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5143500" cx="9144000"/>
  <p:notesSz cx="6858000" cy="9144000"/>
  <p:embeddedFontLst>
    <p:embeddedFont>
      <p:font typeface="Libre Franklin"/>
      <p:regular r:id="rId15"/>
      <p:bold r:id="rId16"/>
      <p:italic r:id="rId17"/>
      <p:boldItalic r:id="rId18"/>
    </p:embeddedFont>
    <p:embeddedFont>
      <p:font typeface="Lato"/>
      <p:regular r:id="rId19"/>
      <p:bold r:id="rId20"/>
      <p:italic r:id="rId21"/>
      <p:boldItalic r:id="rId22"/>
    </p:embeddedFont>
    <p:embeddedFont>
      <p:font typeface="Rubik"/>
      <p:regular r:id="rId23"/>
      <p:bold r:id="rId24"/>
      <p:italic r:id="rId25"/>
      <p:boldItalic r:id="rId26"/>
    </p:embeddedFont>
    <p:embeddedFont>
      <p:font typeface="DM Sans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bold.fntdata"/><Relationship Id="rId22" Type="http://schemas.openxmlformats.org/officeDocument/2006/relationships/font" Target="fonts/Lato-boldItalic.fntdata"/><Relationship Id="rId21" Type="http://schemas.openxmlformats.org/officeDocument/2006/relationships/font" Target="fonts/Lato-italic.fntdata"/><Relationship Id="rId24" Type="http://schemas.openxmlformats.org/officeDocument/2006/relationships/font" Target="fonts/Rubik-bold.fntdata"/><Relationship Id="rId23" Type="http://schemas.openxmlformats.org/officeDocument/2006/relationships/font" Target="fonts/Rubik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ubik-boldItalic.fntdata"/><Relationship Id="rId25" Type="http://schemas.openxmlformats.org/officeDocument/2006/relationships/font" Target="fonts/Rubik-italic.fntdata"/><Relationship Id="rId28" Type="http://schemas.openxmlformats.org/officeDocument/2006/relationships/font" Target="fonts/DMSans-bold.fntdata"/><Relationship Id="rId27" Type="http://schemas.openxmlformats.org/officeDocument/2006/relationships/font" Target="fonts/DMSans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DMSans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schemas.openxmlformats.org/officeDocument/2006/relationships/font" Target="fonts/DMSans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font" Target="fonts/LibreFranklin-regular.fntdata"/><Relationship Id="rId14" Type="http://schemas.openxmlformats.org/officeDocument/2006/relationships/slide" Target="slides/slide10.xml"/><Relationship Id="rId17" Type="http://schemas.openxmlformats.org/officeDocument/2006/relationships/font" Target="fonts/LibreFranklin-italic.fntdata"/><Relationship Id="rId16" Type="http://schemas.openxmlformats.org/officeDocument/2006/relationships/font" Target="fonts/LibreFranklin-bold.fntdata"/><Relationship Id="rId19" Type="http://schemas.openxmlformats.org/officeDocument/2006/relationships/font" Target="fonts/Lato-regular.fntdata"/><Relationship Id="rId18" Type="http://schemas.openxmlformats.org/officeDocument/2006/relationships/font" Target="fonts/LibreFranklin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dfce81f1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dfce81f1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e04cb5241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e04cb5241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4dda1946d_6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4dda1946d_6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e04cb5241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e04cb5241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defa8cd99d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defa8cd99d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320 acre property, 100 ac wet meadow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defa8cd99d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defa8cd99d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defa8cd99d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defa8cd99d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72310950a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72310950a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4dda1946d_6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4dda1946d_6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baddd6e75a_0_220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baddd6e75a_0_220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2200050" y="1241900"/>
            <a:ext cx="4743900" cy="201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307600" y="3969347"/>
            <a:ext cx="45288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11"/>
          <p:cNvGrpSpPr/>
          <p:nvPr/>
        </p:nvGrpSpPr>
        <p:grpSpPr>
          <a:xfrm>
            <a:off x="-87" y="1122000"/>
            <a:ext cx="9144125" cy="2962500"/>
            <a:chOff x="-87" y="1122000"/>
            <a:chExt cx="9144125" cy="2962500"/>
          </a:xfrm>
        </p:grpSpPr>
        <p:sp>
          <p:nvSpPr>
            <p:cNvPr id="58" name="Google Shape;58;p11"/>
            <p:cNvSpPr/>
            <p:nvPr/>
          </p:nvSpPr>
          <p:spPr>
            <a:xfrm>
              <a:off x="8430638" y="1122000"/>
              <a:ext cx="713400" cy="2962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" name="Google Shape;59;p11"/>
            <p:cNvSpPr/>
            <p:nvPr/>
          </p:nvSpPr>
          <p:spPr>
            <a:xfrm>
              <a:off x="-87" y="1122000"/>
              <a:ext cx="713400" cy="2962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60" name="Google Shape;60;p11"/>
          <p:cNvSpPr txBox="1"/>
          <p:nvPr>
            <p:ph hasCustomPrompt="1" type="title"/>
          </p:nvPr>
        </p:nvSpPr>
        <p:spPr>
          <a:xfrm>
            <a:off x="2183400" y="1516225"/>
            <a:ext cx="4777200" cy="100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/>
          <p:nvPr>
            <p:ph idx="1" type="subTitle"/>
          </p:nvPr>
        </p:nvSpPr>
        <p:spPr>
          <a:xfrm>
            <a:off x="2183400" y="2717375"/>
            <a:ext cx="47772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65" name="Google Shape;65;p13"/>
          <p:cNvGrpSpPr/>
          <p:nvPr/>
        </p:nvGrpSpPr>
        <p:grpSpPr>
          <a:xfrm>
            <a:off x="0" y="0"/>
            <a:ext cx="9144280" cy="5143500"/>
            <a:chOff x="0" y="0"/>
            <a:chExt cx="9144280" cy="5143500"/>
          </a:xfrm>
        </p:grpSpPr>
        <p:grpSp>
          <p:nvGrpSpPr>
            <p:cNvPr id="66" name="Google Shape;66;p13"/>
            <p:cNvGrpSpPr/>
            <p:nvPr/>
          </p:nvGrpSpPr>
          <p:grpSpPr>
            <a:xfrm>
              <a:off x="0" y="0"/>
              <a:ext cx="4572305" cy="5143500"/>
              <a:chOff x="0" y="0"/>
              <a:chExt cx="9161100" cy="5143500"/>
            </a:xfrm>
          </p:grpSpPr>
          <p:sp>
            <p:nvSpPr>
              <p:cNvPr id="67" name="Google Shape;67;p13"/>
              <p:cNvSpPr/>
              <p:nvPr/>
            </p:nvSpPr>
            <p:spPr>
              <a:xfrm rot="-5400000">
                <a:off x="4500450" y="482850"/>
                <a:ext cx="160200" cy="916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8" name="Google Shape;68;p13"/>
              <p:cNvSpPr/>
              <p:nvPr/>
            </p:nvSpPr>
            <p:spPr>
              <a:xfrm rot="-5400000">
                <a:off x="4500450" y="-4500450"/>
                <a:ext cx="160200" cy="91611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69" name="Google Shape;69;p13"/>
            <p:cNvGrpSpPr/>
            <p:nvPr/>
          </p:nvGrpSpPr>
          <p:grpSpPr>
            <a:xfrm flipH="1" rot="10800000">
              <a:off x="4571975" y="0"/>
              <a:ext cx="4572305" cy="5143500"/>
              <a:chOff x="0" y="0"/>
              <a:chExt cx="9161100" cy="5143500"/>
            </a:xfrm>
          </p:grpSpPr>
          <p:sp>
            <p:nvSpPr>
              <p:cNvPr id="70" name="Google Shape;70;p13"/>
              <p:cNvSpPr/>
              <p:nvPr/>
            </p:nvSpPr>
            <p:spPr>
              <a:xfrm rot="-5400000">
                <a:off x="4500450" y="482850"/>
                <a:ext cx="160200" cy="916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71" name="Google Shape;71;p13"/>
              <p:cNvSpPr/>
              <p:nvPr/>
            </p:nvSpPr>
            <p:spPr>
              <a:xfrm rot="-5400000">
                <a:off x="4500450" y="-4500450"/>
                <a:ext cx="160200" cy="91611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2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/>
          <p:nvPr/>
        </p:nvSpPr>
        <p:spPr>
          <a:xfrm rot="10800000">
            <a:off x="8983800" y="-13650"/>
            <a:ext cx="160200" cy="516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" name="Google Shape;74;p14"/>
          <p:cNvSpPr/>
          <p:nvPr/>
        </p:nvSpPr>
        <p:spPr>
          <a:xfrm rot="10800000">
            <a:off x="0" y="-13650"/>
            <a:ext cx="160200" cy="516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" name="Google Shape;75;p1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1" type="subTitle"/>
          </p:nvPr>
        </p:nvSpPr>
        <p:spPr>
          <a:xfrm>
            <a:off x="720000" y="2351325"/>
            <a:ext cx="2379000" cy="196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2" type="subTitle"/>
          </p:nvPr>
        </p:nvSpPr>
        <p:spPr>
          <a:xfrm>
            <a:off x="3382550" y="2351325"/>
            <a:ext cx="2379000" cy="196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3" type="subTitle"/>
          </p:nvPr>
        </p:nvSpPr>
        <p:spPr>
          <a:xfrm>
            <a:off x="6045101" y="2351325"/>
            <a:ext cx="2379000" cy="196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4" type="subTitle"/>
          </p:nvPr>
        </p:nvSpPr>
        <p:spPr>
          <a:xfrm>
            <a:off x="720000" y="1512075"/>
            <a:ext cx="2379000" cy="8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2" name="Google Shape;82;p15"/>
          <p:cNvSpPr txBox="1"/>
          <p:nvPr>
            <p:ph idx="5" type="subTitle"/>
          </p:nvPr>
        </p:nvSpPr>
        <p:spPr>
          <a:xfrm>
            <a:off x="3382555" y="1512075"/>
            <a:ext cx="2379000" cy="8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3" name="Google Shape;83;p15"/>
          <p:cNvSpPr txBox="1"/>
          <p:nvPr>
            <p:ph idx="6" type="subTitle"/>
          </p:nvPr>
        </p:nvSpPr>
        <p:spPr>
          <a:xfrm>
            <a:off x="6045109" y="1512075"/>
            <a:ext cx="2379000" cy="8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84" name="Google Shape;84;p15"/>
          <p:cNvGrpSpPr/>
          <p:nvPr/>
        </p:nvGrpSpPr>
        <p:grpSpPr>
          <a:xfrm>
            <a:off x="720100" y="0"/>
            <a:ext cx="7704000" cy="5143500"/>
            <a:chOff x="720100" y="0"/>
            <a:chExt cx="7704000" cy="5143500"/>
          </a:xfrm>
        </p:grpSpPr>
        <p:sp>
          <p:nvSpPr>
            <p:cNvPr id="85" name="Google Shape;85;p15"/>
            <p:cNvSpPr/>
            <p:nvPr/>
          </p:nvSpPr>
          <p:spPr>
            <a:xfrm>
              <a:off x="720100" y="4983300"/>
              <a:ext cx="7704000" cy="160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" name="Google Shape;86;p15"/>
            <p:cNvSpPr/>
            <p:nvPr/>
          </p:nvSpPr>
          <p:spPr>
            <a:xfrm rot="-5400000">
              <a:off x="4491895" y="-1666950"/>
              <a:ext cx="160200" cy="3494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87" name="Google Shape;87;p15"/>
            <p:cNvCxnSpPr/>
            <p:nvPr/>
          </p:nvCxnSpPr>
          <p:spPr>
            <a:xfrm>
              <a:off x="1352550" y="4983300"/>
              <a:ext cx="6438900" cy="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0" name="Google Shape;90;p16"/>
          <p:cNvSpPr txBox="1"/>
          <p:nvPr>
            <p:ph idx="1" type="subTitle"/>
          </p:nvPr>
        </p:nvSpPr>
        <p:spPr>
          <a:xfrm>
            <a:off x="1632150" y="1496009"/>
            <a:ext cx="6784500" cy="3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6"/>
          <p:cNvSpPr txBox="1"/>
          <p:nvPr>
            <p:ph idx="2" type="subTitle"/>
          </p:nvPr>
        </p:nvSpPr>
        <p:spPr>
          <a:xfrm>
            <a:off x="1632150" y="2393316"/>
            <a:ext cx="6784500" cy="3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3" type="subTitle"/>
          </p:nvPr>
        </p:nvSpPr>
        <p:spPr>
          <a:xfrm>
            <a:off x="1639527" y="3290622"/>
            <a:ext cx="6784500" cy="3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6"/>
          <p:cNvSpPr txBox="1"/>
          <p:nvPr>
            <p:ph idx="4" type="subTitle"/>
          </p:nvPr>
        </p:nvSpPr>
        <p:spPr>
          <a:xfrm>
            <a:off x="1639527" y="4187929"/>
            <a:ext cx="6784500" cy="3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6"/>
          <p:cNvSpPr txBox="1"/>
          <p:nvPr>
            <p:ph hasCustomPrompt="1" idx="5" type="title"/>
          </p:nvPr>
        </p:nvSpPr>
        <p:spPr>
          <a:xfrm>
            <a:off x="720000" y="1109725"/>
            <a:ext cx="865500" cy="759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6"/>
          <p:cNvSpPr txBox="1"/>
          <p:nvPr>
            <p:ph hasCustomPrompt="1" idx="6" type="title"/>
          </p:nvPr>
        </p:nvSpPr>
        <p:spPr>
          <a:xfrm>
            <a:off x="726775" y="2897124"/>
            <a:ext cx="865500" cy="759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6" name="Google Shape;96;p16"/>
          <p:cNvSpPr txBox="1"/>
          <p:nvPr>
            <p:ph hasCustomPrompt="1" idx="7" type="title"/>
          </p:nvPr>
        </p:nvSpPr>
        <p:spPr>
          <a:xfrm>
            <a:off x="720025" y="2003425"/>
            <a:ext cx="865500" cy="759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" name="Google Shape;97;p16"/>
          <p:cNvSpPr txBox="1"/>
          <p:nvPr>
            <p:ph hasCustomPrompt="1" idx="8" type="title"/>
          </p:nvPr>
        </p:nvSpPr>
        <p:spPr>
          <a:xfrm>
            <a:off x="726800" y="3790824"/>
            <a:ext cx="865500" cy="759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" name="Google Shape;98;p16"/>
          <p:cNvSpPr txBox="1"/>
          <p:nvPr>
            <p:ph idx="9" type="subTitle"/>
          </p:nvPr>
        </p:nvSpPr>
        <p:spPr>
          <a:xfrm>
            <a:off x="1632150" y="1109725"/>
            <a:ext cx="6784500" cy="44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9" name="Google Shape;99;p16"/>
          <p:cNvSpPr txBox="1"/>
          <p:nvPr>
            <p:ph idx="13" type="subTitle"/>
          </p:nvPr>
        </p:nvSpPr>
        <p:spPr>
          <a:xfrm>
            <a:off x="1632150" y="2007181"/>
            <a:ext cx="6784500" cy="44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0" name="Google Shape;100;p16"/>
          <p:cNvSpPr txBox="1"/>
          <p:nvPr>
            <p:ph idx="14" type="subTitle"/>
          </p:nvPr>
        </p:nvSpPr>
        <p:spPr>
          <a:xfrm>
            <a:off x="1639527" y="2904638"/>
            <a:ext cx="6784500" cy="44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1" name="Google Shape;101;p16"/>
          <p:cNvSpPr txBox="1"/>
          <p:nvPr>
            <p:ph idx="15" type="subTitle"/>
          </p:nvPr>
        </p:nvSpPr>
        <p:spPr>
          <a:xfrm>
            <a:off x="1639527" y="3802094"/>
            <a:ext cx="6784500" cy="44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2" name="Google Shape;102;p16"/>
          <p:cNvSpPr/>
          <p:nvPr/>
        </p:nvSpPr>
        <p:spPr>
          <a:xfrm>
            <a:off x="8988970" y="1109725"/>
            <a:ext cx="160200" cy="349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5" name="Google Shape;105;p17"/>
          <p:cNvSpPr txBox="1"/>
          <p:nvPr>
            <p:ph idx="1" type="subTitle"/>
          </p:nvPr>
        </p:nvSpPr>
        <p:spPr>
          <a:xfrm>
            <a:off x="713225" y="1789523"/>
            <a:ext cx="2560200" cy="8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7"/>
          <p:cNvSpPr txBox="1"/>
          <p:nvPr>
            <p:ph idx="2" type="subTitle"/>
          </p:nvPr>
        </p:nvSpPr>
        <p:spPr>
          <a:xfrm>
            <a:off x="3293375" y="1789523"/>
            <a:ext cx="2560200" cy="8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3" type="subTitle"/>
          </p:nvPr>
        </p:nvSpPr>
        <p:spPr>
          <a:xfrm>
            <a:off x="713225" y="3474149"/>
            <a:ext cx="2560200" cy="8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4" type="subTitle"/>
          </p:nvPr>
        </p:nvSpPr>
        <p:spPr>
          <a:xfrm>
            <a:off x="3293375" y="3474149"/>
            <a:ext cx="2560200" cy="8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7"/>
          <p:cNvSpPr txBox="1"/>
          <p:nvPr>
            <p:ph idx="5" type="subTitle"/>
          </p:nvPr>
        </p:nvSpPr>
        <p:spPr>
          <a:xfrm>
            <a:off x="5873526" y="1789523"/>
            <a:ext cx="2560200" cy="8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6" type="subTitle"/>
          </p:nvPr>
        </p:nvSpPr>
        <p:spPr>
          <a:xfrm>
            <a:off x="5873526" y="3474148"/>
            <a:ext cx="2560200" cy="8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7" type="subTitle"/>
          </p:nvPr>
        </p:nvSpPr>
        <p:spPr>
          <a:xfrm>
            <a:off x="714380" y="1367400"/>
            <a:ext cx="25578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2" name="Google Shape;112;p17"/>
          <p:cNvSpPr txBox="1"/>
          <p:nvPr>
            <p:ph idx="8" type="subTitle"/>
          </p:nvPr>
        </p:nvSpPr>
        <p:spPr>
          <a:xfrm>
            <a:off x="3295153" y="1367400"/>
            <a:ext cx="25578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3" name="Google Shape;113;p17"/>
          <p:cNvSpPr txBox="1"/>
          <p:nvPr>
            <p:ph idx="9" type="subTitle"/>
          </p:nvPr>
        </p:nvSpPr>
        <p:spPr>
          <a:xfrm>
            <a:off x="5875926" y="1367400"/>
            <a:ext cx="25578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4" name="Google Shape;114;p17"/>
          <p:cNvSpPr txBox="1"/>
          <p:nvPr>
            <p:ph idx="13" type="subTitle"/>
          </p:nvPr>
        </p:nvSpPr>
        <p:spPr>
          <a:xfrm>
            <a:off x="714380" y="3052076"/>
            <a:ext cx="25578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5" name="Google Shape;115;p17"/>
          <p:cNvSpPr txBox="1"/>
          <p:nvPr>
            <p:ph idx="14" type="subTitle"/>
          </p:nvPr>
        </p:nvSpPr>
        <p:spPr>
          <a:xfrm>
            <a:off x="3293953" y="3052075"/>
            <a:ext cx="25602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6" name="Google Shape;116;p17"/>
          <p:cNvSpPr txBox="1"/>
          <p:nvPr>
            <p:ph idx="15" type="subTitle"/>
          </p:nvPr>
        </p:nvSpPr>
        <p:spPr>
          <a:xfrm>
            <a:off x="5875926" y="3052075"/>
            <a:ext cx="2557800" cy="4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117" name="Google Shape;117;p17"/>
          <p:cNvGrpSpPr/>
          <p:nvPr/>
        </p:nvGrpSpPr>
        <p:grpSpPr>
          <a:xfrm>
            <a:off x="-5" y="824688"/>
            <a:ext cx="9144000" cy="3494100"/>
            <a:chOff x="-5" y="824688"/>
            <a:chExt cx="9144000" cy="3494100"/>
          </a:xfrm>
        </p:grpSpPr>
        <p:sp>
          <p:nvSpPr>
            <p:cNvPr id="118" name="Google Shape;118;p17"/>
            <p:cNvSpPr/>
            <p:nvPr/>
          </p:nvSpPr>
          <p:spPr>
            <a:xfrm>
              <a:off x="-5" y="824688"/>
              <a:ext cx="160200" cy="3494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19" name="Google Shape;119;p17"/>
            <p:cNvCxnSpPr/>
            <p:nvPr/>
          </p:nvCxnSpPr>
          <p:spPr>
            <a:xfrm rot="10800000">
              <a:off x="161725" y="1298250"/>
              <a:ext cx="0" cy="25470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0" name="Google Shape;120;p17"/>
            <p:cNvSpPr/>
            <p:nvPr/>
          </p:nvSpPr>
          <p:spPr>
            <a:xfrm>
              <a:off x="8983795" y="824688"/>
              <a:ext cx="160200" cy="3494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21" name="Google Shape;121;p17"/>
            <p:cNvCxnSpPr/>
            <p:nvPr/>
          </p:nvCxnSpPr>
          <p:spPr>
            <a:xfrm rot="10800000">
              <a:off x="8979750" y="1298250"/>
              <a:ext cx="0" cy="2547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/>
          <p:nvPr>
            <p:ph type="title"/>
          </p:nvPr>
        </p:nvSpPr>
        <p:spPr>
          <a:xfrm>
            <a:off x="2347950" y="801694"/>
            <a:ext cx="4448100" cy="66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4" name="Google Shape;124;p18"/>
          <p:cNvSpPr txBox="1"/>
          <p:nvPr>
            <p:ph idx="1" type="subTitle"/>
          </p:nvPr>
        </p:nvSpPr>
        <p:spPr>
          <a:xfrm>
            <a:off x="2347900" y="1369625"/>
            <a:ext cx="44481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8"/>
          <p:cNvSpPr txBox="1"/>
          <p:nvPr/>
        </p:nvSpPr>
        <p:spPr>
          <a:xfrm>
            <a:off x="2348100" y="3532142"/>
            <a:ext cx="4448100" cy="7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CREDITS:</a:t>
            </a:r>
            <a:r>
              <a:rPr lang="en" sz="12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Libre Franklin"/>
                <a:ea typeface="Libre Franklin"/>
                <a:cs typeface="Libre Franklin"/>
                <a:sym typeface="Libre Franklin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and includes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Libre Franklin"/>
                <a:ea typeface="Libre Franklin"/>
                <a:cs typeface="Libre Franklin"/>
                <a:sym typeface="Libre Frankli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Libre Franklin"/>
                <a:ea typeface="Libre Franklin"/>
                <a:cs typeface="Libre Franklin"/>
                <a:sym typeface="Libre Frankli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b="1" sz="12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9"/>
          <p:cNvGrpSpPr/>
          <p:nvPr/>
        </p:nvGrpSpPr>
        <p:grpSpPr>
          <a:xfrm>
            <a:off x="-5" y="-12"/>
            <a:ext cx="9144005" cy="5143500"/>
            <a:chOff x="-5" y="-12"/>
            <a:chExt cx="9144005" cy="5143500"/>
          </a:xfrm>
        </p:grpSpPr>
        <p:sp>
          <p:nvSpPr>
            <p:cNvPr id="128" name="Google Shape;128;p19"/>
            <p:cNvSpPr/>
            <p:nvPr/>
          </p:nvSpPr>
          <p:spPr>
            <a:xfrm rot="5400000">
              <a:off x="1666945" y="-1666962"/>
              <a:ext cx="160200" cy="3494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29" name="Google Shape;129;p19"/>
            <p:cNvCxnSpPr/>
            <p:nvPr/>
          </p:nvCxnSpPr>
          <p:spPr>
            <a:xfrm>
              <a:off x="-5" y="161717"/>
              <a:ext cx="4586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30" name="Google Shape;130;p19"/>
            <p:cNvGrpSpPr/>
            <p:nvPr/>
          </p:nvGrpSpPr>
          <p:grpSpPr>
            <a:xfrm>
              <a:off x="4586100" y="4983288"/>
              <a:ext cx="4557900" cy="160200"/>
              <a:chOff x="4586100" y="4983288"/>
              <a:chExt cx="4557900" cy="160200"/>
            </a:xfrm>
          </p:grpSpPr>
          <p:sp>
            <p:nvSpPr>
              <p:cNvPr id="131" name="Google Shape;131;p19"/>
              <p:cNvSpPr/>
              <p:nvPr/>
            </p:nvSpPr>
            <p:spPr>
              <a:xfrm rot="5400000">
                <a:off x="7316845" y="3316338"/>
                <a:ext cx="160200" cy="34941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cxnSp>
            <p:nvCxnSpPr>
              <p:cNvPr id="132" name="Google Shape;132;p19"/>
              <p:cNvCxnSpPr/>
              <p:nvPr/>
            </p:nvCxnSpPr>
            <p:spPr>
              <a:xfrm>
                <a:off x="4586100" y="4983300"/>
                <a:ext cx="45579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20"/>
          <p:cNvGrpSpPr/>
          <p:nvPr/>
        </p:nvGrpSpPr>
        <p:grpSpPr>
          <a:xfrm>
            <a:off x="-5" y="0"/>
            <a:ext cx="9149175" cy="5143500"/>
            <a:chOff x="-5" y="0"/>
            <a:chExt cx="9149175" cy="5143500"/>
          </a:xfrm>
        </p:grpSpPr>
        <p:sp>
          <p:nvSpPr>
            <p:cNvPr id="135" name="Google Shape;135;p20"/>
            <p:cNvSpPr/>
            <p:nvPr/>
          </p:nvSpPr>
          <p:spPr>
            <a:xfrm>
              <a:off x="8988970" y="1649400"/>
              <a:ext cx="160200" cy="3494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6" name="Google Shape;136;p20"/>
            <p:cNvSpPr/>
            <p:nvPr/>
          </p:nvSpPr>
          <p:spPr>
            <a:xfrm>
              <a:off x="-5" y="0"/>
              <a:ext cx="160200" cy="3494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7" name="Google Shape;137;p20"/>
            <p:cNvSpPr/>
            <p:nvPr/>
          </p:nvSpPr>
          <p:spPr>
            <a:xfrm rot="5400000">
              <a:off x="7316845" y="-1666950"/>
              <a:ext cx="160200" cy="3494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8" name="Google Shape;138;p20"/>
            <p:cNvSpPr/>
            <p:nvPr/>
          </p:nvSpPr>
          <p:spPr>
            <a:xfrm rot="5400000">
              <a:off x="1666945" y="3316350"/>
              <a:ext cx="160200" cy="3494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1681050" y="1658663"/>
            <a:ext cx="5781900" cy="151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" name="Google Shape;13;p3"/>
          <p:cNvSpPr txBox="1"/>
          <p:nvPr>
            <p:ph hasCustomPrompt="1" idx="2" type="title"/>
          </p:nvPr>
        </p:nvSpPr>
        <p:spPr>
          <a:xfrm>
            <a:off x="4107300" y="1146702"/>
            <a:ext cx="929400" cy="562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2441700" y="3332568"/>
            <a:ext cx="4260600" cy="65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720000" y="1169650"/>
            <a:ext cx="7704000" cy="3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  <p:grpSp>
        <p:nvGrpSpPr>
          <p:cNvPr id="18" name="Google Shape;18;p4"/>
          <p:cNvGrpSpPr/>
          <p:nvPr/>
        </p:nvGrpSpPr>
        <p:grpSpPr>
          <a:xfrm>
            <a:off x="0" y="0"/>
            <a:ext cx="9161100" cy="5143500"/>
            <a:chOff x="0" y="0"/>
            <a:chExt cx="9161100" cy="5143500"/>
          </a:xfrm>
        </p:grpSpPr>
        <p:sp>
          <p:nvSpPr>
            <p:cNvPr id="19" name="Google Shape;19;p4"/>
            <p:cNvSpPr/>
            <p:nvPr/>
          </p:nvSpPr>
          <p:spPr>
            <a:xfrm rot="-5400000">
              <a:off x="4500450" y="482850"/>
              <a:ext cx="160200" cy="9161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" name="Google Shape;20;p4"/>
            <p:cNvSpPr/>
            <p:nvPr/>
          </p:nvSpPr>
          <p:spPr>
            <a:xfrm rot="-5400000">
              <a:off x="4500450" y="-4500450"/>
              <a:ext cx="160200" cy="9161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5"/>
          <p:cNvGrpSpPr/>
          <p:nvPr/>
        </p:nvGrpSpPr>
        <p:grpSpPr>
          <a:xfrm>
            <a:off x="1352550" y="0"/>
            <a:ext cx="6438900" cy="5143500"/>
            <a:chOff x="1352550" y="0"/>
            <a:chExt cx="6438900" cy="5143500"/>
          </a:xfrm>
        </p:grpSpPr>
        <p:grpSp>
          <p:nvGrpSpPr>
            <p:cNvPr id="23" name="Google Shape;23;p5"/>
            <p:cNvGrpSpPr/>
            <p:nvPr/>
          </p:nvGrpSpPr>
          <p:grpSpPr>
            <a:xfrm>
              <a:off x="1352550" y="4983300"/>
              <a:ext cx="6438900" cy="160200"/>
              <a:chOff x="1352550" y="4983300"/>
              <a:chExt cx="6438900" cy="160200"/>
            </a:xfrm>
          </p:grpSpPr>
          <p:sp>
            <p:nvSpPr>
              <p:cNvPr id="24" name="Google Shape;24;p5"/>
              <p:cNvSpPr/>
              <p:nvPr/>
            </p:nvSpPr>
            <p:spPr>
              <a:xfrm rot="-5400000">
                <a:off x="4491895" y="3316350"/>
                <a:ext cx="160200" cy="3494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cxnSp>
            <p:nvCxnSpPr>
              <p:cNvPr id="25" name="Google Shape;25;p5"/>
              <p:cNvCxnSpPr/>
              <p:nvPr/>
            </p:nvCxnSpPr>
            <p:spPr>
              <a:xfrm>
                <a:off x="1352550" y="4983300"/>
                <a:ext cx="64389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26" name="Google Shape;26;p5"/>
            <p:cNvGrpSpPr/>
            <p:nvPr/>
          </p:nvGrpSpPr>
          <p:grpSpPr>
            <a:xfrm flipH="1" rot="10800000">
              <a:off x="1352550" y="0"/>
              <a:ext cx="6438900" cy="160200"/>
              <a:chOff x="1352550" y="4983300"/>
              <a:chExt cx="6438900" cy="160200"/>
            </a:xfrm>
          </p:grpSpPr>
          <p:sp>
            <p:nvSpPr>
              <p:cNvPr id="27" name="Google Shape;27;p5"/>
              <p:cNvSpPr/>
              <p:nvPr/>
            </p:nvSpPr>
            <p:spPr>
              <a:xfrm rot="-5400000">
                <a:off x="4491895" y="3316350"/>
                <a:ext cx="160200" cy="3494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cxnSp>
            <p:nvCxnSpPr>
              <p:cNvPr id="28" name="Google Shape;28;p5"/>
              <p:cNvCxnSpPr/>
              <p:nvPr/>
            </p:nvCxnSpPr>
            <p:spPr>
              <a:xfrm>
                <a:off x="1352550" y="4983300"/>
                <a:ext cx="64389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29" name="Google Shape;29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subTitle"/>
          </p:nvPr>
        </p:nvSpPr>
        <p:spPr>
          <a:xfrm>
            <a:off x="4859586" y="2303201"/>
            <a:ext cx="3356400" cy="190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2" type="subTitle"/>
          </p:nvPr>
        </p:nvSpPr>
        <p:spPr>
          <a:xfrm>
            <a:off x="928013" y="2303201"/>
            <a:ext cx="3356400" cy="190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3" type="subTitle"/>
          </p:nvPr>
        </p:nvSpPr>
        <p:spPr>
          <a:xfrm>
            <a:off x="928012" y="1525175"/>
            <a:ext cx="3356400" cy="86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4" type="subTitle"/>
          </p:nvPr>
        </p:nvSpPr>
        <p:spPr>
          <a:xfrm>
            <a:off x="4859589" y="1525175"/>
            <a:ext cx="3356400" cy="86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36" name="Google Shape;36;p6"/>
          <p:cNvGrpSpPr/>
          <p:nvPr/>
        </p:nvGrpSpPr>
        <p:grpSpPr>
          <a:xfrm>
            <a:off x="0" y="0"/>
            <a:ext cx="9161100" cy="5143500"/>
            <a:chOff x="0" y="0"/>
            <a:chExt cx="9161100" cy="5143500"/>
          </a:xfrm>
        </p:grpSpPr>
        <p:sp>
          <p:nvSpPr>
            <p:cNvPr id="37" name="Google Shape;37;p6"/>
            <p:cNvSpPr/>
            <p:nvPr/>
          </p:nvSpPr>
          <p:spPr>
            <a:xfrm rot="-5400000">
              <a:off x="4500450" y="482850"/>
              <a:ext cx="160200" cy="9161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" name="Google Shape;38;p6"/>
            <p:cNvSpPr/>
            <p:nvPr/>
          </p:nvSpPr>
          <p:spPr>
            <a:xfrm rot="-5400000">
              <a:off x="4500450" y="-4500450"/>
              <a:ext cx="160200" cy="9161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720000" y="445025"/>
            <a:ext cx="3906300" cy="5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" type="subTitle"/>
          </p:nvPr>
        </p:nvSpPr>
        <p:spPr>
          <a:xfrm>
            <a:off x="720000" y="1227475"/>
            <a:ext cx="3906300" cy="319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42" name="Google Shape;42;p7"/>
          <p:cNvSpPr/>
          <p:nvPr>
            <p:ph idx="2" type="pic"/>
          </p:nvPr>
        </p:nvSpPr>
        <p:spPr>
          <a:xfrm>
            <a:off x="5453850" y="0"/>
            <a:ext cx="3690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7"/>
          <p:cNvSpPr/>
          <p:nvPr/>
        </p:nvSpPr>
        <p:spPr>
          <a:xfrm>
            <a:off x="-5" y="824688"/>
            <a:ext cx="160200" cy="3494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type="title"/>
          </p:nvPr>
        </p:nvSpPr>
        <p:spPr>
          <a:xfrm>
            <a:off x="2029050" y="1023450"/>
            <a:ext cx="5085900" cy="308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9"/>
          <p:cNvGrpSpPr/>
          <p:nvPr/>
        </p:nvGrpSpPr>
        <p:grpSpPr>
          <a:xfrm>
            <a:off x="0" y="1109725"/>
            <a:ext cx="9143975" cy="3494100"/>
            <a:chOff x="0" y="1109725"/>
            <a:chExt cx="9143975" cy="3494100"/>
          </a:xfrm>
        </p:grpSpPr>
        <p:sp>
          <p:nvSpPr>
            <p:cNvPr id="48" name="Google Shape;48;p9"/>
            <p:cNvSpPr/>
            <p:nvPr/>
          </p:nvSpPr>
          <p:spPr>
            <a:xfrm>
              <a:off x="8983775" y="1109725"/>
              <a:ext cx="160200" cy="3494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Google Shape;49;p9"/>
            <p:cNvSpPr/>
            <p:nvPr/>
          </p:nvSpPr>
          <p:spPr>
            <a:xfrm>
              <a:off x="0" y="1109725"/>
              <a:ext cx="160200" cy="3494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0" name="Google Shape;50;p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1" name="Google Shape;51;p9"/>
          <p:cNvSpPr txBox="1"/>
          <p:nvPr>
            <p:ph idx="1" type="subTitle"/>
          </p:nvPr>
        </p:nvSpPr>
        <p:spPr>
          <a:xfrm>
            <a:off x="4728088" y="1417975"/>
            <a:ext cx="3699300" cy="287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"/>
          <p:cNvSpPr txBox="1"/>
          <p:nvPr>
            <p:ph idx="2" type="subTitle"/>
          </p:nvPr>
        </p:nvSpPr>
        <p:spPr>
          <a:xfrm>
            <a:off x="716613" y="1417975"/>
            <a:ext cx="3699300" cy="287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>
            <p:ph idx="2" type="pic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10"/>
          <p:cNvSpPr txBox="1"/>
          <p:nvPr>
            <p:ph type="title"/>
          </p:nvPr>
        </p:nvSpPr>
        <p:spPr>
          <a:xfrm>
            <a:off x="788758" y="918716"/>
            <a:ext cx="2297100" cy="1332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sz="2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None/>
              <a:defRPr b="1"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None/>
              <a:defRPr b="1"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None/>
              <a:defRPr b="1"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None/>
              <a:defRPr b="1"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None/>
              <a:defRPr b="1"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None/>
              <a:defRPr b="1"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None/>
              <a:defRPr b="1"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bik"/>
              <a:buNone/>
              <a:defRPr b="1" sz="3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233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●"/>
              <a:defRPr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○"/>
              <a:defRPr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■"/>
              <a:defRPr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●"/>
              <a:defRPr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○"/>
              <a:defRPr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■"/>
              <a:defRPr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●"/>
              <a:defRPr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○"/>
              <a:defRPr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■"/>
              <a:defRPr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2.jpg"/><Relationship Id="rId5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hyperlink" Target="https://storymaps.arcgis.com/stories/f2ff115a6add4732bcd128cc59009ca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21"/>
          <p:cNvGrpSpPr/>
          <p:nvPr/>
        </p:nvGrpSpPr>
        <p:grpSpPr>
          <a:xfrm>
            <a:off x="0" y="767750"/>
            <a:ext cx="9144125" cy="2962500"/>
            <a:chOff x="0" y="767750"/>
            <a:chExt cx="9144125" cy="2962500"/>
          </a:xfrm>
        </p:grpSpPr>
        <p:sp>
          <p:nvSpPr>
            <p:cNvPr id="144" name="Google Shape;144;p21"/>
            <p:cNvSpPr/>
            <p:nvPr/>
          </p:nvSpPr>
          <p:spPr>
            <a:xfrm>
              <a:off x="713225" y="767750"/>
              <a:ext cx="7717500" cy="2962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5" name="Google Shape;145;p21"/>
            <p:cNvSpPr/>
            <p:nvPr/>
          </p:nvSpPr>
          <p:spPr>
            <a:xfrm>
              <a:off x="8430725" y="767750"/>
              <a:ext cx="713400" cy="2962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6" name="Google Shape;146;p21"/>
            <p:cNvSpPr/>
            <p:nvPr/>
          </p:nvSpPr>
          <p:spPr>
            <a:xfrm>
              <a:off x="0" y="767750"/>
              <a:ext cx="713400" cy="2962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47" name="Google Shape;147;p21"/>
          <p:cNvSpPr txBox="1"/>
          <p:nvPr>
            <p:ph type="ctrTitle"/>
          </p:nvPr>
        </p:nvSpPr>
        <p:spPr>
          <a:xfrm>
            <a:off x="1713963" y="1241900"/>
            <a:ext cx="5716200" cy="201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Butte Creek House Ecological Reserve Meadow Restoration</a:t>
            </a:r>
            <a:endParaRPr b="0"/>
          </a:p>
        </p:txBody>
      </p:sp>
      <p:cxnSp>
        <p:nvCxnSpPr>
          <p:cNvPr id="148" name="Google Shape;148;p21"/>
          <p:cNvCxnSpPr/>
          <p:nvPr/>
        </p:nvCxnSpPr>
        <p:spPr>
          <a:xfrm>
            <a:off x="2304800" y="4604000"/>
            <a:ext cx="4549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9" name="Google Shape;149;p21"/>
          <p:cNvPicPr preferRelativeResize="0"/>
          <p:nvPr/>
        </p:nvPicPr>
        <p:blipFill rotWithShape="1">
          <a:blip r:embed="rId3">
            <a:alphaModFix/>
          </a:blip>
          <a:srcRect b="595740" l="19070" r="-19070" t="-595740"/>
          <a:stretch/>
        </p:blipFill>
        <p:spPr>
          <a:xfrm>
            <a:off x="241549" y="0"/>
            <a:ext cx="745073" cy="72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1449" y="4385925"/>
            <a:ext cx="645125" cy="6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 txBox="1"/>
          <p:nvPr/>
        </p:nvSpPr>
        <p:spPr>
          <a:xfrm>
            <a:off x="2304800" y="3954875"/>
            <a:ext cx="43437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/>
          <p:nvPr/>
        </p:nvSpPr>
        <p:spPr>
          <a:xfrm>
            <a:off x="1299298" y="210200"/>
            <a:ext cx="6545400" cy="11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Thanks for listening and to SMP for making this project possible!</a:t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25" name="Google Shape;22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5464" y="1352600"/>
            <a:ext cx="2614575" cy="34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7387" y="1352600"/>
            <a:ext cx="1454326" cy="19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0"/>
          <p:cNvPicPr preferRelativeResize="0"/>
          <p:nvPr/>
        </p:nvPicPr>
        <p:blipFill rotWithShape="1">
          <a:blip r:embed="rId5">
            <a:alphaModFix/>
          </a:blip>
          <a:srcRect b="24951" l="19631" r="23647" t="42727"/>
          <a:stretch/>
        </p:blipFill>
        <p:spPr>
          <a:xfrm>
            <a:off x="5149275" y="3447950"/>
            <a:ext cx="1830551" cy="139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22"/>
          <p:cNvGrpSpPr/>
          <p:nvPr/>
        </p:nvGrpSpPr>
        <p:grpSpPr>
          <a:xfrm>
            <a:off x="5066000" y="824688"/>
            <a:ext cx="4072800" cy="3494100"/>
            <a:chOff x="5066000" y="824688"/>
            <a:chExt cx="4072800" cy="3494100"/>
          </a:xfrm>
        </p:grpSpPr>
        <p:sp>
          <p:nvSpPr>
            <p:cNvPr id="157" name="Google Shape;157;p22"/>
            <p:cNvSpPr/>
            <p:nvPr/>
          </p:nvSpPr>
          <p:spPr>
            <a:xfrm>
              <a:off x="5066000" y="824688"/>
              <a:ext cx="4072800" cy="3494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58" name="Google Shape;158;p22"/>
            <p:cNvCxnSpPr/>
            <p:nvPr/>
          </p:nvCxnSpPr>
          <p:spPr>
            <a:xfrm rot="10800000">
              <a:off x="5066000" y="1159475"/>
              <a:ext cx="0" cy="25470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59" name="Google Shape;159;p22"/>
          <p:cNvSpPr/>
          <p:nvPr/>
        </p:nvSpPr>
        <p:spPr>
          <a:xfrm>
            <a:off x="8983795" y="824688"/>
            <a:ext cx="160200" cy="349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" name="Google Shape;160;p22"/>
          <p:cNvSpPr txBox="1"/>
          <p:nvPr>
            <p:ph type="title"/>
          </p:nvPr>
        </p:nvSpPr>
        <p:spPr>
          <a:xfrm>
            <a:off x="691600" y="194175"/>
            <a:ext cx="3906300" cy="10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Location </a:t>
            </a:r>
            <a:r>
              <a:rPr lang="en"/>
              <a:t>&amp; Site History</a:t>
            </a:r>
            <a:endParaRPr/>
          </a:p>
        </p:txBody>
      </p:sp>
      <p:sp>
        <p:nvSpPr>
          <p:cNvPr id="161" name="Google Shape;161;p22"/>
          <p:cNvSpPr txBox="1"/>
          <p:nvPr>
            <p:ph idx="1" type="subTitle"/>
          </p:nvPr>
        </p:nvSpPr>
        <p:spPr>
          <a:xfrm>
            <a:off x="351875" y="1559725"/>
            <a:ext cx="4762800" cy="23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Headwaters of Butte Creek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Northern corner of Butte County, east of Butte Meadows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100 acre wet meadow habitat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Historic overgrazing and logging activities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Acquired by CDFW in 1987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In 2021 the Dixie Fire burned most of the watershed at high severity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162" name="Google Shape;1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2450" y="194175"/>
            <a:ext cx="3653576" cy="472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/>
          <p:nvPr>
            <p:ph type="title"/>
          </p:nvPr>
        </p:nvSpPr>
        <p:spPr>
          <a:xfrm>
            <a:off x="720000" y="445025"/>
            <a:ext cx="3906300" cy="5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Conditions</a:t>
            </a:r>
            <a:endParaRPr/>
          </a:p>
        </p:txBody>
      </p:sp>
      <p:sp>
        <p:nvSpPr>
          <p:cNvPr id="168" name="Google Shape;168;p23"/>
          <p:cNvSpPr txBox="1"/>
          <p:nvPr>
            <p:ph idx="1" type="subTitle"/>
          </p:nvPr>
        </p:nvSpPr>
        <p:spPr>
          <a:xfrm>
            <a:off x="720000" y="1240050"/>
            <a:ext cx="3906300" cy="26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Headcutting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Lack of continuity between the riffles and floodplain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Main channel is oversized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Incised channel located outside of valley low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Check dams installed in 1990 have slowed degradation but have reached their life span</a:t>
            </a:r>
            <a:endParaRPr/>
          </a:p>
        </p:txBody>
      </p:sp>
      <p:pic>
        <p:nvPicPr>
          <p:cNvPr id="169" name="Google Shape;169;p2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3273" r="23273" t="0"/>
          <a:stretch/>
        </p:blipFill>
        <p:spPr>
          <a:xfrm>
            <a:off x="5453850" y="0"/>
            <a:ext cx="3690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3737" y="789225"/>
            <a:ext cx="6016525" cy="39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4"/>
          <p:cNvSpPr txBox="1"/>
          <p:nvPr/>
        </p:nvSpPr>
        <p:spPr>
          <a:xfrm>
            <a:off x="3239532" y="194150"/>
            <a:ext cx="2664900" cy="7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Post-Dixie Fire</a:t>
            </a:r>
            <a:endParaRPr sz="2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fallen log over a stream&#10;&#10;Description automatically generated" id="180" name="Google Shape;1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88" y="806750"/>
            <a:ext cx="4361419" cy="32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1900" y="806750"/>
            <a:ext cx="4355375" cy="32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 txBox="1"/>
          <p:nvPr/>
        </p:nvSpPr>
        <p:spPr>
          <a:xfrm>
            <a:off x="892925" y="4129975"/>
            <a:ext cx="27564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Headcut within upper meadow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251188" y="4129975"/>
            <a:ext cx="1278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Bank erosion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assy field with trees and mountains in the background&#10;&#10;Description automatically generated" id="188" name="Google Shape;1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50" y="837588"/>
            <a:ext cx="4401275" cy="33159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iver with a small waterfall&#10;&#10;Description automatically generated with medium confidence" id="189" name="Google Shape;18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2300" y="841963"/>
            <a:ext cx="4401274" cy="330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6"/>
          <p:cNvSpPr txBox="1"/>
          <p:nvPr/>
        </p:nvSpPr>
        <p:spPr>
          <a:xfrm>
            <a:off x="132625" y="4224250"/>
            <a:ext cx="43335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Existing log weir with water impounded at or near meadow’s surface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4666175" y="4148050"/>
            <a:ext cx="43335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Log weir showing signs of degradation, scour (downstream left bank) and lack of upstream aggradation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/>
          <p:nvPr>
            <p:ph type="title"/>
          </p:nvPr>
        </p:nvSpPr>
        <p:spPr>
          <a:xfrm>
            <a:off x="720000" y="2164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Statutory Exemption for Restoration Projects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“Cutting the Green Tape”</a:t>
            </a:r>
            <a:endParaRPr sz="2200"/>
          </a:p>
        </p:txBody>
      </p:sp>
      <p:sp>
        <p:nvSpPr>
          <p:cNvPr id="197" name="Google Shape;197;p27"/>
          <p:cNvSpPr txBox="1"/>
          <p:nvPr/>
        </p:nvSpPr>
        <p:spPr>
          <a:xfrm>
            <a:off x="5301425" y="1446613"/>
            <a:ext cx="3702300" cy="27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●"/>
            </a:pPr>
            <a:r>
              <a:rPr lang="en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For projects that protect, restore, conserve or assist in recovery of native spp. and their habitat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●"/>
            </a:pPr>
            <a:r>
              <a:rPr lang="en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CDFW pre-consultation &amp; application support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●"/>
            </a:pPr>
            <a:r>
              <a:rPr lang="en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&lt; 1 year 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●"/>
            </a:pPr>
            <a:r>
              <a:rPr lang="en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9 page application + supporting materials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●"/>
            </a:pPr>
            <a:r>
              <a:rPr lang="en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NOD $50 filing fee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●"/>
            </a:pPr>
            <a:r>
              <a:rPr lang="en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401, 404, 1602 permits still required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98" name="Google Shape;19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87" y="1358063"/>
            <a:ext cx="4979288" cy="288488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7"/>
          <p:cNvSpPr txBox="1"/>
          <p:nvPr/>
        </p:nvSpPr>
        <p:spPr>
          <a:xfrm>
            <a:off x="375150" y="4242950"/>
            <a:ext cx="46992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https://storymaps.arcgis.com/stories/f2ff115a6add4732bcd128cc59009ca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>
            <p:ph idx="4" type="subTitle"/>
          </p:nvPr>
        </p:nvSpPr>
        <p:spPr>
          <a:xfrm>
            <a:off x="4849250" y="2810750"/>
            <a:ext cx="3356400" cy="83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2025-2026 Adaptive Management</a:t>
            </a:r>
            <a:endParaRPr/>
          </a:p>
        </p:txBody>
      </p:sp>
      <p:sp>
        <p:nvSpPr>
          <p:cNvPr id="205" name="Google Shape;205;p28"/>
          <p:cNvSpPr txBox="1"/>
          <p:nvPr>
            <p:ph type="title"/>
          </p:nvPr>
        </p:nvSpPr>
        <p:spPr>
          <a:xfrm>
            <a:off x="720000" y="3029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Upcoming Implementation</a:t>
            </a:r>
            <a:endParaRPr/>
          </a:p>
        </p:txBody>
      </p:sp>
      <p:sp>
        <p:nvSpPr>
          <p:cNvPr id="206" name="Google Shape;206;p28"/>
          <p:cNvSpPr txBox="1"/>
          <p:nvPr>
            <p:ph idx="1" type="subTitle"/>
          </p:nvPr>
        </p:nvSpPr>
        <p:spPr>
          <a:xfrm>
            <a:off x="4849250" y="3544225"/>
            <a:ext cx="3356400" cy="118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Willow and native wetland spp. planting in 2025, PALS/BDA maintenance until 2026…. beavers to maintain after?</a:t>
            </a:r>
            <a:endParaRPr/>
          </a:p>
        </p:txBody>
      </p:sp>
      <p:sp>
        <p:nvSpPr>
          <p:cNvPr id="207" name="Google Shape;207;p28"/>
          <p:cNvSpPr txBox="1"/>
          <p:nvPr>
            <p:ph idx="2" type="subTitle"/>
          </p:nvPr>
        </p:nvSpPr>
        <p:spPr>
          <a:xfrm>
            <a:off x="4849250" y="1956025"/>
            <a:ext cx="3356400" cy="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PALS/BDAs, timber falling, rock riffles, headcut treatment, heavy equipment first entry. </a:t>
            </a:r>
            <a:endParaRPr/>
          </a:p>
        </p:txBody>
      </p:sp>
      <p:sp>
        <p:nvSpPr>
          <p:cNvPr id="208" name="Google Shape;208;p28"/>
          <p:cNvSpPr txBox="1"/>
          <p:nvPr>
            <p:ph idx="3" type="subTitle"/>
          </p:nvPr>
        </p:nvSpPr>
        <p:spPr>
          <a:xfrm>
            <a:off x="4849250" y="1581775"/>
            <a:ext cx="3356400" cy="49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2024 Field Season</a:t>
            </a:r>
            <a:endParaRPr/>
          </a:p>
        </p:txBody>
      </p:sp>
      <p:sp>
        <p:nvSpPr>
          <p:cNvPr id="209" name="Google Shape;209;p28"/>
          <p:cNvSpPr txBox="1"/>
          <p:nvPr/>
        </p:nvSpPr>
        <p:spPr>
          <a:xfrm>
            <a:off x="829275" y="868775"/>
            <a:ext cx="7594800" cy="6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5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Restoration Outcomes</a:t>
            </a:r>
            <a:r>
              <a:rPr lang="en" sz="145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: restore hydrological function and structural complexity to increase habitat diversity and resilience to climate change.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10" name="Google Shape;21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400" y="1550075"/>
            <a:ext cx="3049401" cy="228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8"/>
          <p:cNvPicPr preferRelativeResize="0"/>
          <p:nvPr/>
        </p:nvPicPr>
        <p:blipFill rotWithShape="1">
          <a:blip r:embed="rId4">
            <a:alphaModFix/>
          </a:blip>
          <a:srcRect b="36531" l="0" r="0" t="37264"/>
          <a:stretch/>
        </p:blipFill>
        <p:spPr>
          <a:xfrm>
            <a:off x="758401" y="3880475"/>
            <a:ext cx="3049402" cy="1065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type="title"/>
          </p:nvPr>
        </p:nvSpPr>
        <p:spPr>
          <a:xfrm>
            <a:off x="720000" y="3029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Possible Beaver Reintroduction</a:t>
            </a:r>
            <a:endParaRPr/>
          </a:p>
        </p:txBody>
      </p:sp>
      <p:sp>
        <p:nvSpPr>
          <p:cNvPr id="217" name="Google Shape;217;p29"/>
          <p:cNvSpPr txBox="1"/>
          <p:nvPr/>
        </p:nvSpPr>
        <p:spPr>
          <a:xfrm>
            <a:off x="4348775" y="1452263"/>
            <a:ext cx="4321500" cy="26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●"/>
            </a:pPr>
            <a:r>
              <a:rPr lang="en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Surrounded by LNF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●"/>
            </a:pPr>
            <a:r>
              <a:rPr lang="en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Closest community (Jonesville) is 7 mi. away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●"/>
            </a:pPr>
            <a:r>
              <a:rPr lang="en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CDFW shared interest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●"/>
            </a:pPr>
            <a:r>
              <a:rPr lang="en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Ranked highest restoration potential for translocating and low effort required to establish beaver dams on the landscape (</a:t>
            </a:r>
            <a:r>
              <a:rPr lang="en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Beaver Restoration Assessment Tool AKA BRAT)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●"/>
            </a:pPr>
            <a:r>
              <a:rPr lang="en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Improve redundancy and maintenance of dam structures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18" name="Google Shape;2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37" y="1305838"/>
            <a:ext cx="3877726" cy="29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9"/>
          <p:cNvSpPr txBox="1"/>
          <p:nvPr/>
        </p:nvSpPr>
        <p:spPr>
          <a:xfrm>
            <a:off x="844800" y="4163350"/>
            <a:ext cx="31302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Burned and resprouting Lemmon’s willow</a:t>
            </a:r>
            <a:endParaRPr sz="12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esis Proposal and Writing - Master of Arts in History by Slidesgo">
  <a:themeElements>
    <a:clrScheme name="Simple Light">
      <a:dk1>
        <a:srgbClr val="363633"/>
      </a:dk1>
      <a:lt1>
        <a:srgbClr val="F3F6EF"/>
      </a:lt1>
      <a:dk2>
        <a:srgbClr val="F3EDDF"/>
      </a:dk2>
      <a:lt2>
        <a:srgbClr val="D6C3B5"/>
      </a:lt2>
      <a:accent1>
        <a:srgbClr val="89A6A5"/>
      </a:accent1>
      <a:accent2>
        <a:srgbClr val="76858B"/>
      </a:accent2>
      <a:accent3>
        <a:srgbClr val="F9FBFD"/>
      </a:accent3>
      <a:accent4>
        <a:srgbClr val="FFFFFF"/>
      </a:accent4>
      <a:accent5>
        <a:srgbClr val="FFFFFF"/>
      </a:accent5>
      <a:accent6>
        <a:srgbClr val="FFFFFF"/>
      </a:accent6>
      <a:hlink>
        <a:srgbClr val="3636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