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74" r:id="rId3"/>
    <p:sldId id="273" r:id="rId4"/>
    <p:sldId id="260" r:id="rId5"/>
    <p:sldId id="266" r:id="rId6"/>
    <p:sldId id="267" r:id="rId7"/>
    <p:sldId id="268" r:id="rId8"/>
    <p:sldId id="269" r:id="rId9"/>
    <p:sldId id="270" r:id="rId10"/>
    <p:sldId id="271" r:id="rId11"/>
    <p:sldId id="264" r:id="rId12"/>
    <p:sldId id="26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65" autoAdjust="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392F4-424C-4192-BBA2-969B238270C8}" type="datetimeFigureOut">
              <a:rPr lang="en-US" smtClean="0"/>
              <a:t>2/8/2017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9D6AD0-2DC0-4189-92B4-25298E93694D}" type="slidenum">
              <a:rPr lang="en-US" smtClean="0"/>
              <a:t>‹#›</a:t>
            </a:fld>
            <a:endParaRPr lang="en-US"/>
          </a:p>
        </p:txBody>
      </p:sp>
    </p:spTree>
    <p:extLst>
      <p:ext uri="{BB962C8B-B14F-4D97-AF65-F5344CB8AC3E}">
        <p14:creationId xmlns:p14="http://schemas.microsoft.com/office/powerpoint/2010/main" val="271028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Hydrologically degraded meadow to the left with a groundwater table below the rooting zone during the growing season, supporting plant community with overall low productivity. Most of litter is rapidly decomposed, leaving little soil organic material (SOM). Small amounts of litter is mineralized, supporting low rates of nitrification and no or small N₂O emissions as an intermediate by product of nitrification. (b) Restoration raises growing season water table to support much more productive plant community; saturated soils support very slow anaerobic decomposition, leading to rapid buildup of soil organic material (SOM), and potentially supporting reductive processes of denitrification and methanogensis.</a:t>
            </a:r>
          </a:p>
          <a:p>
            <a:endParaRPr lang="en-US" dirty="0"/>
          </a:p>
        </p:txBody>
      </p:sp>
      <p:sp>
        <p:nvSpPr>
          <p:cNvPr id="4" name="Slide Number Placeholder 3"/>
          <p:cNvSpPr>
            <a:spLocks noGrp="1"/>
          </p:cNvSpPr>
          <p:nvPr>
            <p:ph type="sldNum" sz="quarter" idx="10"/>
          </p:nvPr>
        </p:nvSpPr>
        <p:spPr/>
        <p:txBody>
          <a:bodyPr/>
          <a:lstStyle/>
          <a:p>
            <a:fld id="{E9FF2B02-BBC0-4FD3-961F-336E098EB96E}" type="slidenum">
              <a:rPr lang="en-US" smtClean="0"/>
              <a:t>3</a:t>
            </a:fld>
            <a:endParaRPr lang="en-US"/>
          </a:p>
        </p:txBody>
      </p:sp>
    </p:spTree>
    <p:extLst>
      <p:ext uri="{BB962C8B-B14F-4D97-AF65-F5344CB8AC3E}">
        <p14:creationId xmlns:p14="http://schemas.microsoft.com/office/powerpoint/2010/main" val="777741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Riparian</a:t>
            </a:r>
            <a:r>
              <a:rPr lang="en-US" baseline="0" dirty="0" smtClean="0"/>
              <a:t> HGM type</a:t>
            </a:r>
          </a:p>
          <a:p>
            <a:endParaRPr lang="en-US" dirty="0"/>
          </a:p>
        </p:txBody>
      </p:sp>
      <p:sp>
        <p:nvSpPr>
          <p:cNvPr id="4" name="Slide Number Placeholder 3"/>
          <p:cNvSpPr>
            <a:spLocks noGrp="1"/>
          </p:cNvSpPr>
          <p:nvPr>
            <p:ph type="sldNum" sz="quarter" idx="10"/>
          </p:nvPr>
        </p:nvSpPr>
        <p:spPr/>
        <p:txBody>
          <a:bodyPr/>
          <a:lstStyle/>
          <a:p>
            <a:fld id="{F89D6AD0-2DC0-4189-92B4-25298E93694D}" type="slidenum">
              <a:rPr lang="en-US" smtClean="0"/>
              <a:t>4</a:t>
            </a:fld>
            <a:endParaRPr lang="en-US"/>
          </a:p>
        </p:txBody>
      </p:sp>
    </p:spTree>
    <p:extLst>
      <p:ext uri="{BB962C8B-B14F-4D97-AF65-F5344CB8AC3E}">
        <p14:creationId xmlns:p14="http://schemas.microsoft.com/office/powerpoint/2010/main" val="1355143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36CADF-49A9-4BAE-A4E3-1E196EDCA746}" type="slidenum">
              <a:rPr lang="en-US" smtClean="0"/>
              <a:t>5</a:t>
            </a:fld>
            <a:endParaRPr lang="en-US"/>
          </a:p>
        </p:txBody>
      </p:sp>
    </p:spTree>
    <p:extLst>
      <p:ext uri="{BB962C8B-B14F-4D97-AF65-F5344CB8AC3E}">
        <p14:creationId xmlns:p14="http://schemas.microsoft.com/office/powerpoint/2010/main" val="1970429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oder</a:t>
            </a:r>
            <a:endParaRPr lang="en-US"/>
          </a:p>
        </p:txBody>
      </p:sp>
      <p:sp>
        <p:nvSpPr>
          <p:cNvPr id="4" name="Slide Number Placeholder 3"/>
          <p:cNvSpPr>
            <a:spLocks noGrp="1"/>
          </p:cNvSpPr>
          <p:nvPr>
            <p:ph type="sldNum" sz="quarter" idx="10"/>
          </p:nvPr>
        </p:nvSpPr>
        <p:spPr/>
        <p:txBody>
          <a:bodyPr/>
          <a:lstStyle/>
          <a:p>
            <a:fld id="{7D36CADF-49A9-4BAE-A4E3-1E196EDCA746}" type="slidenum">
              <a:rPr lang="en-US" smtClean="0"/>
              <a:t>6</a:t>
            </a:fld>
            <a:endParaRPr lang="en-US"/>
          </a:p>
        </p:txBody>
      </p:sp>
    </p:spTree>
    <p:extLst>
      <p:ext uri="{BB962C8B-B14F-4D97-AF65-F5344CB8AC3E}">
        <p14:creationId xmlns:p14="http://schemas.microsoft.com/office/powerpoint/2010/main" val="353066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55 Acres total, 19 acres</a:t>
            </a:r>
            <a:r>
              <a:rPr lang="en-US" dirty="0" smtClean="0">
                <a:sym typeface="Wingdings" panose="05000000000000000000" pitchFamily="2" charset="2"/>
              </a:rPr>
              <a:t> 30-40 acres</a:t>
            </a:r>
            <a:r>
              <a:rPr lang="en-US" baseline="0" dirty="0" smtClean="0">
                <a:sym typeface="Wingdings" panose="05000000000000000000" pitchFamily="2" charset="2"/>
              </a:rPr>
              <a:t> to be restored.</a:t>
            </a:r>
            <a:endParaRPr lang="en-US" dirty="0"/>
          </a:p>
        </p:txBody>
      </p:sp>
      <p:sp>
        <p:nvSpPr>
          <p:cNvPr id="4" name="Slide Number Placeholder 3"/>
          <p:cNvSpPr>
            <a:spLocks noGrp="1"/>
          </p:cNvSpPr>
          <p:nvPr>
            <p:ph type="sldNum" sz="quarter" idx="10"/>
          </p:nvPr>
        </p:nvSpPr>
        <p:spPr/>
        <p:txBody>
          <a:bodyPr/>
          <a:lstStyle/>
          <a:p>
            <a:fld id="{7D36CADF-49A9-4BAE-A4E3-1E196EDCA746}" type="slidenum">
              <a:rPr lang="en-US" smtClean="0"/>
              <a:t>7</a:t>
            </a:fld>
            <a:endParaRPr lang="en-US"/>
          </a:p>
        </p:txBody>
      </p:sp>
    </p:spTree>
    <p:extLst>
      <p:ext uri="{BB962C8B-B14F-4D97-AF65-F5344CB8AC3E}">
        <p14:creationId xmlns:p14="http://schemas.microsoft.com/office/powerpoint/2010/main" val="1415105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a:t>
            </a:r>
            <a:endParaRPr lang="en-US" dirty="0"/>
          </a:p>
        </p:txBody>
      </p:sp>
      <p:sp>
        <p:nvSpPr>
          <p:cNvPr id="4" name="Slide Number Placeholder 3"/>
          <p:cNvSpPr>
            <a:spLocks noGrp="1"/>
          </p:cNvSpPr>
          <p:nvPr>
            <p:ph type="sldNum" sz="quarter" idx="10"/>
          </p:nvPr>
        </p:nvSpPr>
        <p:spPr/>
        <p:txBody>
          <a:bodyPr/>
          <a:lstStyle/>
          <a:p>
            <a:fld id="{7D36CADF-49A9-4BAE-A4E3-1E196EDCA746}" type="slidenum">
              <a:rPr lang="en-US" smtClean="0"/>
              <a:t>8</a:t>
            </a:fld>
            <a:endParaRPr lang="en-US"/>
          </a:p>
        </p:txBody>
      </p:sp>
    </p:spTree>
    <p:extLst>
      <p:ext uri="{BB962C8B-B14F-4D97-AF65-F5344CB8AC3E}">
        <p14:creationId xmlns:p14="http://schemas.microsoft.com/office/powerpoint/2010/main" val="317397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endParaRPr lang="en-US" dirty="0"/>
          </a:p>
        </p:txBody>
      </p:sp>
      <p:sp>
        <p:nvSpPr>
          <p:cNvPr id="4" name="Slide Number Placeholder 3"/>
          <p:cNvSpPr>
            <a:spLocks noGrp="1"/>
          </p:cNvSpPr>
          <p:nvPr>
            <p:ph type="sldNum" sz="quarter" idx="10"/>
          </p:nvPr>
        </p:nvSpPr>
        <p:spPr/>
        <p:txBody>
          <a:bodyPr/>
          <a:lstStyle/>
          <a:p>
            <a:fld id="{7D36CADF-49A9-4BAE-A4E3-1E196EDCA746}" type="slidenum">
              <a:rPr lang="en-US" smtClean="0"/>
              <a:t>9</a:t>
            </a:fld>
            <a:endParaRPr lang="en-US"/>
          </a:p>
        </p:txBody>
      </p:sp>
    </p:spTree>
    <p:extLst>
      <p:ext uri="{BB962C8B-B14F-4D97-AF65-F5344CB8AC3E}">
        <p14:creationId xmlns:p14="http://schemas.microsoft.com/office/powerpoint/2010/main" val="38383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Successes and Challenges?</a:t>
            </a:r>
            <a:endParaRPr lang="en-US" dirty="0"/>
          </a:p>
        </p:txBody>
      </p:sp>
      <p:sp>
        <p:nvSpPr>
          <p:cNvPr id="4" name="Slide Number Placeholder 3"/>
          <p:cNvSpPr>
            <a:spLocks noGrp="1"/>
          </p:cNvSpPr>
          <p:nvPr>
            <p:ph type="sldNum" sz="quarter" idx="10"/>
          </p:nvPr>
        </p:nvSpPr>
        <p:spPr/>
        <p:txBody>
          <a:bodyPr/>
          <a:lstStyle/>
          <a:p>
            <a:fld id="{F89D6AD0-2DC0-4189-92B4-25298E93694D}" type="slidenum">
              <a:rPr lang="en-US" smtClean="0"/>
              <a:t>10</a:t>
            </a:fld>
            <a:endParaRPr lang="en-US"/>
          </a:p>
        </p:txBody>
      </p:sp>
    </p:spTree>
    <p:extLst>
      <p:ext uri="{BB962C8B-B14F-4D97-AF65-F5344CB8AC3E}">
        <p14:creationId xmlns:p14="http://schemas.microsoft.com/office/powerpoint/2010/main" val="384586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Post-restoration </a:t>
            </a:r>
            <a:r>
              <a:rPr lang="en-US" smtClean="0"/>
              <a:t>monitoring plan</a:t>
            </a:r>
            <a:endParaRPr lang="en-US"/>
          </a:p>
        </p:txBody>
      </p:sp>
      <p:sp>
        <p:nvSpPr>
          <p:cNvPr id="4" name="Slide Number Placeholder 3"/>
          <p:cNvSpPr>
            <a:spLocks noGrp="1"/>
          </p:cNvSpPr>
          <p:nvPr>
            <p:ph type="sldNum" sz="quarter" idx="10"/>
          </p:nvPr>
        </p:nvSpPr>
        <p:spPr/>
        <p:txBody>
          <a:bodyPr/>
          <a:lstStyle/>
          <a:p>
            <a:fld id="{F89D6AD0-2DC0-4189-92B4-25298E93694D}" type="slidenum">
              <a:rPr lang="en-US" smtClean="0"/>
              <a:t>11</a:t>
            </a:fld>
            <a:endParaRPr lang="en-US"/>
          </a:p>
        </p:txBody>
      </p:sp>
    </p:spTree>
    <p:extLst>
      <p:ext uri="{BB962C8B-B14F-4D97-AF65-F5344CB8AC3E}">
        <p14:creationId xmlns:p14="http://schemas.microsoft.com/office/powerpoint/2010/main" val="2859405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DDA33C-AED4-4610-9892-C007C450EB0C}"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9576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DA33C-AED4-4610-9892-C007C450EB0C}"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845526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DA33C-AED4-4610-9892-C007C450EB0C}"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113077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DA33C-AED4-4610-9892-C007C450EB0C}"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61325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DDA33C-AED4-4610-9892-C007C450EB0C}" type="datetimeFigureOut">
              <a:rPr lang="en-US" smtClean="0"/>
              <a:t>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361881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DDA33C-AED4-4610-9892-C007C450EB0C}"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379236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DA33C-AED4-4610-9892-C007C450EB0C}" type="datetimeFigureOut">
              <a:rPr lang="en-US" smtClean="0"/>
              <a:t>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100705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DDA33C-AED4-4610-9892-C007C450EB0C}" type="datetimeFigureOut">
              <a:rPr lang="en-US" smtClean="0"/>
              <a:t>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091144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DA33C-AED4-4610-9892-C007C450EB0C}" type="datetimeFigureOut">
              <a:rPr lang="en-US" smtClean="0"/>
              <a:t>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326156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DA33C-AED4-4610-9892-C007C450EB0C}"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93505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DA33C-AED4-4610-9892-C007C450EB0C}" type="datetimeFigureOut">
              <a:rPr lang="en-US" smtClean="0"/>
              <a:t>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110437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2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DA33C-AED4-4610-9892-C007C450EB0C}" type="datetimeFigureOut">
              <a:rPr lang="en-US" smtClean="0"/>
              <a:t>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9E91C-A3EB-4191-BE97-1E03ADFDA808}" type="slidenum">
              <a:rPr lang="en-US" smtClean="0"/>
              <a:t>‹#›</a:t>
            </a:fld>
            <a:endParaRPr lang="en-US"/>
          </a:p>
        </p:txBody>
      </p:sp>
    </p:spTree>
    <p:extLst>
      <p:ext uri="{BB962C8B-B14F-4D97-AF65-F5344CB8AC3E}">
        <p14:creationId xmlns:p14="http://schemas.microsoft.com/office/powerpoint/2010/main" val="21258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Proposition 1 DFW-Funded Cap and Trade Projects</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p>
            <a:r>
              <a:rPr lang="en-US" b="1" dirty="0" smtClean="0">
                <a:solidFill>
                  <a:schemeClr val="bg2">
                    <a:lumMod val="10000"/>
                  </a:schemeClr>
                </a:solidFill>
              </a:rPr>
              <a:t>Progress and Updates</a:t>
            </a:r>
          </a:p>
          <a:p>
            <a:r>
              <a:rPr lang="en-US" b="1" dirty="0" smtClean="0">
                <a:solidFill>
                  <a:schemeClr val="bg2">
                    <a:lumMod val="10000"/>
                  </a:schemeClr>
                </a:solidFill>
              </a:rPr>
              <a:t>Sierra Meadows Workshop III</a:t>
            </a:r>
          </a:p>
          <a:p>
            <a:r>
              <a:rPr lang="en-US" b="1" dirty="0" smtClean="0">
                <a:solidFill>
                  <a:schemeClr val="bg2">
                    <a:lumMod val="10000"/>
                  </a:schemeClr>
                </a:solidFill>
              </a:rPr>
              <a:t>February 7-10, 2017</a:t>
            </a:r>
            <a:endParaRPr lang="en-US" b="1" dirty="0">
              <a:solidFill>
                <a:schemeClr val="bg2">
                  <a:lumMod val="1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8580" y="158750"/>
            <a:ext cx="1386840" cy="1828800"/>
          </a:xfrm>
          <a:prstGeom prst="rect">
            <a:avLst/>
          </a:prstGeom>
        </p:spPr>
      </p:pic>
    </p:spTree>
    <p:extLst>
      <p:ext uri="{BB962C8B-B14F-4D97-AF65-F5344CB8AC3E}">
        <p14:creationId xmlns:p14="http://schemas.microsoft.com/office/powerpoint/2010/main" val="1066145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l="3839" t="4167" r="4771" b="4007"/>
          <a:stretch/>
        </p:blipFill>
        <p:spPr bwMode="auto">
          <a:xfrm>
            <a:off x="1066800" y="533400"/>
            <a:ext cx="7030589" cy="5516563"/>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81000"/>
            <a:ext cx="8001000" cy="60007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77030"/>
            <a:ext cx="8006292" cy="600471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176" y="377029"/>
            <a:ext cx="8006293" cy="6004720"/>
          </a:xfrm>
          <a:prstGeom prst="rect">
            <a:avLst/>
          </a:prstGeom>
        </p:spPr>
      </p:pic>
      <p:sp>
        <p:nvSpPr>
          <p:cNvPr id="2" name="TextBox 1"/>
          <p:cNvSpPr txBox="1"/>
          <p:nvPr/>
        </p:nvSpPr>
        <p:spPr>
          <a:xfrm>
            <a:off x="397317" y="4038600"/>
            <a:ext cx="7162800" cy="3139321"/>
          </a:xfrm>
          <a:prstGeom prst="rect">
            <a:avLst/>
          </a:prstGeom>
          <a:noFill/>
        </p:spPr>
        <p:txBody>
          <a:bodyPr wrap="square" rtlCol="0">
            <a:spAutoFit/>
          </a:bodyPr>
          <a:lstStyle/>
          <a:p>
            <a:r>
              <a:rPr lang="en-US" dirty="0" smtClean="0"/>
              <a:t>Successes:</a:t>
            </a:r>
          </a:p>
          <a:p>
            <a:pPr marL="285750" indent="-285750">
              <a:buFontTx/>
              <a:buChar char="-"/>
            </a:pPr>
            <a:r>
              <a:rPr lang="en-US" dirty="0" smtClean="0"/>
              <a:t>No rock imported</a:t>
            </a:r>
          </a:p>
          <a:p>
            <a:pPr marL="285750" indent="-285750">
              <a:buFontTx/>
              <a:buChar char="-"/>
            </a:pPr>
            <a:r>
              <a:rPr lang="en-US" dirty="0" smtClean="0"/>
              <a:t>Restoration was less expensive then planned</a:t>
            </a:r>
          </a:p>
          <a:p>
            <a:endParaRPr lang="en-US" dirty="0" smtClean="0"/>
          </a:p>
          <a:p>
            <a:r>
              <a:rPr lang="en-US" dirty="0" smtClean="0"/>
              <a:t>Challenges:</a:t>
            </a:r>
          </a:p>
          <a:p>
            <a:pPr marL="285750" indent="-285750">
              <a:buFontTx/>
              <a:buChar char="-"/>
            </a:pPr>
            <a:r>
              <a:rPr lang="en-US" dirty="0" smtClean="0"/>
              <a:t>Machinery to remote location</a:t>
            </a:r>
          </a:p>
          <a:p>
            <a:pPr marL="285750" indent="-285750">
              <a:buFontTx/>
              <a:buChar char="-"/>
            </a:pPr>
            <a:r>
              <a:rPr lang="en-US" dirty="0" smtClean="0"/>
              <a:t>Conifer encroachment</a:t>
            </a:r>
          </a:p>
          <a:p>
            <a:pPr marL="285750" indent="-285750">
              <a:buFontTx/>
              <a:buChar char="-"/>
            </a:pPr>
            <a:r>
              <a:rPr lang="en-US" dirty="0" smtClean="0"/>
              <a:t>Re-vegetation timing</a:t>
            </a:r>
          </a:p>
          <a:p>
            <a:pPr marL="285750" indent="-285750">
              <a:buFontTx/>
              <a:buChar char="-"/>
            </a:pPr>
            <a:endParaRPr lang="en-US" dirty="0" smtClean="0"/>
          </a:p>
          <a:p>
            <a:endParaRPr lang="en-US" dirty="0"/>
          </a:p>
          <a:p>
            <a:endParaRPr lang="en-US" dirty="0">
              <a:solidFill>
                <a:schemeClr val="bg1"/>
              </a:solidFill>
            </a:endParaRPr>
          </a:p>
        </p:txBody>
      </p:sp>
    </p:spTree>
    <p:extLst>
      <p:ext uri="{BB962C8B-B14F-4D97-AF65-F5344CB8AC3E}">
        <p14:creationId xmlns:p14="http://schemas.microsoft.com/office/powerpoint/2010/main" val="403574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457200" y="1219200"/>
            <a:ext cx="3990392" cy="5181600"/>
          </a:xfrm>
        </p:spPr>
        <p:txBody>
          <a:bodyPr>
            <a:normAutofit fontScale="77500" lnSpcReduction="20000"/>
          </a:bodyPr>
          <a:lstStyle/>
          <a:p>
            <a:r>
              <a:rPr lang="en-US" dirty="0" smtClean="0"/>
              <a:t>Post-restoration monitoring:</a:t>
            </a:r>
          </a:p>
          <a:p>
            <a:pPr>
              <a:buFontTx/>
              <a:buChar char="-"/>
            </a:pPr>
            <a:r>
              <a:rPr lang="en-US" dirty="0" smtClean="0"/>
              <a:t>No “rest” period</a:t>
            </a:r>
          </a:p>
          <a:p>
            <a:pPr>
              <a:buFontTx/>
              <a:buChar char="-"/>
            </a:pPr>
            <a:r>
              <a:rPr lang="en-US" dirty="0" smtClean="0"/>
              <a:t>Continue GHG sampling when accessible every 3 weeks.</a:t>
            </a:r>
          </a:p>
          <a:p>
            <a:pPr>
              <a:buFontTx/>
              <a:buChar char="-"/>
            </a:pPr>
            <a:r>
              <a:rPr lang="en-US" dirty="0" smtClean="0"/>
              <a:t>Soil moisture, GW wells, photo points, Hobo stream temp loggers…..</a:t>
            </a:r>
          </a:p>
          <a:p>
            <a:pPr>
              <a:buFontTx/>
              <a:buChar char="-"/>
            </a:pPr>
            <a:r>
              <a:rPr lang="en-US" dirty="0" smtClean="0"/>
              <a:t>Adaptive monitoring</a:t>
            </a:r>
          </a:p>
          <a:p>
            <a:r>
              <a:rPr lang="en-US" dirty="0" smtClean="0"/>
              <a:t>Re-Vegetation</a:t>
            </a:r>
          </a:p>
          <a:p>
            <a:pPr>
              <a:buFontTx/>
              <a:buChar char="-"/>
            </a:pPr>
            <a:r>
              <a:rPr lang="en-US" dirty="0" smtClean="0"/>
              <a:t>Willows</a:t>
            </a:r>
          </a:p>
          <a:p>
            <a:pPr>
              <a:buFontTx/>
              <a:buChar char="-"/>
            </a:pPr>
            <a:r>
              <a:rPr lang="en-US" dirty="0" smtClean="0"/>
              <a:t>Native seeds</a:t>
            </a:r>
          </a:p>
          <a:p>
            <a:pPr>
              <a:buFontTx/>
              <a:buChar char="-"/>
            </a:pPr>
            <a:r>
              <a:rPr lang="en-US" dirty="0" smtClean="0"/>
              <a:t>Native plant starts</a:t>
            </a:r>
          </a:p>
          <a:p>
            <a:pPr>
              <a:buFontTx/>
              <a:buChar char="-"/>
            </a:pPr>
            <a:endParaRPr lang="en-US" dirty="0"/>
          </a:p>
        </p:txBody>
      </p:sp>
      <p:sp>
        <p:nvSpPr>
          <p:cNvPr id="4" name="Content Placeholder 2"/>
          <p:cNvSpPr txBox="1">
            <a:spLocks/>
          </p:cNvSpPr>
          <p:nvPr/>
        </p:nvSpPr>
        <p:spPr>
          <a:xfrm>
            <a:off x="4876800" y="1311891"/>
            <a:ext cx="4267200"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Char cha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770" y="1068952"/>
            <a:ext cx="4701238" cy="277187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496" y="3918242"/>
            <a:ext cx="3581400" cy="2686050"/>
          </a:xfrm>
          <a:prstGeom prst="rect">
            <a:avLst/>
          </a:prstGeom>
        </p:spPr>
      </p:pic>
    </p:spTree>
    <p:extLst>
      <p:ext uri="{BB962C8B-B14F-4D97-AF65-F5344CB8AC3E}">
        <p14:creationId xmlns:p14="http://schemas.microsoft.com/office/powerpoint/2010/main" val="2246961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1295400"/>
            <a:ext cx="5158581" cy="5158581"/>
          </a:xfrm>
        </p:spPr>
      </p:pic>
    </p:spTree>
    <p:extLst>
      <p:ext uri="{BB962C8B-B14F-4D97-AF65-F5344CB8AC3E}">
        <p14:creationId xmlns:p14="http://schemas.microsoft.com/office/powerpoint/2010/main" val="1092890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Osa Complex-Where We Are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4504" y="1752600"/>
            <a:ext cx="7174992" cy="4641591"/>
          </a:xfrm>
        </p:spPr>
      </p:pic>
      <p:sp>
        <p:nvSpPr>
          <p:cNvPr id="5" name="Right Arrow 4"/>
          <p:cNvSpPr/>
          <p:nvPr/>
        </p:nvSpPr>
        <p:spPr>
          <a:xfrm>
            <a:off x="520321" y="4648200"/>
            <a:ext cx="685800" cy="304800"/>
          </a:xfrm>
          <a:prstGeom prst="rightArrow">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70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Osa Meadows Context</a:t>
            </a:r>
            <a:endParaRPr lang="en-US" dirty="0"/>
          </a:p>
        </p:txBody>
      </p:sp>
      <p:pic>
        <p:nvPicPr>
          <p:cNvPr id="4" name="Content Placeholder 3"/>
          <p:cNvPicPr>
            <a:picLocks noGrp="1" noChangeAspect="1"/>
          </p:cNvPicPr>
          <p:nvPr>
            <p:ph idx="1"/>
          </p:nvPr>
        </p:nvPicPr>
        <p:blipFill>
          <a:blip r:embed="rId3"/>
          <a:stretch>
            <a:fillRect/>
          </a:stretch>
        </p:blipFill>
        <p:spPr>
          <a:xfrm>
            <a:off x="4724400" y="1403214"/>
            <a:ext cx="4139488" cy="5454786"/>
          </a:xfrm>
          <a:prstGeom prst="rect">
            <a:avLst/>
          </a:prstGeom>
        </p:spPr>
      </p:pic>
      <p:sp>
        <p:nvSpPr>
          <p:cNvPr id="5" name="TextBox 4"/>
          <p:cNvSpPr txBox="1"/>
          <p:nvPr/>
        </p:nvSpPr>
        <p:spPr>
          <a:xfrm>
            <a:off x="0" y="1417638"/>
            <a:ext cx="4724400" cy="5355312"/>
          </a:xfrm>
          <a:prstGeom prst="rect">
            <a:avLst/>
          </a:prstGeom>
          <a:noFill/>
        </p:spPr>
        <p:txBody>
          <a:bodyPr wrap="square" rtlCol="0">
            <a:spAutoFit/>
          </a:bodyPr>
          <a:lstStyle/>
          <a:p>
            <a:r>
              <a:rPr lang="en-US" b="1" dirty="0" smtClean="0"/>
              <a:t>Before </a:t>
            </a:r>
            <a:r>
              <a:rPr lang="en-US" b="1" dirty="0"/>
              <a:t>- After Control - Impact (BACI) Design </a:t>
            </a:r>
            <a:endParaRPr lang="en-US" b="1" dirty="0" smtClean="0"/>
          </a:p>
          <a:p>
            <a:endParaRPr lang="en-US" dirty="0" smtClean="0"/>
          </a:p>
          <a:p>
            <a:r>
              <a:rPr lang="en-US" b="1" dirty="0" smtClean="0"/>
              <a:t>Primary </a:t>
            </a:r>
            <a:r>
              <a:rPr lang="en-US" b="1" dirty="0"/>
              <a:t>response variables </a:t>
            </a:r>
            <a:endParaRPr lang="en-US" dirty="0"/>
          </a:p>
          <a:p>
            <a:r>
              <a:rPr lang="en-US" dirty="0"/>
              <a:t>•CO2, N2O, CH4 flux </a:t>
            </a:r>
          </a:p>
          <a:p>
            <a:r>
              <a:rPr lang="en-US" dirty="0"/>
              <a:t>•Net ecosystem carbon </a:t>
            </a:r>
            <a:r>
              <a:rPr lang="en-US" dirty="0" smtClean="0"/>
              <a:t>storage</a:t>
            </a:r>
          </a:p>
          <a:p>
            <a:r>
              <a:rPr lang="en-US" dirty="0" smtClean="0"/>
              <a:t> </a:t>
            </a:r>
            <a:endParaRPr lang="en-US" dirty="0"/>
          </a:p>
          <a:p>
            <a:r>
              <a:rPr lang="en-US" b="1" dirty="0"/>
              <a:t>Hypothesized Co-variates </a:t>
            </a:r>
            <a:endParaRPr lang="en-US" dirty="0"/>
          </a:p>
          <a:p>
            <a:r>
              <a:rPr lang="en-US" dirty="0"/>
              <a:t>•Soil temperature </a:t>
            </a:r>
          </a:p>
          <a:p>
            <a:r>
              <a:rPr lang="en-US" dirty="0"/>
              <a:t>•Soil water content </a:t>
            </a:r>
          </a:p>
          <a:p>
            <a:r>
              <a:rPr lang="en-US" dirty="0"/>
              <a:t>•Air temperature </a:t>
            </a:r>
          </a:p>
          <a:p>
            <a:r>
              <a:rPr lang="en-US" dirty="0"/>
              <a:t>•Vegetation biomass </a:t>
            </a:r>
          </a:p>
          <a:p>
            <a:r>
              <a:rPr lang="en-US" dirty="0"/>
              <a:t>•Vegetation wetland status </a:t>
            </a:r>
          </a:p>
          <a:p>
            <a:r>
              <a:rPr lang="en-US" dirty="0"/>
              <a:t>•Soil texture </a:t>
            </a:r>
          </a:p>
          <a:p>
            <a:r>
              <a:rPr lang="en-US" dirty="0"/>
              <a:t>•Groundwater </a:t>
            </a:r>
            <a:r>
              <a:rPr lang="en-US" dirty="0" smtClean="0"/>
              <a:t>level</a:t>
            </a:r>
          </a:p>
          <a:p>
            <a:endParaRPr lang="en-US" dirty="0"/>
          </a:p>
          <a:p>
            <a:r>
              <a:rPr lang="en-US" b="1" dirty="0" smtClean="0"/>
              <a:t>Sample Size: </a:t>
            </a:r>
            <a:r>
              <a:rPr lang="en-US" b="1" dirty="0"/>
              <a:t>3</a:t>
            </a:r>
            <a:r>
              <a:rPr lang="en-US" b="1" dirty="0" smtClean="0"/>
              <a:t> Meadows </a:t>
            </a:r>
            <a:endParaRPr lang="en-US" b="1" dirty="0"/>
          </a:p>
          <a:p>
            <a:r>
              <a:rPr lang="en-US" dirty="0"/>
              <a:t>1</a:t>
            </a:r>
            <a:r>
              <a:rPr lang="en-US" dirty="0" smtClean="0"/>
              <a:t> Impact- Osa Meadow</a:t>
            </a:r>
          </a:p>
          <a:p>
            <a:r>
              <a:rPr lang="en-US" dirty="0" smtClean="0"/>
              <a:t>1 Control- Partnership Meadow</a:t>
            </a:r>
          </a:p>
          <a:p>
            <a:r>
              <a:rPr lang="en-US" dirty="0"/>
              <a:t>1</a:t>
            </a:r>
            <a:r>
              <a:rPr lang="en-US" dirty="0" smtClean="0"/>
              <a:t> Reference- Bonita Meadow</a:t>
            </a:r>
          </a:p>
        </p:txBody>
      </p:sp>
    </p:spTree>
    <p:extLst>
      <p:ext uri="{BB962C8B-B14F-4D97-AF65-F5344CB8AC3E}">
        <p14:creationId xmlns:p14="http://schemas.microsoft.com/office/powerpoint/2010/main" val="6090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Osa Meadow Complex Overview</a:t>
            </a:r>
            <a:endParaRPr lang="en-US" dirty="0"/>
          </a:p>
        </p:txBody>
      </p:sp>
      <p:sp>
        <p:nvSpPr>
          <p:cNvPr id="3" name="Content Placeholder 2"/>
          <p:cNvSpPr>
            <a:spLocks noGrp="1"/>
          </p:cNvSpPr>
          <p:nvPr>
            <p:ph idx="1"/>
          </p:nvPr>
        </p:nvSpPr>
        <p:spPr/>
        <p:txBody>
          <a:bodyPr>
            <a:normAutofit fontScale="40000" lnSpcReduction="20000"/>
          </a:bodyPr>
          <a:lstStyle/>
          <a:p>
            <a:r>
              <a:rPr lang="en-US" b="1" dirty="0"/>
              <a:t>California Trout</a:t>
            </a:r>
          </a:p>
          <a:p>
            <a:pPr marL="0" indent="0">
              <a:buNone/>
            </a:pPr>
            <a:r>
              <a:rPr lang="en-US" dirty="0"/>
              <a:t>  Grantee, Principle Investigator</a:t>
            </a:r>
          </a:p>
          <a:p>
            <a:r>
              <a:rPr lang="en-US" b="1" dirty="0"/>
              <a:t>Stillwater Sciences- </a:t>
            </a:r>
            <a:r>
              <a:rPr lang="en-US" dirty="0"/>
              <a:t>Amy Merrill and Nate Lawrence</a:t>
            </a:r>
          </a:p>
          <a:p>
            <a:pPr marL="0" indent="0">
              <a:buNone/>
            </a:pPr>
            <a:r>
              <a:rPr lang="en-US" dirty="0"/>
              <a:t>   Principle Scientists and team lead</a:t>
            </a:r>
          </a:p>
          <a:p>
            <a:r>
              <a:rPr lang="en-US" b="1" dirty="0"/>
              <a:t>NFWF</a:t>
            </a:r>
          </a:p>
          <a:p>
            <a:pPr marL="0" indent="0">
              <a:buNone/>
            </a:pPr>
            <a:r>
              <a:rPr lang="en-US" dirty="0"/>
              <a:t>  Grantor/Planning and Permitting</a:t>
            </a:r>
          </a:p>
          <a:p>
            <a:r>
              <a:rPr lang="en-US" b="1" dirty="0"/>
              <a:t>US Forest Service</a:t>
            </a:r>
          </a:p>
          <a:p>
            <a:pPr marL="0" indent="0">
              <a:buNone/>
            </a:pPr>
            <a:r>
              <a:rPr lang="en-US" dirty="0"/>
              <a:t>  Lead agency for NEPA, Land manager</a:t>
            </a:r>
          </a:p>
          <a:p>
            <a:r>
              <a:rPr lang="en-US" b="1" dirty="0"/>
              <a:t>UC Merced- </a:t>
            </a:r>
            <a:r>
              <a:rPr lang="en-US" dirty="0"/>
              <a:t>Steve Hart and Abby D.</a:t>
            </a:r>
          </a:p>
          <a:p>
            <a:pPr marL="0" indent="0">
              <a:buNone/>
            </a:pPr>
            <a:r>
              <a:rPr lang="en-US" dirty="0"/>
              <a:t> Scientist, TAC Member, Lab work.</a:t>
            </a:r>
          </a:p>
          <a:p>
            <a:r>
              <a:rPr lang="en-US" b="1" dirty="0"/>
              <a:t>Plumas Corporation</a:t>
            </a:r>
          </a:p>
          <a:p>
            <a:pPr marL="0" indent="0">
              <a:buNone/>
            </a:pPr>
            <a:r>
              <a:rPr lang="en-US" dirty="0"/>
              <a:t>  Plan Design, Permitting, GHG project sampling </a:t>
            </a:r>
          </a:p>
          <a:p>
            <a:r>
              <a:rPr lang="en-US" b="1" dirty="0"/>
              <a:t>Todd </a:t>
            </a:r>
            <a:r>
              <a:rPr lang="en-US" b="1" dirty="0" err="1"/>
              <a:t>Sloat</a:t>
            </a:r>
            <a:r>
              <a:rPr lang="en-US" b="1" dirty="0"/>
              <a:t> Consulting</a:t>
            </a:r>
          </a:p>
          <a:p>
            <a:pPr marL="0" indent="0">
              <a:buNone/>
            </a:pPr>
            <a:r>
              <a:rPr lang="en-US" dirty="0"/>
              <a:t>  Plans and Designs</a:t>
            </a:r>
          </a:p>
          <a:p>
            <a:r>
              <a:rPr lang="en-US" b="1" dirty="0"/>
              <a:t>UNR/TU/Sabra Purdy and Erin Smith</a:t>
            </a:r>
          </a:p>
          <a:p>
            <a:pPr marL="0" indent="0">
              <a:buNone/>
            </a:pPr>
            <a:r>
              <a:rPr lang="en-US" dirty="0"/>
              <a:t>  Pre-restoration Habitat assessment</a:t>
            </a:r>
          </a:p>
          <a:p>
            <a:r>
              <a:rPr lang="en-US" b="1" dirty="0"/>
              <a:t>CDFW</a:t>
            </a:r>
          </a:p>
          <a:p>
            <a:pPr marL="0" indent="0">
              <a:buNone/>
            </a:pPr>
            <a:r>
              <a:rPr lang="en-US" dirty="0"/>
              <a:t>   Grantor for research and restoration</a:t>
            </a:r>
          </a:p>
          <a:p>
            <a:r>
              <a:rPr lang="en-US" b="1" dirty="0"/>
              <a:t>Ben Sullivan, UNR</a:t>
            </a:r>
          </a:p>
          <a:p>
            <a:pPr marL="0" indent="0">
              <a:buNone/>
            </a:pPr>
            <a:r>
              <a:rPr lang="en-US" dirty="0"/>
              <a:t>     TAC Member</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1" y="1241558"/>
            <a:ext cx="4190999" cy="5243246"/>
          </a:xfrm>
          <a:prstGeom prst="rect">
            <a:avLst/>
          </a:prstGeom>
        </p:spPr>
      </p:pic>
      <p:pic>
        <p:nvPicPr>
          <p:cNvPr id="5" name="Picture 4"/>
          <p:cNvPicPr>
            <a:picLocks noChangeAspect="1"/>
          </p:cNvPicPr>
          <p:nvPr/>
        </p:nvPicPr>
        <p:blipFill>
          <a:blip r:embed="rId4"/>
          <a:stretch>
            <a:fillRect/>
          </a:stretch>
        </p:blipFill>
        <p:spPr>
          <a:xfrm>
            <a:off x="304800" y="1241558"/>
            <a:ext cx="8750326" cy="5159242"/>
          </a:xfrm>
          <a:prstGeom prst="rect">
            <a:avLst/>
          </a:prstGeom>
        </p:spPr>
      </p:pic>
    </p:spTree>
    <p:extLst>
      <p:ext uri="{BB962C8B-B14F-4D97-AF65-F5344CB8AC3E}">
        <p14:creationId xmlns:p14="http://schemas.microsoft.com/office/powerpoint/2010/main" val="306869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Land-use History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   Grazing </a:t>
            </a:r>
          </a:p>
          <a:p>
            <a:pPr marL="0" indent="0">
              <a:buNone/>
            </a:pPr>
            <a:r>
              <a:rPr lang="en-US" dirty="0" smtClean="0"/>
              <a:t>+ Fire</a:t>
            </a:r>
          </a:p>
          <a:p>
            <a:pPr marL="0" indent="0">
              <a:buNone/>
            </a:pPr>
            <a:r>
              <a:rPr lang="en-US" dirty="0" smtClean="0"/>
              <a:t>+ Precipitation</a:t>
            </a:r>
          </a:p>
          <a:p>
            <a:pPr marL="0" indent="0">
              <a:buNone/>
            </a:pPr>
            <a:r>
              <a:rPr lang="en-US" dirty="0" smtClean="0"/>
              <a:t>= Severe </a:t>
            </a:r>
            <a:r>
              <a:rPr lang="en-US" dirty="0" err="1" smtClean="0"/>
              <a:t>Downcutting</a:t>
            </a:r>
            <a:r>
              <a:rPr lang="en-US" dirty="0" smtClean="0"/>
              <a:t>! </a:t>
            </a:r>
            <a:r>
              <a:rPr lang="en-US" dirty="0" smtClean="0">
                <a:sym typeface="Wingdings" panose="05000000000000000000" pitchFamily="2" charset="2"/>
              </a:rPr>
              <a:t> De-watering!</a:t>
            </a:r>
            <a:endParaRPr lang="en-US" dirty="0" smtClean="0"/>
          </a:p>
          <a:p>
            <a:pPr marL="0" indent="0">
              <a:buNone/>
            </a:pPr>
            <a:r>
              <a:rPr lang="en-US" dirty="0" smtClean="0"/>
              <a:t>History of restoration and research</a:t>
            </a:r>
          </a:p>
          <a:p>
            <a:pPr marL="0" indent="0">
              <a:buNone/>
            </a:pPr>
            <a:r>
              <a:rPr lang="en-US" dirty="0" smtClean="0"/>
              <a:t>- Check Dams, WIFL counts, rock dams, willow planting.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9779"/>
            <a:ext cx="7640216" cy="686512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 y="93879"/>
            <a:ext cx="9144000" cy="6597805"/>
          </a:xfrm>
          <a:prstGeom prst="rect">
            <a:avLst/>
          </a:prstGeom>
        </p:spPr>
      </p:pic>
    </p:spTree>
    <p:extLst>
      <p:ext uri="{BB962C8B-B14F-4D97-AF65-F5344CB8AC3E}">
        <p14:creationId xmlns:p14="http://schemas.microsoft.com/office/powerpoint/2010/main" val="136898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Pre-Restoration meadow conditions</a:t>
            </a:r>
            <a:endParaRPr lang="en-US" dirty="0"/>
          </a:p>
        </p:txBody>
      </p:sp>
      <p:sp>
        <p:nvSpPr>
          <p:cNvPr id="3" name="Content Placeholder 2"/>
          <p:cNvSpPr>
            <a:spLocks noGrp="1"/>
          </p:cNvSpPr>
          <p:nvPr>
            <p:ph idx="1"/>
          </p:nvPr>
        </p:nvSpPr>
        <p:spPr>
          <a:xfrm>
            <a:off x="457200" y="1600200"/>
            <a:ext cx="8016922" cy="4525963"/>
          </a:xfrm>
        </p:spPr>
        <p:txBody>
          <a:bodyPr>
            <a:normAutofit fontScale="85000" lnSpcReduction="20000"/>
          </a:bodyPr>
          <a:lstStyle/>
          <a:p>
            <a:pPr marL="0" indent="0">
              <a:buNone/>
            </a:pPr>
            <a:r>
              <a:rPr lang="en-US" dirty="0" smtClean="0"/>
              <a:t>Biological:</a:t>
            </a:r>
          </a:p>
          <a:p>
            <a:r>
              <a:rPr lang="en-US" dirty="0" smtClean="0"/>
              <a:t>Kern River Rainbow Trout resident downstream</a:t>
            </a:r>
          </a:p>
          <a:p>
            <a:r>
              <a:rPr lang="en-US" dirty="0" smtClean="0"/>
              <a:t>Potential MYLF habitat- </a:t>
            </a:r>
            <a:r>
              <a:rPr lang="en-US" dirty="0"/>
              <a:t>Federal Listing of </a:t>
            </a:r>
            <a:r>
              <a:rPr lang="en-US" dirty="0" smtClean="0"/>
              <a:t>Endangered</a:t>
            </a:r>
          </a:p>
          <a:p>
            <a:r>
              <a:rPr lang="en-US" dirty="0" smtClean="0"/>
              <a:t>Conifer Encroachment</a:t>
            </a:r>
          </a:p>
          <a:p>
            <a:r>
              <a:rPr lang="en-US" dirty="0" smtClean="0"/>
              <a:t>Bare ground and </a:t>
            </a:r>
            <a:r>
              <a:rPr lang="en-US" dirty="0" err="1" smtClean="0"/>
              <a:t>forbes</a:t>
            </a:r>
            <a:r>
              <a:rPr lang="en-US" dirty="0" smtClean="0"/>
              <a:t> dominate</a:t>
            </a:r>
          </a:p>
          <a:p>
            <a:pPr marL="0" indent="0">
              <a:buNone/>
            </a:pPr>
            <a:endParaRPr lang="en-US" dirty="0" smtClean="0"/>
          </a:p>
          <a:p>
            <a:pPr marL="0" indent="0">
              <a:buNone/>
            </a:pPr>
            <a:r>
              <a:rPr lang="en-US" dirty="0" smtClean="0"/>
              <a:t>Hydrologic:</a:t>
            </a:r>
          </a:p>
          <a:p>
            <a:r>
              <a:rPr lang="en-US" dirty="0" smtClean="0"/>
              <a:t>High </a:t>
            </a:r>
            <a:r>
              <a:rPr lang="en-US" dirty="0"/>
              <a:t>width-depth </a:t>
            </a:r>
            <a:r>
              <a:rPr lang="en-US" dirty="0" smtClean="0"/>
              <a:t>ratio</a:t>
            </a:r>
            <a:endParaRPr lang="en-US" dirty="0"/>
          </a:p>
          <a:p>
            <a:r>
              <a:rPr lang="en-US" dirty="0" smtClean="0"/>
              <a:t>Low water table</a:t>
            </a:r>
          </a:p>
          <a:p>
            <a:r>
              <a:rPr lang="en-US" dirty="0" smtClean="0"/>
              <a:t>Moderately incised in the lower 2/3</a:t>
            </a:r>
            <a:r>
              <a:rPr lang="en-US" baseline="30000" dirty="0" smtClean="0"/>
              <a:t>rd</a:t>
            </a:r>
            <a:r>
              <a:rPr lang="en-US" dirty="0" smtClean="0"/>
              <a:t>, Upper 1/3</a:t>
            </a:r>
            <a:r>
              <a:rPr lang="en-US" baseline="30000" dirty="0" smtClean="0"/>
              <a:t>rd</a:t>
            </a:r>
            <a:r>
              <a:rPr lang="en-US" dirty="0" smtClean="0"/>
              <a:t> still functional, but at risk from incision</a:t>
            </a:r>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56684"/>
            <a:ext cx="3733800" cy="28003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021" y="1140054"/>
            <a:ext cx="3749722" cy="2816980"/>
          </a:xfrm>
          <a:prstGeom prst="rect">
            <a:avLst/>
          </a:prstGeom>
        </p:spPr>
      </p:pic>
    </p:spTree>
    <p:extLst>
      <p:ext uri="{BB962C8B-B14F-4D97-AF65-F5344CB8AC3E}">
        <p14:creationId xmlns:p14="http://schemas.microsoft.com/office/powerpoint/2010/main" val="17786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264081"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15481" y="152400"/>
            <a:ext cx="8229600" cy="1143000"/>
          </a:xfrm>
        </p:spPr>
        <p:txBody>
          <a:bodyPr/>
          <a:lstStyle/>
          <a:p>
            <a:r>
              <a:rPr lang="en-US" dirty="0" smtClean="0"/>
              <a:t>OSA Field Map- RESTORED</a:t>
            </a:r>
            <a:endParaRPr lang="en-US" dirty="0"/>
          </a:p>
        </p:txBody>
      </p:sp>
    </p:spTree>
    <p:extLst>
      <p:ext uri="{BB962C8B-B14F-4D97-AF65-F5344CB8AC3E}">
        <p14:creationId xmlns:p14="http://schemas.microsoft.com/office/powerpoint/2010/main" val="3220156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36" y="914400"/>
            <a:ext cx="87630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41036" y="0"/>
            <a:ext cx="8229600" cy="1143000"/>
          </a:xfrm>
        </p:spPr>
        <p:txBody>
          <a:bodyPr/>
          <a:lstStyle/>
          <a:p>
            <a:r>
              <a:rPr lang="en-US" dirty="0" smtClean="0"/>
              <a:t>Partnership Field Map- Control</a:t>
            </a:r>
            <a:endParaRPr lang="en-US" dirty="0"/>
          </a:p>
        </p:txBody>
      </p:sp>
    </p:spTree>
    <p:extLst>
      <p:ext uri="{BB962C8B-B14F-4D97-AF65-F5344CB8AC3E}">
        <p14:creationId xmlns:p14="http://schemas.microsoft.com/office/powerpoint/2010/main" val="3173937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 y="990600"/>
            <a:ext cx="8620125"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199" y="0"/>
            <a:ext cx="8229600" cy="1143000"/>
          </a:xfrm>
        </p:spPr>
        <p:txBody>
          <a:bodyPr/>
          <a:lstStyle/>
          <a:p>
            <a:r>
              <a:rPr lang="en-US" dirty="0" smtClean="0"/>
              <a:t>Bonita Field Map- Reference</a:t>
            </a:r>
            <a:endParaRPr lang="en-US" dirty="0"/>
          </a:p>
        </p:txBody>
      </p:sp>
    </p:spTree>
    <p:extLst>
      <p:ext uri="{BB962C8B-B14F-4D97-AF65-F5344CB8AC3E}">
        <p14:creationId xmlns:p14="http://schemas.microsoft.com/office/powerpoint/2010/main" val="3898838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503</Words>
  <Application>Microsoft Office PowerPoint</Application>
  <PresentationFormat>On-screen Show (4:3)</PresentationFormat>
  <Paragraphs>106</Paragraphs>
  <Slides>12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Wingdings</vt:lpstr>
      <vt:lpstr>Office Theme</vt:lpstr>
      <vt:lpstr>Proposition 1 DFW-Funded Cap and Trade Projects</vt:lpstr>
      <vt:lpstr>Osa Complex-Where We Are</vt:lpstr>
      <vt:lpstr>Osa Meadows Context</vt:lpstr>
      <vt:lpstr>Osa Meadow Complex Overview</vt:lpstr>
      <vt:lpstr>Land-use History</vt:lpstr>
      <vt:lpstr>Pre-Restoration meadow conditions</vt:lpstr>
      <vt:lpstr>OSA Field Map- RESTORED</vt:lpstr>
      <vt:lpstr>Partnership Field Map- Control</vt:lpstr>
      <vt:lpstr>Bonita Field Map- Reference</vt:lpstr>
      <vt:lpstr>PowerPoint Presentation</vt:lpstr>
      <vt:lpstr>Next Steps</vt:lpstr>
      <vt:lpstr>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Proposition 1 DFW-Funded Cap and Trade Projects</dc:title>
  <dc:creator>Levi</dc:creator>
  <cp:lastModifiedBy>Levi Keszey</cp:lastModifiedBy>
  <cp:revision>22</cp:revision>
  <dcterms:created xsi:type="dcterms:W3CDTF">2016-02-01T20:01:45Z</dcterms:created>
  <dcterms:modified xsi:type="dcterms:W3CDTF">2017-02-08T15:30:22Z</dcterms:modified>
</cp:coreProperties>
</file>