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73" r:id="rId3"/>
    <p:sldId id="259" r:id="rId4"/>
    <p:sldId id="261" r:id="rId5"/>
    <p:sldId id="262" r:id="rId6"/>
    <p:sldId id="260" r:id="rId7"/>
    <p:sldId id="263" r:id="rId8"/>
    <p:sldId id="264" r:id="rId9"/>
    <p:sldId id="265" r:id="rId10"/>
    <p:sldId id="266" r:id="rId11"/>
    <p:sldId id="268" r:id="rId12"/>
    <p:sldId id="270" r:id="rId13"/>
    <p:sldId id="271" r:id="rId14"/>
    <p:sldId id="27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45" autoAdjust="0"/>
    <p:restoredTop sz="90038" autoAdjust="0"/>
  </p:normalViewPr>
  <p:slideViewPr>
    <p:cSldViewPr snapToGrid="0">
      <p:cViewPr varScale="1">
        <p:scale>
          <a:sx n="60" d="100"/>
          <a:sy n="60" d="100"/>
        </p:scale>
        <p:origin x="123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0658B5-06B5-43CB-839C-DF718AB25014}" type="datetimeFigureOut">
              <a:rPr lang="en-US" smtClean="0"/>
              <a:t>2/7/2017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DDD9DA-F4CB-4E5F-8930-53A528D8C787}" type="slidenum">
              <a:rPr lang="en-US" smtClean="0"/>
              <a:t>‹#›</a:t>
            </a:fld>
            <a:endParaRPr lang="en-US"/>
          </a:p>
        </p:txBody>
      </p:sp>
    </p:spTree>
    <p:extLst>
      <p:ext uri="{BB962C8B-B14F-4D97-AF65-F5344CB8AC3E}">
        <p14:creationId xmlns:p14="http://schemas.microsoft.com/office/powerpoint/2010/main" val="1390038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 two different</a:t>
            </a:r>
            <a:r>
              <a:rPr lang="en-US" baseline="0" dirty="0" smtClean="0"/>
              <a:t> restoration techniques using a m</a:t>
            </a:r>
            <a:r>
              <a:rPr lang="en-US" dirty="0" smtClean="0"/>
              <a:t>odified BACI study design</a:t>
            </a:r>
            <a:r>
              <a:rPr lang="en-US" baseline="0" dirty="0" smtClean="0"/>
              <a:t> with a positive and negative control.  </a:t>
            </a:r>
          </a:p>
          <a:p>
            <a:r>
              <a:rPr lang="en-US" baseline="0" dirty="0" smtClean="0"/>
              <a:t>Goal of increasing carbon storage above ground (willows) and below ground (sediment retention, increased GW levels); increasing groundwater levels and extent of surface water; increasing habitat for sensitive meadow species. </a:t>
            </a:r>
          </a:p>
        </p:txBody>
      </p:sp>
      <p:sp>
        <p:nvSpPr>
          <p:cNvPr id="4" name="Slide Number Placeholder 3"/>
          <p:cNvSpPr>
            <a:spLocks noGrp="1"/>
          </p:cNvSpPr>
          <p:nvPr>
            <p:ph type="sldNum" sz="quarter" idx="10"/>
          </p:nvPr>
        </p:nvSpPr>
        <p:spPr/>
        <p:txBody>
          <a:bodyPr/>
          <a:lstStyle/>
          <a:p>
            <a:fld id="{5F1E309D-F050-4CF2-91D7-5519DDA7DB9A}" type="slidenum">
              <a:rPr lang="en-US" smtClean="0"/>
              <a:t>2</a:t>
            </a:fld>
            <a:endParaRPr lang="en-US"/>
          </a:p>
        </p:txBody>
      </p:sp>
    </p:spTree>
    <p:extLst>
      <p:ext uri="{BB962C8B-B14F-4D97-AF65-F5344CB8AC3E}">
        <p14:creationId xmlns:p14="http://schemas.microsoft.com/office/powerpoint/2010/main" val="2932636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beaver reach exhibits more heterogeneity in morphology and topography than the pre-treated grazed meadow reaches.  Beaver dams increase pool area and depth, and subsequently store more sediment.</a:t>
            </a:r>
            <a:endParaRPr lang="en-US" dirty="0" smtClean="0"/>
          </a:p>
          <a:p>
            <a:endParaRPr lang="en-US" dirty="0"/>
          </a:p>
        </p:txBody>
      </p:sp>
      <p:sp>
        <p:nvSpPr>
          <p:cNvPr id="4" name="Slide Number Placeholder 3"/>
          <p:cNvSpPr>
            <a:spLocks noGrp="1"/>
          </p:cNvSpPr>
          <p:nvPr>
            <p:ph type="sldNum" sz="quarter" idx="10"/>
          </p:nvPr>
        </p:nvSpPr>
        <p:spPr/>
        <p:txBody>
          <a:bodyPr/>
          <a:lstStyle/>
          <a:p>
            <a:fld id="{BDDDD9DA-F4CB-4E5F-8930-53A528D8C787}" type="slidenum">
              <a:rPr lang="en-US" smtClean="0"/>
              <a:t>5</a:t>
            </a:fld>
            <a:endParaRPr lang="en-US"/>
          </a:p>
        </p:txBody>
      </p:sp>
    </p:spTree>
    <p:extLst>
      <p:ext uri="{BB962C8B-B14F-4D97-AF65-F5344CB8AC3E}">
        <p14:creationId xmlns:p14="http://schemas.microsoft.com/office/powerpoint/2010/main" val="731593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beaver reach exhibits more heterogeneity in morphology and topography than the pre-treated grazed meadow reaches.  Beaver dams increase pool area and depth, and subsequently store more sediment.</a:t>
            </a:r>
            <a:endParaRPr lang="en-US" dirty="0"/>
          </a:p>
        </p:txBody>
      </p:sp>
      <p:sp>
        <p:nvSpPr>
          <p:cNvPr id="4" name="Slide Number Placeholder 3"/>
          <p:cNvSpPr>
            <a:spLocks noGrp="1"/>
          </p:cNvSpPr>
          <p:nvPr>
            <p:ph type="sldNum" sz="quarter" idx="10"/>
          </p:nvPr>
        </p:nvSpPr>
        <p:spPr/>
        <p:txBody>
          <a:bodyPr/>
          <a:lstStyle/>
          <a:p>
            <a:fld id="{BDDDD9DA-F4CB-4E5F-8930-53A528D8C787}" type="slidenum">
              <a:rPr lang="en-US" smtClean="0"/>
              <a:t>7</a:t>
            </a:fld>
            <a:endParaRPr lang="en-US"/>
          </a:p>
        </p:txBody>
      </p:sp>
    </p:spTree>
    <p:extLst>
      <p:ext uri="{BB962C8B-B14F-4D97-AF65-F5344CB8AC3E}">
        <p14:creationId xmlns:p14="http://schemas.microsoft.com/office/powerpoint/2010/main" val="2612637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Groundwater levels indicate losing stream conditions in the upper treatment reaches year-round, with a switch to gaining conditions in the lower BDA treatment reach in late summer.  The data indicate gaining conditions in the beaver reach in spring and losing conditions in late summer as the ponds contribute to groundwater. Stream flows indicate sustained </a:t>
            </a:r>
            <a:r>
              <a:rPr lang="en-US" dirty="0" err="1" smtClean="0"/>
              <a:t>baseflows</a:t>
            </a:r>
            <a:r>
              <a:rPr lang="en-US" dirty="0" smtClean="0"/>
              <a:t> at the downstream end of the treatment reaches and the beaver reach.</a:t>
            </a:r>
            <a:endParaRPr lang="en-US" dirty="0"/>
          </a:p>
        </p:txBody>
      </p:sp>
      <p:sp>
        <p:nvSpPr>
          <p:cNvPr id="4" name="Slide Number Placeholder 3"/>
          <p:cNvSpPr>
            <a:spLocks noGrp="1"/>
          </p:cNvSpPr>
          <p:nvPr>
            <p:ph type="sldNum" sz="quarter" idx="10"/>
          </p:nvPr>
        </p:nvSpPr>
        <p:spPr/>
        <p:txBody>
          <a:bodyPr/>
          <a:lstStyle/>
          <a:p>
            <a:fld id="{BDDDD9DA-F4CB-4E5F-8930-53A528D8C787}" type="slidenum">
              <a:rPr lang="en-US" smtClean="0"/>
              <a:t>8</a:t>
            </a:fld>
            <a:endParaRPr lang="en-US"/>
          </a:p>
        </p:txBody>
      </p:sp>
    </p:spTree>
    <p:extLst>
      <p:ext uri="{BB962C8B-B14F-4D97-AF65-F5344CB8AC3E}">
        <p14:creationId xmlns:p14="http://schemas.microsoft.com/office/powerpoint/2010/main" val="2701243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Groundwater levels indicate losing stream conditions in the upper treatment reaches year-round, with a switch to gaining conditions in the lower BDA treatment reach in late summer.  The data indicate gaining conditions in the beaver reach in spring and losing conditions in late summer as the ponds contribute to groundwater. Stream flows indicate sustained </a:t>
            </a:r>
            <a:r>
              <a:rPr lang="en-US" dirty="0" err="1" smtClean="0"/>
              <a:t>baseflows</a:t>
            </a:r>
            <a:r>
              <a:rPr lang="en-US" dirty="0" smtClean="0"/>
              <a:t> at the downstream end of the treatment reaches and the beaver reach.</a:t>
            </a:r>
            <a:endParaRPr lang="en-US" dirty="0"/>
          </a:p>
        </p:txBody>
      </p:sp>
      <p:sp>
        <p:nvSpPr>
          <p:cNvPr id="4" name="Slide Number Placeholder 3"/>
          <p:cNvSpPr>
            <a:spLocks noGrp="1"/>
          </p:cNvSpPr>
          <p:nvPr>
            <p:ph type="sldNum" sz="quarter" idx="10"/>
          </p:nvPr>
        </p:nvSpPr>
        <p:spPr/>
        <p:txBody>
          <a:bodyPr/>
          <a:lstStyle/>
          <a:p>
            <a:fld id="{BDDDD9DA-F4CB-4E5F-8930-53A528D8C787}" type="slidenum">
              <a:rPr lang="en-US" smtClean="0"/>
              <a:t>9</a:t>
            </a:fld>
            <a:endParaRPr lang="en-US"/>
          </a:p>
        </p:txBody>
      </p:sp>
    </p:spTree>
    <p:extLst>
      <p:ext uri="{BB962C8B-B14F-4D97-AF65-F5344CB8AC3E}">
        <p14:creationId xmlns:p14="http://schemas.microsoft.com/office/powerpoint/2010/main" val="3861343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 and cation concentrations show stream water becomes chemically less similar to groundwater as it progresses downstream year-round, indicating significant surface water or fast-moving shallow groundwater sources.</a:t>
            </a:r>
            <a:endParaRPr lang="en-US" dirty="0"/>
          </a:p>
        </p:txBody>
      </p:sp>
      <p:sp>
        <p:nvSpPr>
          <p:cNvPr id="4" name="Slide Number Placeholder 3"/>
          <p:cNvSpPr>
            <a:spLocks noGrp="1"/>
          </p:cNvSpPr>
          <p:nvPr>
            <p:ph type="sldNum" sz="quarter" idx="10"/>
          </p:nvPr>
        </p:nvSpPr>
        <p:spPr/>
        <p:txBody>
          <a:bodyPr/>
          <a:lstStyle/>
          <a:p>
            <a:fld id="{BDDDD9DA-F4CB-4E5F-8930-53A528D8C787}" type="slidenum">
              <a:rPr lang="en-US" smtClean="0"/>
              <a:t>10</a:t>
            </a:fld>
            <a:endParaRPr lang="en-US"/>
          </a:p>
        </p:txBody>
      </p:sp>
    </p:spTree>
    <p:extLst>
      <p:ext uri="{BB962C8B-B14F-4D97-AF65-F5344CB8AC3E}">
        <p14:creationId xmlns:p14="http://schemas.microsoft.com/office/powerpoint/2010/main" val="168861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Soil cores from the natural beaver ponds show similar percent carbon retention to deeper meadow soil (&gt;10cm), and significantly more than instream channels.  Shallow meadow soils retain the highest levels of carbon.</a:t>
            </a:r>
            <a:endParaRPr lang="en-US" dirty="0"/>
          </a:p>
        </p:txBody>
      </p:sp>
      <p:sp>
        <p:nvSpPr>
          <p:cNvPr id="4" name="Slide Number Placeholder 3"/>
          <p:cNvSpPr>
            <a:spLocks noGrp="1"/>
          </p:cNvSpPr>
          <p:nvPr>
            <p:ph type="sldNum" sz="quarter" idx="10"/>
          </p:nvPr>
        </p:nvSpPr>
        <p:spPr/>
        <p:txBody>
          <a:bodyPr/>
          <a:lstStyle/>
          <a:p>
            <a:fld id="{BDDDD9DA-F4CB-4E5F-8930-53A528D8C787}" type="slidenum">
              <a:rPr lang="en-US" smtClean="0"/>
              <a:t>11</a:t>
            </a:fld>
            <a:endParaRPr lang="en-US"/>
          </a:p>
        </p:txBody>
      </p:sp>
    </p:spTree>
    <p:extLst>
      <p:ext uri="{BB962C8B-B14F-4D97-AF65-F5344CB8AC3E}">
        <p14:creationId xmlns:p14="http://schemas.microsoft.com/office/powerpoint/2010/main" val="254760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chart shows the respiration, photosynthesis, and net (white diamonds) CO2 exchange readings for 2016, converted to daily values. Positive values indicate loss of CO2 to the atmosphere, negative values indicate CO2 added to the plant-soil system. The fencing, and fencing &amp; BDA treatments result in more net-storage of CO2 compared to the grazing control condition. </a:t>
            </a:r>
          </a:p>
        </p:txBody>
      </p:sp>
      <p:sp>
        <p:nvSpPr>
          <p:cNvPr id="4" name="Slide Number Placeholder 3"/>
          <p:cNvSpPr>
            <a:spLocks noGrp="1"/>
          </p:cNvSpPr>
          <p:nvPr>
            <p:ph type="sldNum" sz="quarter" idx="10"/>
          </p:nvPr>
        </p:nvSpPr>
        <p:spPr/>
        <p:txBody>
          <a:bodyPr/>
          <a:lstStyle/>
          <a:p>
            <a:fld id="{BDDDD9DA-F4CB-4E5F-8930-53A528D8C787}" type="slidenum">
              <a:rPr lang="en-US" smtClean="0"/>
              <a:t>12</a:t>
            </a:fld>
            <a:endParaRPr lang="en-US"/>
          </a:p>
        </p:txBody>
      </p:sp>
    </p:spTree>
    <p:extLst>
      <p:ext uri="{BB962C8B-B14F-4D97-AF65-F5344CB8AC3E}">
        <p14:creationId xmlns:p14="http://schemas.microsoft.com/office/powerpoint/2010/main" val="3872117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chart shows the total GHG budget for the four plots types. CO2 is by far the most significant GHG measured to date. There is minor methane production in the grazed plot and minor nitrous oxide from the beaver plots (likely a result of the breached dam and lowered water table exposing the organic soil to oxidation). The net difference between the two treatment plots (fence and fence &amp; BDA) and the grazing control is a net storage of ~16 Mg of C. Total soil C stocks are shown at the bottom for each plot. 16 Mg is a very small proportion of the existing carbon stored within the top 20cm of soil in our plots, but the Fence &amp; BDA treatment is showing a shift to net storage, away from loss in the grazing plot.</a:t>
            </a:r>
          </a:p>
          <a:p>
            <a:endParaRPr lang="en-US" dirty="0"/>
          </a:p>
        </p:txBody>
      </p:sp>
      <p:sp>
        <p:nvSpPr>
          <p:cNvPr id="4" name="Slide Number Placeholder 3"/>
          <p:cNvSpPr>
            <a:spLocks noGrp="1"/>
          </p:cNvSpPr>
          <p:nvPr>
            <p:ph type="sldNum" sz="quarter" idx="10"/>
          </p:nvPr>
        </p:nvSpPr>
        <p:spPr/>
        <p:txBody>
          <a:bodyPr/>
          <a:lstStyle/>
          <a:p>
            <a:fld id="{BDDDD9DA-F4CB-4E5F-8930-53A528D8C787}" type="slidenum">
              <a:rPr lang="en-US" smtClean="0"/>
              <a:t>13</a:t>
            </a:fld>
            <a:endParaRPr lang="en-US"/>
          </a:p>
        </p:txBody>
      </p:sp>
    </p:spTree>
    <p:extLst>
      <p:ext uri="{BB962C8B-B14F-4D97-AF65-F5344CB8AC3E}">
        <p14:creationId xmlns:p14="http://schemas.microsoft.com/office/powerpoint/2010/main" val="577868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5CB31E-109E-452D-9108-220B46599E7B}"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55B63-53AB-4785-A308-1BE50E521A5D}" type="slidenum">
              <a:rPr lang="en-US" smtClean="0"/>
              <a:t>‹#›</a:t>
            </a:fld>
            <a:endParaRPr lang="en-US"/>
          </a:p>
        </p:txBody>
      </p:sp>
    </p:spTree>
    <p:extLst>
      <p:ext uri="{BB962C8B-B14F-4D97-AF65-F5344CB8AC3E}">
        <p14:creationId xmlns:p14="http://schemas.microsoft.com/office/powerpoint/2010/main" val="1589685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16778"/>
            <a:ext cx="8382000" cy="1143000"/>
          </a:xfrm>
        </p:spPr>
        <p:txBody>
          <a:bodyPr>
            <a:normAutofit/>
          </a:bodyPr>
          <a:lstStyle>
            <a:lvl1pPr>
              <a:defRPr sz="2700" b="1"/>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524000"/>
            <a:ext cx="822960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5CB31E-109E-452D-9108-220B46599E7B}"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55B63-53AB-4785-A308-1BE50E521A5D}" type="slidenum">
              <a:rPr lang="en-US" smtClean="0"/>
              <a:t>‹#›</a:t>
            </a:fld>
            <a:endParaRPr lang="en-US"/>
          </a:p>
        </p:txBody>
      </p:sp>
    </p:spTree>
    <p:extLst>
      <p:ext uri="{BB962C8B-B14F-4D97-AF65-F5344CB8AC3E}">
        <p14:creationId xmlns:p14="http://schemas.microsoft.com/office/powerpoint/2010/main" val="664199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95402"/>
            <a:ext cx="2057400" cy="4830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95402"/>
            <a:ext cx="6019800" cy="4830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5CB31E-109E-452D-9108-220B46599E7B}"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55B63-53AB-4785-A308-1BE50E521A5D}" type="slidenum">
              <a:rPr lang="en-US" smtClean="0"/>
              <a:t>‹#›</a:t>
            </a:fld>
            <a:endParaRPr lang="en-US"/>
          </a:p>
        </p:txBody>
      </p:sp>
    </p:spTree>
    <p:extLst>
      <p:ext uri="{BB962C8B-B14F-4D97-AF65-F5344CB8AC3E}">
        <p14:creationId xmlns:p14="http://schemas.microsoft.com/office/powerpoint/2010/main" val="3704207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170264"/>
          </a:xfrm>
        </p:spPr>
        <p:txBody>
          <a:bodyPr>
            <a:normAutofit/>
          </a:bodyPr>
          <a:lstStyle>
            <a:lvl1pPr>
              <a:defRPr sz="2700" b="1"/>
            </a:lvl1p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2A5CB31E-109E-452D-9108-220B46599E7B}" type="datetimeFigureOut">
              <a:rPr lang="en-US" smtClean="0"/>
              <a:t>2/7/2017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7F55B63-53AB-4785-A308-1BE50E521A5D}" type="slidenum">
              <a:rPr lang="en-US" smtClean="0"/>
              <a:t>‹#›</a:t>
            </a:fld>
            <a:endParaRPr lang="en-US"/>
          </a:p>
        </p:txBody>
      </p:sp>
    </p:spTree>
    <p:extLst>
      <p:ext uri="{BB962C8B-B14F-4D97-AF65-F5344CB8AC3E}">
        <p14:creationId xmlns:p14="http://schemas.microsoft.com/office/powerpoint/2010/main" val="2760841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1"/>
            <a:ext cx="8382000" cy="1167788"/>
          </a:xfrm>
        </p:spPr>
        <p:txBody>
          <a:bodyPr>
            <a:normAutofit/>
          </a:bodyPr>
          <a:lstStyle>
            <a:lvl1pPr>
              <a:defRPr sz="2700" b="1"/>
            </a:lvl1pPr>
          </a:lstStyle>
          <a:p>
            <a:r>
              <a:rPr lang="en-US" smtClean="0"/>
              <a:t>Click to edit Master title style</a:t>
            </a:r>
            <a:endParaRPr lang="en-US"/>
          </a:p>
        </p:txBody>
      </p:sp>
      <p:sp>
        <p:nvSpPr>
          <p:cNvPr id="3" name="Table Placeholder 2"/>
          <p:cNvSpPr>
            <a:spLocks noGrp="1"/>
          </p:cNvSpPr>
          <p:nvPr>
            <p:ph type="tbl" idx="1"/>
          </p:nvPr>
        </p:nvSpPr>
        <p:spPr>
          <a:xfrm>
            <a:off x="457200" y="1600202"/>
            <a:ext cx="8229600" cy="4525963"/>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2A5CB31E-109E-452D-9108-220B46599E7B}" type="datetimeFigureOut">
              <a:rPr lang="en-US" smtClean="0"/>
              <a:t>2/7/2017</a:t>
            </a:fld>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67F55B63-53AB-4785-A308-1BE50E521A5D}" type="slidenum">
              <a:rPr lang="en-US" smtClean="0"/>
              <a:t>‹#›</a:t>
            </a:fld>
            <a:endParaRPr lang="en-US"/>
          </a:p>
        </p:txBody>
      </p:sp>
    </p:spTree>
    <p:extLst>
      <p:ext uri="{BB962C8B-B14F-4D97-AF65-F5344CB8AC3E}">
        <p14:creationId xmlns:p14="http://schemas.microsoft.com/office/powerpoint/2010/main" val="1321743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5CB31E-109E-452D-9108-220B46599E7B}"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55B63-53AB-4785-A308-1BE50E521A5D}" type="slidenum">
              <a:rPr lang="en-US" smtClean="0"/>
              <a:t>‹#›</a:t>
            </a:fld>
            <a:endParaRPr lang="en-US"/>
          </a:p>
        </p:txBody>
      </p:sp>
      <p:sp>
        <p:nvSpPr>
          <p:cNvPr id="7" name="Title 1"/>
          <p:cNvSpPr>
            <a:spLocks noGrp="1"/>
          </p:cNvSpPr>
          <p:nvPr>
            <p:ph type="title"/>
          </p:nvPr>
        </p:nvSpPr>
        <p:spPr>
          <a:xfrm>
            <a:off x="762000" y="2"/>
            <a:ext cx="8382000" cy="1170963"/>
          </a:xfrm>
        </p:spPr>
        <p:txBody>
          <a:bodyPr>
            <a:normAutofit/>
          </a:bodyPr>
          <a:lstStyle>
            <a:lvl1pPr>
              <a:defRPr sz="2700" b="1"/>
            </a:lvl1pPr>
          </a:lstStyle>
          <a:p>
            <a:r>
              <a:rPr lang="en-US" smtClean="0"/>
              <a:t>Click to edit Master title style</a:t>
            </a:r>
            <a:endParaRPr lang="en-US"/>
          </a:p>
        </p:txBody>
      </p:sp>
    </p:spTree>
    <p:extLst>
      <p:ext uri="{BB962C8B-B14F-4D97-AF65-F5344CB8AC3E}">
        <p14:creationId xmlns:p14="http://schemas.microsoft.com/office/powerpoint/2010/main" val="4080380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5CB31E-109E-452D-9108-220B46599E7B}"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55B63-53AB-4785-A308-1BE50E521A5D}" type="slidenum">
              <a:rPr lang="en-US" smtClean="0"/>
              <a:t>‹#›</a:t>
            </a:fld>
            <a:endParaRPr lang="en-US"/>
          </a:p>
        </p:txBody>
      </p:sp>
    </p:spTree>
    <p:extLst>
      <p:ext uri="{BB962C8B-B14F-4D97-AF65-F5344CB8AC3E}">
        <p14:creationId xmlns:p14="http://schemas.microsoft.com/office/powerpoint/2010/main" val="290145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5CB31E-109E-452D-9108-220B46599E7B}" type="datetimeFigureOut">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F55B63-53AB-4785-A308-1BE50E521A5D}" type="slidenum">
              <a:rPr lang="en-US" smtClean="0"/>
              <a:t>‹#›</a:t>
            </a:fld>
            <a:endParaRPr lang="en-US"/>
          </a:p>
        </p:txBody>
      </p:sp>
      <p:sp>
        <p:nvSpPr>
          <p:cNvPr id="8" name="Title 1"/>
          <p:cNvSpPr>
            <a:spLocks noGrp="1"/>
          </p:cNvSpPr>
          <p:nvPr>
            <p:ph type="title"/>
          </p:nvPr>
        </p:nvSpPr>
        <p:spPr>
          <a:xfrm>
            <a:off x="762000" y="2"/>
            <a:ext cx="8382000" cy="1170963"/>
          </a:xfrm>
        </p:spPr>
        <p:txBody>
          <a:bodyPr>
            <a:normAutofit/>
          </a:bodyPr>
          <a:lstStyle>
            <a:lvl1pPr>
              <a:defRPr sz="2700" b="1"/>
            </a:lvl1pPr>
          </a:lstStyle>
          <a:p>
            <a:r>
              <a:rPr lang="en-US" smtClean="0"/>
              <a:t>Click to edit Master title style</a:t>
            </a:r>
            <a:endParaRPr lang="en-US"/>
          </a:p>
        </p:txBody>
      </p:sp>
    </p:spTree>
    <p:extLst>
      <p:ext uri="{BB962C8B-B14F-4D97-AF65-F5344CB8AC3E}">
        <p14:creationId xmlns:p14="http://schemas.microsoft.com/office/powerpoint/2010/main" val="1702029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2"/>
            <a:ext cx="8382000" cy="1170963"/>
          </a:xfrm>
        </p:spPr>
        <p:txBody>
          <a:bodyPr>
            <a:normAutofit/>
          </a:bodyPr>
          <a:lstStyle>
            <a:lvl1pPr>
              <a:defRPr sz="2700" b="1"/>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5CB31E-109E-452D-9108-220B46599E7B}" type="datetimeFigureOut">
              <a:rPr lang="en-US" smtClean="0"/>
              <a:t>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F55B63-53AB-4785-A308-1BE50E521A5D}" type="slidenum">
              <a:rPr lang="en-US" smtClean="0"/>
              <a:t>‹#›</a:t>
            </a:fld>
            <a:endParaRPr lang="en-US"/>
          </a:p>
        </p:txBody>
      </p:sp>
    </p:spTree>
    <p:extLst>
      <p:ext uri="{BB962C8B-B14F-4D97-AF65-F5344CB8AC3E}">
        <p14:creationId xmlns:p14="http://schemas.microsoft.com/office/powerpoint/2010/main" val="1267773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A5CB31E-109E-452D-9108-220B46599E7B}" type="datetimeFigureOut">
              <a:rPr lang="en-US" smtClean="0"/>
              <a:t>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F55B63-53AB-4785-A308-1BE50E521A5D}" type="slidenum">
              <a:rPr lang="en-US" smtClean="0"/>
              <a:t>‹#›</a:t>
            </a:fld>
            <a:endParaRPr lang="en-US"/>
          </a:p>
        </p:txBody>
      </p:sp>
      <p:sp>
        <p:nvSpPr>
          <p:cNvPr id="6" name="Title 1"/>
          <p:cNvSpPr>
            <a:spLocks noGrp="1"/>
          </p:cNvSpPr>
          <p:nvPr>
            <p:ph type="title"/>
          </p:nvPr>
        </p:nvSpPr>
        <p:spPr>
          <a:xfrm>
            <a:off x="762000" y="2"/>
            <a:ext cx="8382000" cy="1170963"/>
          </a:xfrm>
        </p:spPr>
        <p:txBody>
          <a:bodyPr>
            <a:normAutofit/>
          </a:bodyPr>
          <a:lstStyle>
            <a:lvl1pPr>
              <a:defRPr sz="2700" b="1"/>
            </a:lvl1pPr>
          </a:lstStyle>
          <a:p>
            <a:r>
              <a:rPr lang="en-US" smtClean="0"/>
              <a:t>Click to edit Master title style</a:t>
            </a:r>
            <a:endParaRPr lang="en-US"/>
          </a:p>
        </p:txBody>
      </p:sp>
    </p:spTree>
    <p:extLst>
      <p:ext uri="{BB962C8B-B14F-4D97-AF65-F5344CB8AC3E}">
        <p14:creationId xmlns:p14="http://schemas.microsoft.com/office/powerpoint/2010/main" val="2223501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5CB31E-109E-452D-9108-220B46599E7B}" type="datetimeFigureOut">
              <a:rPr lang="en-US" smtClean="0"/>
              <a:t>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F55B63-53AB-4785-A308-1BE50E521A5D}" type="slidenum">
              <a:rPr lang="en-US" smtClean="0"/>
              <a:t>‹#›</a:t>
            </a:fld>
            <a:endParaRPr lang="en-US"/>
          </a:p>
        </p:txBody>
      </p:sp>
    </p:spTree>
    <p:extLst>
      <p:ext uri="{BB962C8B-B14F-4D97-AF65-F5344CB8AC3E}">
        <p14:creationId xmlns:p14="http://schemas.microsoft.com/office/powerpoint/2010/main" val="181778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162050"/>
          </a:xfrm>
        </p:spPr>
        <p:txBody>
          <a:bodyPr anchor="ctr">
            <a:normAutofit/>
          </a:bodyPr>
          <a:lstStyle>
            <a:lvl1pPr algn="ctr">
              <a:defRPr sz="2700" b="1"/>
            </a:lvl1pPr>
          </a:lstStyle>
          <a:p>
            <a:r>
              <a:rPr lang="en-US" smtClean="0"/>
              <a:t>Click to edit Master title style</a:t>
            </a:r>
            <a:endParaRPr lang="en-US" dirty="0"/>
          </a:p>
        </p:txBody>
      </p:sp>
      <p:sp>
        <p:nvSpPr>
          <p:cNvPr id="3" name="Content Placeholder 2"/>
          <p:cNvSpPr>
            <a:spLocks noGrp="1"/>
          </p:cNvSpPr>
          <p:nvPr>
            <p:ph idx="1"/>
          </p:nvPr>
        </p:nvSpPr>
        <p:spPr>
          <a:xfrm>
            <a:off x="3575050" y="1295400"/>
            <a:ext cx="5111750" cy="49530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295400"/>
            <a:ext cx="3008313" cy="495300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5CB31E-109E-452D-9108-220B46599E7B}" type="datetimeFigureOut">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F55B63-53AB-4785-A308-1BE50E521A5D}" type="slidenum">
              <a:rPr lang="en-US" smtClean="0"/>
              <a:t>‹#›</a:t>
            </a:fld>
            <a:endParaRPr lang="en-US"/>
          </a:p>
        </p:txBody>
      </p:sp>
    </p:spTree>
    <p:extLst>
      <p:ext uri="{BB962C8B-B14F-4D97-AF65-F5344CB8AC3E}">
        <p14:creationId xmlns:p14="http://schemas.microsoft.com/office/powerpoint/2010/main" val="2779559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95401"/>
            <a:ext cx="5486400" cy="343217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5CB31E-109E-452D-9108-220B46599E7B}" type="datetimeFigureOut">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F55B63-53AB-4785-A308-1BE50E521A5D}" type="slidenum">
              <a:rPr lang="en-US" smtClean="0"/>
              <a:t>‹#›</a:t>
            </a:fld>
            <a:endParaRPr lang="en-US"/>
          </a:p>
        </p:txBody>
      </p:sp>
    </p:spTree>
    <p:extLst>
      <p:ext uri="{BB962C8B-B14F-4D97-AF65-F5344CB8AC3E}">
        <p14:creationId xmlns:p14="http://schemas.microsoft.com/office/powerpoint/2010/main" val="1759913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A5CB31E-109E-452D-9108-220B46599E7B}" type="datetimeFigureOut">
              <a:rPr lang="en-US" smtClean="0"/>
              <a:t>2/7/2017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7F55B63-53AB-4785-A308-1BE50E521A5D}" type="slidenum">
              <a:rPr lang="en-US" smtClean="0"/>
              <a:t>‹#›</a:t>
            </a:fld>
            <a:endParaRPr lang="en-US"/>
          </a:p>
        </p:txBody>
      </p:sp>
    </p:spTree>
    <p:extLst>
      <p:ext uri="{BB962C8B-B14F-4D97-AF65-F5344CB8AC3E}">
        <p14:creationId xmlns:p14="http://schemas.microsoft.com/office/powerpoint/2010/main" val="19557390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4411" r="15021"/>
          <a:stretch/>
        </p:blipFill>
        <p:spPr>
          <a:xfrm>
            <a:off x="0" y="0"/>
            <a:ext cx="9144000" cy="6858000"/>
          </a:xfrm>
          <a:prstGeom prst="rect">
            <a:avLst/>
          </a:prstGeom>
        </p:spPr>
      </p:pic>
      <p:sp>
        <p:nvSpPr>
          <p:cNvPr id="2" name="Title 1"/>
          <p:cNvSpPr>
            <a:spLocks noGrp="1"/>
          </p:cNvSpPr>
          <p:nvPr>
            <p:ph type="ctrTitle"/>
          </p:nvPr>
        </p:nvSpPr>
        <p:spPr>
          <a:xfrm>
            <a:off x="372140" y="1958975"/>
            <a:ext cx="8091376" cy="1470025"/>
          </a:xfrm>
        </p:spPr>
        <p:txBody>
          <a:bodyPr>
            <a:normAutofit fontScale="90000"/>
          </a:bodyPr>
          <a:lstStyle/>
          <a:p>
            <a:r>
              <a:rPr lang="en-US" b="1" dirty="0">
                <a:solidFill>
                  <a:schemeClr val="bg1"/>
                </a:solidFill>
                <a:effectLst>
                  <a:outerShdw blurRad="38100" dist="38100" dir="2700000" algn="tl">
                    <a:srgbClr val="000000">
                      <a:alpha val="43137"/>
                    </a:srgbClr>
                  </a:outerShdw>
                </a:effectLst>
              </a:rPr>
              <a:t>First </a:t>
            </a:r>
            <a:r>
              <a:rPr lang="en-US" b="1" dirty="0" smtClean="0">
                <a:solidFill>
                  <a:schemeClr val="bg1"/>
                </a:solidFill>
                <a:effectLst>
                  <a:outerShdw blurRad="38100" dist="38100" dir="2700000" algn="tl">
                    <a:srgbClr val="000000">
                      <a:alpha val="43137"/>
                    </a:srgbClr>
                  </a:outerShdw>
                </a:effectLst>
              </a:rPr>
              <a:t>Year Results </a:t>
            </a:r>
            <a:r>
              <a:rPr lang="en-US" b="1" dirty="0">
                <a:solidFill>
                  <a:schemeClr val="bg1"/>
                </a:solidFill>
                <a:effectLst>
                  <a:outerShdw blurRad="38100" dist="38100" dir="2700000" algn="tl">
                    <a:srgbClr val="000000">
                      <a:alpha val="43137"/>
                    </a:srgbClr>
                  </a:outerShdw>
                </a:effectLst>
              </a:rPr>
              <a:t>from an </a:t>
            </a:r>
            <a:r>
              <a:rPr lang="en-US" b="1" dirty="0" smtClean="0">
                <a:solidFill>
                  <a:schemeClr val="bg1"/>
                </a:solidFill>
                <a:effectLst>
                  <a:outerShdw blurRad="38100" dist="38100" dir="2700000" algn="tl">
                    <a:srgbClr val="000000">
                      <a:alpha val="43137"/>
                    </a:srgbClr>
                  </a:outerShdw>
                </a:effectLst>
              </a:rPr>
              <a:t>Experimental Study </a:t>
            </a:r>
            <a:r>
              <a:rPr lang="en-US" b="1" dirty="0">
                <a:solidFill>
                  <a:schemeClr val="bg1"/>
                </a:solidFill>
                <a:effectLst>
                  <a:outerShdw blurRad="38100" dist="38100" dir="2700000" algn="tl">
                    <a:srgbClr val="000000">
                      <a:alpha val="43137"/>
                    </a:srgbClr>
                  </a:outerShdw>
                </a:effectLst>
              </a:rPr>
              <a:t>of </a:t>
            </a:r>
            <a:r>
              <a:rPr lang="en-US" b="1" dirty="0" smtClean="0">
                <a:solidFill>
                  <a:schemeClr val="bg1"/>
                </a:solidFill>
                <a:effectLst>
                  <a:outerShdw blurRad="38100" dist="38100" dir="2700000" algn="tl">
                    <a:srgbClr val="000000">
                      <a:alpha val="43137"/>
                    </a:srgbClr>
                  </a:outerShdw>
                </a:effectLst>
              </a:rPr>
              <a:t>Beaver </a:t>
            </a:r>
            <a:r>
              <a:rPr lang="en-US" b="1" dirty="0">
                <a:solidFill>
                  <a:schemeClr val="bg1"/>
                </a:solidFill>
                <a:effectLst>
                  <a:outerShdw blurRad="38100" dist="38100" dir="2700000" algn="tl">
                    <a:srgbClr val="000000">
                      <a:alpha val="43137"/>
                    </a:srgbClr>
                  </a:outerShdw>
                </a:effectLst>
              </a:rPr>
              <a:t>and </a:t>
            </a:r>
            <a:r>
              <a:rPr lang="en-US" b="1" dirty="0" smtClean="0">
                <a:solidFill>
                  <a:schemeClr val="bg1"/>
                </a:solidFill>
                <a:effectLst>
                  <a:outerShdw blurRad="38100" dist="38100" dir="2700000" algn="tl">
                    <a:srgbClr val="000000">
                      <a:alpha val="43137"/>
                    </a:srgbClr>
                  </a:outerShdw>
                </a:effectLst>
              </a:rPr>
              <a:t>Beaver Dam Analogue Restoration Techniques </a:t>
            </a:r>
            <a:r>
              <a:rPr lang="en-US" b="1" dirty="0">
                <a:solidFill>
                  <a:schemeClr val="bg1"/>
                </a:solidFill>
                <a:effectLst>
                  <a:outerShdw blurRad="38100" dist="38100" dir="2700000" algn="tl">
                    <a:srgbClr val="000000">
                      <a:alpha val="43137"/>
                    </a:srgbClr>
                  </a:outerShdw>
                </a:effectLst>
              </a:rPr>
              <a:t>in </a:t>
            </a:r>
            <a:r>
              <a:rPr lang="en-US" b="1" dirty="0" smtClean="0">
                <a:solidFill>
                  <a:schemeClr val="bg1"/>
                </a:solidFill>
                <a:effectLst>
                  <a:outerShdw blurRad="38100" dist="38100" dir="2700000" algn="tl">
                    <a:srgbClr val="000000">
                      <a:alpha val="43137"/>
                    </a:srgbClr>
                  </a:outerShdw>
                </a:effectLst>
              </a:rPr>
              <a:t>Childs </a:t>
            </a:r>
            <a:r>
              <a:rPr lang="en-US" b="1" dirty="0">
                <a:solidFill>
                  <a:schemeClr val="bg1"/>
                </a:solidFill>
                <a:effectLst>
                  <a:outerShdw blurRad="38100" dist="38100" dir="2700000" algn="tl">
                    <a:srgbClr val="000000">
                      <a:alpha val="43137"/>
                    </a:srgbClr>
                  </a:outerShdw>
                </a:effectLst>
              </a:rPr>
              <a:t>Meadow</a:t>
            </a:r>
          </a:p>
        </p:txBody>
      </p:sp>
      <p:sp>
        <p:nvSpPr>
          <p:cNvPr id="3" name="Subtitle 2"/>
          <p:cNvSpPr>
            <a:spLocks noGrp="1"/>
          </p:cNvSpPr>
          <p:nvPr>
            <p:ph type="subTitle" idx="1"/>
          </p:nvPr>
        </p:nvSpPr>
        <p:spPr>
          <a:xfrm>
            <a:off x="1371600" y="4756533"/>
            <a:ext cx="6400800" cy="1752600"/>
          </a:xfrm>
        </p:spPr>
        <p:txBody>
          <a:bodyPr>
            <a:normAutofit lnSpcReduction="10000"/>
          </a:bodyPr>
          <a:lstStyle/>
          <a:p>
            <a:r>
              <a:rPr lang="en-US" dirty="0" smtClean="0">
                <a:solidFill>
                  <a:schemeClr val="bg1"/>
                </a:solidFill>
                <a:effectLst>
                  <a:outerShdw blurRad="38100" dist="38100" dir="2700000" algn="tl">
                    <a:srgbClr val="000000">
                      <a:alpha val="43137"/>
                    </a:srgbClr>
                  </a:outerShdw>
                </a:effectLst>
              </a:rPr>
              <a:t>Center for Watershed Sciences, UC Davis</a:t>
            </a:r>
          </a:p>
          <a:p>
            <a:r>
              <a:rPr lang="en-US" dirty="0" smtClean="0">
                <a:solidFill>
                  <a:schemeClr val="bg1"/>
                </a:solidFill>
                <a:effectLst>
                  <a:outerShdw blurRad="38100" dist="38100" dir="2700000" algn="tl">
                    <a:srgbClr val="000000">
                      <a:alpha val="43137"/>
                    </a:srgbClr>
                  </a:outerShdw>
                </a:effectLst>
              </a:rPr>
              <a:t>The Nature Conservancy</a:t>
            </a:r>
          </a:p>
          <a:p>
            <a:r>
              <a:rPr lang="en-US" dirty="0" smtClean="0">
                <a:solidFill>
                  <a:schemeClr val="bg1"/>
                </a:solidFill>
                <a:effectLst>
                  <a:outerShdw blurRad="38100" dist="38100" dir="2700000" algn="tl">
                    <a:srgbClr val="000000">
                      <a:alpha val="43137"/>
                    </a:srgbClr>
                  </a:outerShdw>
                </a:effectLst>
              </a:rPr>
              <a:t>USFS Pacific Southwest Research Station</a:t>
            </a:r>
          </a:p>
          <a:p>
            <a:r>
              <a:rPr lang="en-US" dirty="0" smtClean="0">
                <a:solidFill>
                  <a:schemeClr val="bg1"/>
                </a:solidFill>
                <a:effectLst>
                  <a:outerShdw blurRad="38100" dist="38100" dir="2700000" algn="tl">
                    <a:srgbClr val="000000">
                      <a:alpha val="43137"/>
                    </a:srgbClr>
                  </a:outerShdw>
                </a:effectLst>
              </a:rPr>
              <a:t>Point Blue Conservancy</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97947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err="1" smtClean="0"/>
              <a:t>Hydrogeomorphology</a:t>
            </a:r>
            <a:r>
              <a:rPr lang="en-US" sz="3200" dirty="0" smtClean="0"/>
              <a:t> – </a:t>
            </a:r>
            <a:br>
              <a:rPr lang="en-US" sz="3200" dirty="0" smtClean="0"/>
            </a:br>
            <a:r>
              <a:rPr lang="en-US" sz="3200" dirty="0" smtClean="0"/>
              <a:t>Water Quality</a:t>
            </a:r>
            <a:endParaRPr lang="en-US" sz="3200"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288207" y="1194229"/>
            <a:ext cx="7329585" cy="5663771"/>
          </a:xfrm>
          <a:prstGeom prst="rect">
            <a:avLst/>
          </a:prstGeom>
        </p:spPr>
      </p:pic>
    </p:spTree>
    <p:extLst>
      <p:ext uri="{BB962C8B-B14F-4D97-AF65-F5344CB8AC3E}">
        <p14:creationId xmlns:p14="http://schemas.microsoft.com/office/powerpoint/2010/main" val="3330372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0" y="1283757"/>
            <a:ext cx="9043051" cy="4464291"/>
          </a:xfrm>
          <a:prstGeom prst="rect">
            <a:avLst/>
          </a:prstGeom>
        </p:spPr>
      </p:pic>
      <p:sp>
        <p:nvSpPr>
          <p:cNvPr id="3" name="Title 2"/>
          <p:cNvSpPr>
            <a:spLocks noGrp="1"/>
          </p:cNvSpPr>
          <p:nvPr>
            <p:ph type="title"/>
          </p:nvPr>
        </p:nvSpPr>
        <p:spPr/>
        <p:txBody>
          <a:bodyPr>
            <a:normAutofit/>
          </a:bodyPr>
          <a:lstStyle/>
          <a:p>
            <a:r>
              <a:rPr lang="en-US" sz="3200" dirty="0" smtClean="0"/>
              <a:t>Carbon Sequestration – Soil Cores</a:t>
            </a:r>
            <a:endParaRPr lang="en-US" sz="3200" dirty="0"/>
          </a:p>
        </p:txBody>
      </p:sp>
      <p:sp>
        <p:nvSpPr>
          <p:cNvPr id="5" name="Rectangle 4"/>
          <p:cNvSpPr/>
          <p:nvPr/>
        </p:nvSpPr>
        <p:spPr>
          <a:xfrm>
            <a:off x="7661110" y="5461821"/>
            <a:ext cx="971107" cy="523220"/>
          </a:xfrm>
          <a:prstGeom prst="rect">
            <a:avLst/>
          </a:prstGeom>
        </p:spPr>
        <p:txBody>
          <a:bodyPr wrap="square">
            <a:spAutoFit/>
          </a:bodyPr>
          <a:lstStyle/>
          <a:p>
            <a:pPr algn="ctr"/>
            <a:r>
              <a:rPr lang="en-US" sz="1400" b="1" dirty="0" smtClean="0"/>
              <a:t>Stream Riffles </a:t>
            </a:r>
          </a:p>
        </p:txBody>
      </p:sp>
      <p:sp>
        <p:nvSpPr>
          <p:cNvPr id="6" name="Rectangle 5"/>
          <p:cNvSpPr/>
          <p:nvPr/>
        </p:nvSpPr>
        <p:spPr>
          <a:xfrm>
            <a:off x="5435949" y="5451605"/>
            <a:ext cx="965791" cy="523220"/>
          </a:xfrm>
          <a:prstGeom prst="rect">
            <a:avLst/>
          </a:prstGeom>
        </p:spPr>
        <p:txBody>
          <a:bodyPr wrap="square">
            <a:spAutoFit/>
          </a:bodyPr>
          <a:lstStyle/>
          <a:p>
            <a:pPr algn="ctr"/>
            <a:r>
              <a:rPr lang="en-US" sz="1400" b="1" dirty="0" smtClean="0"/>
              <a:t>0-10cm</a:t>
            </a:r>
          </a:p>
          <a:p>
            <a:pPr algn="ctr"/>
            <a:r>
              <a:rPr lang="en-US" sz="1400" b="1" dirty="0" smtClean="0"/>
              <a:t>Beaver</a:t>
            </a:r>
            <a:endParaRPr lang="en-US" sz="1400" b="1" dirty="0"/>
          </a:p>
        </p:txBody>
      </p:sp>
      <p:sp>
        <p:nvSpPr>
          <p:cNvPr id="7" name="Rectangle 6"/>
          <p:cNvSpPr/>
          <p:nvPr/>
        </p:nvSpPr>
        <p:spPr>
          <a:xfrm>
            <a:off x="6927330" y="5463164"/>
            <a:ext cx="978195" cy="523220"/>
          </a:xfrm>
          <a:prstGeom prst="rect">
            <a:avLst/>
          </a:prstGeom>
        </p:spPr>
        <p:txBody>
          <a:bodyPr wrap="square">
            <a:spAutoFit/>
          </a:bodyPr>
          <a:lstStyle/>
          <a:p>
            <a:pPr algn="ctr"/>
            <a:r>
              <a:rPr lang="en-US" sz="1400" b="1" dirty="0" smtClean="0"/>
              <a:t>Beaver Ponds</a:t>
            </a:r>
            <a:endParaRPr lang="en-US" sz="1400" b="1" dirty="0"/>
          </a:p>
        </p:txBody>
      </p:sp>
      <p:sp>
        <p:nvSpPr>
          <p:cNvPr id="8" name="Rectangle 7"/>
          <p:cNvSpPr/>
          <p:nvPr/>
        </p:nvSpPr>
        <p:spPr>
          <a:xfrm>
            <a:off x="6098310" y="5456131"/>
            <a:ext cx="1111988" cy="523220"/>
          </a:xfrm>
          <a:prstGeom prst="rect">
            <a:avLst/>
          </a:prstGeom>
        </p:spPr>
        <p:txBody>
          <a:bodyPr wrap="square">
            <a:spAutoFit/>
          </a:bodyPr>
          <a:lstStyle/>
          <a:p>
            <a:pPr algn="ctr"/>
            <a:r>
              <a:rPr lang="en-US" sz="1400" b="1" dirty="0" smtClean="0"/>
              <a:t>10-20cm</a:t>
            </a:r>
          </a:p>
          <a:p>
            <a:pPr algn="ctr"/>
            <a:r>
              <a:rPr lang="en-US" sz="1400" b="1" dirty="0" smtClean="0"/>
              <a:t>Beaver</a:t>
            </a:r>
            <a:endParaRPr lang="en-US" sz="1400" b="1" dirty="0"/>
          </a:p>
        </p:txBody>
      </p:sp>
      <p:sp>
        <p:nvSpPr>
          <p:cNvPr id="9" name="Rectangle 8"/>
          <p:cNvSpPr/>
          <p:nvPr/>
        </p:nvSpPr>
        <p:spPr>
          <a:xfrm>
            <a:off x="3736568" y="5437296"/>
            <a:ext cx="1111988" cy="523220"/>
          </a:xfrm>
          <a:prstGeom prst="rect">
            <a:avLst/>
          </a:prstGeom>
        </p:spPr>
        <p:txBody>
          <a:bodyPr wrap="square">
            <a:spAutoFit/>
          </a:bodyPr>
          <a:lstStyle/>
          <a:p>
            <a:pPr algn="ctr"/>
            <a:r>
              <a:rPr lang="en-US" sz="1400" b="1" dirty="0" smtClean="0"/>
              <a:t>0-10cm</a:t>
            </a:r>
          </a:p>
          <a:p>
            <a:pPr algn="ctr"/>
            <a:r>
              <a:rPr lang="en-US" sz="1400" b="1" dirty="0" smtClean="0"/>
              <a:t>BDA</a:t>
            </a:r>
            <a:endParaRPr lang="en-US" sz="1400" b="1" dirty="0"/>
          </a:p>
        </p:txBody>
      </p:sp>
      <p:sp>
        <p:nvSpPr>
          <p:cNvPr id="10" name="Rectangle 9"/>
          <p:cNvSpPr/>
          <p:nvPr/>
        </p:nvSpPr>
        <p:spPr>
          <a:xfrm>
            <a:off x="4546203" y="5456131"/>
            <a:ext cx="1111988" cy="523220"/>
          </a:xfrm>
          <a:prstGeom prst="rect">
            <a:avLst/>
          </a:prstGeom>
        </p:spPr>
        <p:txBody>
          <a:bodyPr wrap="square">
            <a:spAutoFit/>
          </a:bodyPr>
          <a:lstStyle/>
          <a:p>
            <a:pPr algn="ctr"/>
            <a:r>
              <a:rPr lang="en-US" sz="1400" b="1" dirty="0" smtClean="0"/>
              <a:t>10-20cm</a:t>
            </a:r>
          </a:p>
          <a:p>
            <a:pPr algn="ctr"/>
            <a:r>
              <a:rPr lang="en-US" sz="1400" b="1" dirty="0" smtClean="0"/>
              <a:t>BDA</a:t>
            </a:r>
            <a:endParaRPr lang="en-US" sz="1400" b="1" dirty="0"/>
          </a:p>
        </p:txBody>
      </p:sp>
      <p:sp>
        <p:nvSpPr>
          <p:cNvPr id="11" name="Rectangle 10"/>
          <p:cNvSpPr/>
          <p:nvPr/>
        </p:nvSpPr>
        <p:spPr>
          <a:xfrm>
            <a:off x="2205326" y="5433199"/>
            <a:ext cx="1126535" cy="738664"/>
          </a:xfrm>
          <a:prstGeom prst="rect">
            <a:avLst/>
          </a:prstGeom>
        </p:spPr>
        <p:txBody>
          <a:bodyPr wrap="square">
            <a:spAutoFit/>
          </a:bodyPr>
          <a:lstStyle/>
          <a:p>
            <a:pPr algn="ctr"/>
            <a:r>
              <a:rPr lang="en-US" sz="1400" b="1" dirty="0" smtClean="0"/>
              <a:t>0-10cm</a:t>
            </a:r>
          </a:p>
          <a:p>
            <a:pPr algn="ctr"/>
            <a:r>
              <a:rPr lang="en-US" sz="1400" b="1" dirty="0" smtClean="0"/>
              <a:t>Fence Only</a:t>
            </a:r>
            <a:endParaRPr lang="en-US" sz="1400" b="1" dirty="0"/>
          </a:p>
        </p:txBody>
      </p:sp>
      <p:sp>
        <p:nvSpPr>
          <p:cNvPr id="12" name="Rectangle 11"/>
          <p:cNvSpPr/>
          <p:nvPr/>
        </p:nvSpPr>
        <p:spPr>
          <a:xfrm>
            <a:off x="2991315" y="5417897"/>
            <a:ext cx="1085300" cy="738664"/>
          </a:xfrm>
          <a:prstGeom prst="rect">
            <a:avLst/>
          </a:prstGeom>
        </p:spPr>
        <p:txBody>
          <a:bodyPr wrap="square">
            <a:spAutoFit/>
          </a:bodyPr>
          <a:lstStyle/>
          <a:p>
            <a:pPr algn="ctr"/>
            <a:r>
              <a:rPr lang="en-US" sz="1400" b="1" dirty="0" smtClean="0"/>
              <a:t>10-20cm</a:t>
            </a:r>
          </a:p>
          <a:p>
            <a:pPr algn="ctr"/>
            <a:r>
              <a:rPr lang="en-US" sz="1400" b="1" dirty="0" smtClean="0"/>
              <a:t>Fence Only</a:t>
            </a:r>
            <a:endParaRPr lang="en-US" sz="1400" b="1" dirty="0"/>
          </a:p>
        </p:txBody>
      </p:sp>
      <p:sp>
        <p:nvSpPr>
          <p:cNvPr id="15" name="Rectangle 14"/>
          <p:cNvSpPr/>
          <p:nvPr/>
        </p:nvSpPr>
        <p:spPr>
          <a:xfrm>
            <a:off x="563526" y="5252484"/>
            <a:ext cx="8357190" cy="248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41191" y="5333883"/>
            <a:ext cx="1201479" cy="523220"/>
          </a:xfrm>
          <a:prstGeom prst="rect">
            <a:avLst/>
          </a:prstGeom>
        </p:spPr>
        <p:txBody>
          <a:bodyPr wrap="square">
            <a:spAutoFit/>
          </a:bodyPr>
          <a:lstStyle/>
          <a:p>
            <a:pPr algn="ctr"/>
            <a:r>
              <a:rPr lang="en-US" sz="1400" b="1" dirty="0" smtClean="0"/>
              <a:t>0-10cm</a:t>
            </a:r>
          </a:p>
          <a:p>
            <a:pPr algn="ctr"/>
            <a:r>
              <a:rPr lang="en-US" sz="1400" b="1" dirty="0" err="1" smtClean="0"/>
              <a:t>Neg</a:t>
            </a:r>
            <a:r>
              <a:rPr lang="en-US" sz="1400" b="1" dirty="0" smtClean="0"/>
              <a:t> </a:t>
            </a:r>
            <a:r>
              <a:rPr lang="en-US" sz="1400" b="1" dirty="0" err="1" smtClean="0"/>
              <a:t>Cntrl</a:t>
            </a:r>
            <a:endParaRPr lang="en-US" sz="1400" b="1" dirty="0"/>
          </a:p>
        </p:txBody>
      </p:sp>
      <p:sp>
        <p:nvSpPr>
          <p:cNvPr id="14" name="Rectangle 13"/>
          <p:cNvSpPr/>
          <p:nvPr/>
        </p:nvSpPr>
        <p:spPr>
          <a:xfrm>
            <a:off x="1299790" y="5324580"/>
            <a:ext cx="1318437" cy="523220"/>
          </a:xfrm>
          <a:prstGeom prst="rect">
            <a:avLst/>
          </a:prstGeom>
        </p:spPr>
        <p:txBody>
          <a:bodyPr wrap="square">
            <a:spAutoFit/>
          </a:bodyPr>
          <a:lstStyle/>
          <a:p>
            <a:pPr algn="ctr"/>
            <a:r>
              <a:rPr lang="en-US" sz="1400" b="1" dirty="0" smtClean="0"/>
              <a:t>10-20cm</a:t>
            </a:r>
          </a:p>
          <a:p>
            <a:pPr algn="ctr"/>
            <a:r>
              <a:rPr lang="en-US" sz="1400" b="1" dirty="0" err="1" smtClean="0"/>
              <a:t>Neg</a:t>
            </a:r>
            <a:r>
              <a:rPr lang="en-US" sz="1400" b="1" dirty="0" smtClean="0"/>
              <a:t> </a:t>
            </a:r>
            <a:r>
              <a:rPr lang="en-US" sz="1400" b="1" dirty="0" err="1" smtClean="0"/>
              <a:t>Cntrl</a:t>
            </a:r>
            <a:endParaRPr lang="en-US" sz="1400" b="1" dirty="0"/>
          </a:p>
        </p:txBody>
      </p:sp>
    </p:spTree>
    <p:extLst>
      <p:ext uri="{BB962C8B-B14F-4D97-AF65-F5344CB8AC3E}">
        <p14:creationId xmlns:p14="http://schemas.microsoft.com/office/powerpoint/2010/main" val="2242635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31358" y="1488185"/>
            <a:ext cx="6967390" cy="5176559"/>
          </a:xfrm>
          <a:prstGeom prst="rect">
            <a:avLst/>
          </a:prstGeom>
        </p:spPr>
      </p:pic>
      <p:sp>
        <p:nvSpPr>
          <p:cNvPr id="2" name="Title 1"/>
          <p:cNvSpPr>
            <a:spLocks noGrp="1"/>
          </p:cNvSpPr>
          <p:nvPr>
            <p:ph type="title"/>
          </p:nvPr>
        </p:nvSpPr>
        <p:spPr/>
        <p:txBody>
          <a:bodyPr>
            <a:normAutofit/>
          </a:bodyPr>
          <a:lstStyle/>
          <a:p>
            <a:r>
              <a:rPr lang="en-US" sz="3200" dirty="0"/>
              <a:t>Carbon Sequestration</a:t>
            </a:r>
          </a:p>
        </p:txBody>
      </p:sp>
    </p:spTree>
    <p:extLst>
      <p:ext uri="{BB962C8B-B14F-4D97-AF65-F5344CB8AC3E}">
        <p14:creationId xmlns:p14="http://schemas.microsoft.com/office/powerpoint/2010/main" val="17481837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151198" y="1398599"/>
            <a:ext cx="7451595" cy="5384973"/>
          </a:xfrm>
          <a:prstGeom prst="rect">
            <a:avLst/>
          </a:prstGeom>
        </p:spPr>
      </p:pic>
      <p:sp>
        <p:nvSpPr>
          <p:cNvPr id="2" name="Title 1"/>
          <p:cNvSpPr>
            <a:spLocks noGrp="1"/>
          </p:cNvSpPr>
          <p:nvPr>
            <p:ph type="title"/>
          </p:nvPr>
        </p:nvSpPr>
        <p:spPr/>
        <p:txBody>
          <a:bodyPr/>
          <a:lstStyle/>
          <a:p>
            <a:r>
              <a:rPr lang="en-US" sz="3200" dirty="0" smtClean="0"/>
              <a:t>Carbon Sequestration</a:t>
            </a:r>
            <a:endParaRPr lang="en-US" sz="3200" dirty="0"/>
          </a:p>
        </p:txBody>
      </p:sp>
    </p:spTree>
    <p:extLst>
      <p:ext uri="{BB962C8B-B14F-4D97-AF65-F5344CB8AC3E}">
        <p14:creationId xmlns:p14="http://schemas.microsoft.com/office/powerpoint/2010/main" val="2759426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08817"/>
            <a:ext cx="5326912" cy="3078124"/>
          </a:xfrm>
        </p:spPr>
        <p:txBody>
          <a:bodyPr>
            <a:normAutofit/>
          </a:bodyPr>
          <a:lstStyle/>
          <a:p>
            <a:r>
              <a:rPr lang="en-US" dirty="0" smtClean="0"/>
              <a:t>3 seasons:  2017-2019</a:t>
            </a:r>
          </a:p>
          <a:p>
            <a:r>
              <a:rPr lang="en-US" dirty="0" smtClean="0"/>
              <a:t>Continued </a:t>
            </a:r>
            <a:r>
              <a:rPr lang="en-US" dirty="0" err="1" smtClean="0"/>
              <a:t>hydrogeomorphology</a:t>
            </a:r>
            <a:r>
              <a:rPr lang="en-US" dirty="0" smtClean="0"/>
              <a:t>, GHG monitoring, and amphibian and avian ecology</a:t>
            </a:r>
          </a:p>
          <a:p>
            <a:r>
              <a:rPr lang="en-US" dirty="0" smtClean="0"/>
              <a:t>BDA maintenance if needed</a:t>
            </a:r>
            <a:endParaRPr lang="en-US" dirty="0"/>
          </a:p>
        </p:txBody>
      </p:sp>
      <p:sp>
        <p:nvSpPr>
          <p:cNvPr id="3" name="Title 2"/>
          <p:cNvSpPr>
            <a:spLocks noGrp="1"/>
          </p:cNvSpPr>
          <p:nvPr>
            <p:ph type="title"/>
          </p:nvPr>
        </p:nvSpPr>
        <p:spPr/>
        <p:txBody>
          <a:bodyPr>
            <a:normAutofit/>
          </a:bodyPr>
          <a:lstStyle/>
          <a:p>
            <a:r>
              <a:rPr lang="en-US" sz="3200" dirty="0" smtClean="0"/>
              <a:t>Post-Treatment Monitoring</a:t>
            </a:r>
            <a:endParaRPr lang="en-US" sz="32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979989" y="1457352"/>
            <a:ext cx="3060595" cy="4572000"/>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819206" y="3771345"/>
            <a:ext cx="4076746" cy="2729061"/>
          </a:xfrm>
          <a:prstGeom prst="rect">
            <a:avLst/>
          </a:prstGeom>
        </p:spPr>
      </p:pic>
      <p:sp>
        <p:nvSpPr>
          <p:cNvPr id="7" name="TextBox 6"/>
          <p:cNvSpPr txBox="1"/>
          <p:nvPr/>
        </p:nvSpPr>
        <p:spPr>
          <a:xfrm>
            <a:off x="6496493" y="6315740"/>
            <a:ext cx="2133918" cy="369332"/>
          </a:xfrm>
          <a:prstGeom prst="rect">
            <a:avLst/>
          </a:prstGeom>
          <a:noFill/>
        </p:spPr>
        <p:txBody>
          <a:bodyPr wrap="none" rtlCol="0">
            <a:spAutoFit/>
          </a:bodyPr>
          <a:lstStyle/>
          <a:p>
            <a:r>
              <a:rPr lang="en-US" dirty="0" smtClean="0"/>
              <a:t>Dec 15 2016 Flood</a:t>
            </a:r>
            <a:endParaRPr lang="en-US" dirty="0"/>
          </a:p>
        </p:txBody>
      </p:sp>
    </p:spTree>
    <p:extLst>
      <p:ext uri="{BB962C8B-B14F-4D97-AF65-F5344CB8AC3E}">
        <p14:creationId xmlns:p14="http://schemas.microsoft.com/office/powerpoint/2010/main" val="98792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020" y="1407041"/>
            <a:ext cx="3657601" cy="5016758"/>
          </a:xfrm>
          <a:prstGeom prst="rect">
            <a:avLst/>
          </a:prstGeom>
          <a:noFill/>
        </p:spPr>
        <p:txBody>
          <a:bodyPr wrap="square" rtlCol="0">
            <a:spAutoFit/>
          </a:bodyPr>
          <a:lstStyle/>
          <a:p>
            <a:pPr>
              <a:spcBef>
                <a:spcPts val="600"/>
              </a:spcBef>
              <a:spcAft>
                <a:spcPts val="600"/>
              </a:spcAft>
            </a:pPr>
            <a:r>
              <a:rPr lang="en-US" sz="2000" dirty="0" smtClean="0"/>
              <a:t>BACI </a:t>
            </a:r>
            <a:r>
              <a:rPr lang="en-US" sz="2000" dirty="0" smtClean="0"/>
              <a:t>Design:</a:t>
            </a:r>
            <a:endParaRPr lang="en-US" sz="2000" dirty="0" smtClean="0"/>
          </a:p>
          <a:p>
            <a:pPr marL="574675" indent="-285750">
              <a:spcBef>
                <a:spcPts val="600"/>
              </a:spcBef>
              <a:spcAft>
                <a:spcPts val="600"/>
              </a:spcAft>
              <a:buSzPct val="150000"/>
              <a:buFont typeface="Arial" panose="020B0604020202020204" pitchFamily="34" charset="0"/>
              <a:buChar char="•"/>
            </a:pPr>
            <a:r>
              <a:rPr lang="en-US" sz="2000" dirty="0" smtClean="0"/>
              <a:t>2 treatments</a:t>
            </a:r>
          </a:p>
          <a:p>
            <a:pPr marL="574675" indent="-285750">
              <a:spcBef>
                <a:spcPts val="600"/>
              </a:spcBef>
              <a:spcAft>
                <a:spcPts val="600"/>
              </a:spcAft>
              <a:buSzPct val="150000"/>
              <a:buFont typeface="Arial" panose="020B0604020202020204" pitchFamily="34" charset="0"/>
              <a:buChar char="•"/>
            </a:pPr>
            <a:r>
              <a:rPr lang="en-US" sz="2000" dirty="0" smtClean="0"/>
              <a:t>2 controls</a:t>
            </a:r>
          </a:p>
          <a:p>
            <a:pPr>
              <a:spcBef>
                <a:spcPts val="600"/>
              </a:spcBef>
              <a:spcAft>
                <a:spcPts val="600"/>
              </a:spcAft>
            </a:pPr>
            <a:r>
              <a:rPr lang="en-US" sz="2000" dirty="0" smtClean="0"/>
              <a:t>Monitoring:</a:t>
            </a:r>
          </a:p>
          <a:p>
            <a:pPr marL="574675" indent="-342900">
              <a:spcBef>
                <a:spcPts val="600"/>
              </a:spcBef>
              <a:spcAft>
                <a:spcPts val="600"/>
              </a:spcAft>
              <a:buSzPct val="150000"/>
              <a:buFont typeface="Arial" panose="020B0604020202020204" pitchFamily="34" charset="0"/>
              <a:buChar char="•"/>
            </a:pPr>
            <a:r>
              <a:rPr lang="en-US" sz="2000" dirty="0" smtClean="0"/>
              <a:t>Above </a:t>
            </a:r>
            <a:r>
              <a:rPr lang="en-US" sz="2000" dirty="0" smtClean="0"/>
              <a:t>and below-ground carbon</a:t>
            </a:r>
          </a:p>
          <a:p>
            <a:pPr marL="574675" indent="-342900">
              <a:spcBef>
                <a:spcPts val="600"/>
              </a:spcBef>
              <a:spcAft>
                <a:spcPts val="600"/>
              </a:spcAft>
              <a:buSzPct val="150000"/>
              <a:buFont typeface="Arial" panose="020B0604020202020204" pitchFamily="34" charset="0"/>
              <a:buChar char="•"/>
            </a:pPr>
            <a:r>
              <a:rPr lang="en-US" sz="2000" dirty="0" err="1" smtClean="0"/>
              <a:t>Hydrogeomorphic</a:t>
            </a:r>
            <a:r>
              <a:rPr lang="en-US" sz="2000" dirty="0" smtClean="0"/>
              <a:t> conditions</a:t>
            </a:r>
          </a:p>
          <a:p>
            <a:pPr marL="574675" indent="-342900">
              <a:spcBef>
                <a:spcPts val="600"/>
              </a:spcBef>
              <a:spcAft>
                <a:spcPts val="600"/>
              </a:spcAft>
              <a:buSzPct val="150000"/>
              <a:buFont typeface="Arial" panose="020B0604020202020204" pitchFamily="34" charset="0"/>
              <a:buChar char="•"/>
            </a:pPr>
            <a:r>
              <a:rPr lang="en-US" sz="2000" dirty="0" smtClean="0"/>
              <a:t>Response of targeted wildlife </a:t>
            </a:r>
            <a:r>
              <a:rPr lang="en-US" sz="2000" dirty="0" smtClean="0"/>
              <a:t>species:</a:t>
            </a:r>
            <a:endParaRPr lang="en-US" sz="2000" dirty="0" smtClean="0"/>
          </a:p>
          <a:p>
            <a:pPr marL="800100" lvl="1" indent="-342900">
              <a:spcBef>
                <a:spcPts val="600"/>
              </a:spcBef>
              <a:spcAft>
                <a:spcPts val="600"/>
              </a:spcAft>
              <a:buFont typeface="Wingdings" panose="05000000000000000000" pitchFamily="2" charset="2"/>
              <a:buChar char="§"/>
            </a:pPr>
            <a:r>
              <a:rPr lang="en-US" sz="2000" dirty="0" smtClean="0"/>
              <a:t>Willow flycatcher</a:t>
            </a:r>
          </a:p>
          <a:p>
            <a:pPr marL="800100" lvl="1" indent="-342900">
              <a:spcBef>
                <a:spcPts val="600"/>
              </a:spcBef>
              <a:spcAft>
                <a:spcPts val="600"/>
              </a:spcAft>
              <a:buFont typeface="Wingdings" panose="05000000000000000000" pitchFamily="2" charset="2"/>
              <a:buChar char="§"/>
            </a:pPr>
            <a:r>
              <a:rPr lang="en-US" sz="2000" dirty="0" smtClean="0"/>
              <a:t>Cascades frog</a:t>
            </a:r>
            <a:endParaRPr lang="en-US" dirty="0" smtClean="0"/>
          </a:p>
        </p:txBody>
      </p:sp>
      <p:sp>
        <p:nvSpPr>
          <p:cNvPr id="4" name="Title 3"/>
          <p:cNvSpPr>
            <a:spLocks noGrp="1"/>
          </p:cNvSpPr>
          <p:nvPr>
            <p:ph type="title"/>
          </p:nvPr>
        </p:nvSpPr>
        <p:spPr>
          <a:xfrm>
            <a:off x="762000" y="2"/>
            <a:ext cx="3226621" cy="1170963"/>
          </a:xfrm>
        </p:spPr>
        <p:txBody>
          <a:bodyPr/>
          <a:lstStyle/>
          <a:p>
            <a:r>
              <a:rPr lang="en-US" dirty="0" smtClean="0"/>
              <a:t>Study Design</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844636" y="0"/>
            <a:ext cx="5299364" cy="6858000"/>
          </a:xfrm>
          <a:prstGeom prst="rect">
            <a:avLst/>
          </a:prstGeom>
        </p:spPr>
      </p:pic>
    </p:spTree>
    <p:extLst>
      <p:ext uri="{BB962C8B-B14F-4D97-AF65-F5344CB8AC3E}">
        <p14:creationId xmlns:p14="http://schemas.microsoft.com/office/powerpoint/2010/main" val="536844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Pre-treatment Reaches		     Natural Beaver Reach</a:t>
            </a:r>
            <a:endParaRPr lang="en-US" dirty="0"/>
          </a:p>
        </p:txBody>
      </p:sp>
      <p:sp>
        <p:nvSpPr>
          <p:cNvPr id="3" name="Title 2"/>
          <p:cNvSpPr>
            <a:spLocks noGrp="1"/>
          </p:cNvSpPr>
          <p:nvPr>
            <p:ph type="title"/>
          </p:nvPr>
        </p:nvSpPr>
        <p:spPr/>
        <p:txBody>
          <a:bodyPr>
            <a:normAutofit/>
          </a:bodyPr>
          <a:lstStyle/>
          <a:p>
            <a:r>
              <a:rPr lang="en-US" sz="3600" dirty="0" err="1" smtClean="0"/>
              <a:t>Hydrogeomorphology</a:t>
            </a:r>
            <a:endParaRPr lang="en-US" sz="3600" dirty="0"/>
          </a:p>
        </p:txBody>
      </p:sp>
      <p:pic>
        <p:nvPicPr>
          <p:cNvPr id="4" name="Picture 3"/>
          <p:cNvPicPr>
            <a:picLocks noChangeAspect="1"/>
          </p:cNvPicPr>
          <p:nvPr/>
        </p:nvPicPr>
        <p:blipFill>
          <a:blip r:embed="rId2"/>
          <a:stretch>
            <a:fillRect/>
          </a:stretch>
        </p:blipFill>
        <p:spPr>
          <a:xfrm>
            <a:off x="190500" y="2360887"/>
            <a:ext cx="4311375" cy="3402638"/>
          </a:xfrm>
          <a:prstGeom prst="rect">
            <a:avLst/>
          </a:prstGeom>
        </p:spPr>
      </p:pic>
      <p:pic>
        <p:nvPicPr>
          <p:cNvPr id="5" name="Picture 4"/>
          <p:cNvPicPr>
            <a:picLocks noChangeAspect="1"/>
          </p:cNvPicPr>
          <p:nvPr/>
        </p:nvPicPr>
        <p:blipFill>
          <a:blip r:embed="rId3"/>
          <a:stretch>
            <a:fillRect/>
          </a:stretch>
        </p:blipFill>
        <p:spPr>
          <a:xfrm>
            <a:off x="4495800" y="2360887"/>
            <a:ext cx="4541369" cy="3402638"/>
          </a:xfrm>
          <a:prstGeom prst="rect">
            <a:avLst/>
          </a:prstGeom>
        </p:spPr>
      </p:pic>
    </p:spTree>
    <p:extLst>
      <p:ext uri="{BB962C8B-B14F-4D97-AF65-F5344CB8AC3E}">
        <p14:creationId xmlns:p14="http://schemas.microsoft.com/office/powerpoint/2010/main" val="491361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Pre-treatment Reaches</a:t>
            </a:r>
            <a:endParaRPr lang="en-US" dirty="0"/>
          </a:p>
        </p:txBody>
      </p:sp>
      <p:sp>
        <p:nvSpPr>
          <p:cNvPr id="3" name="Title 2"/>
          <p:cNvSpPr>
            <a:spLocks noGrp="1"/>
          </p:cNvSpPr>
          <p:nvPr>
            <p:ph type="title"/>
          </p:nvPr>
        </p:nvSpPr>
        <p:spPr/>
        <p:txBody>
          <a:bodyPr>
            <a:noAutofit/>
          </a:bodyPr>
          <a:lstStyle/>
          <a:p>
            <a:r>
              <a:rPr lang="en-US" sz="3200" dirty="0" err="1" smtClean="0"/>
              <a:t>Hydrogeomorphology</a:t>
            </a:r>
            <a:r>
              <a:rPr lang="en-US" sz="3200" dirty="0" smtClean="0"/>
              <a:t> – </a:t>
            </a:r>
            <a:br>
              <a:rPr lang="en-US" sz="3200" dirty="0" smtClean="0"/>
            </a:br>
            <a:r>
              <a:rPr lang="en-US" sz="3200" dirty="0" smtClean="0"/>
              <a:t>Stream Channel Profile</a:t>
            </a:r>
            <a:endParaRPr lang="en-US"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231052"/>
            <a:ext cx="8524875" cy="4324350"/>
          </a:xfrm>
          <a:prstGeom prst="rect">
            <a:avLst/>
          </a:prstGeom>
        </p:spPr>
      </p:pic>
    </p:spTree>
    <p:extLst>
      <p:ext uri="{BB962C8B-B14F-4D97-AF65-F5344CB8AC3E}">
        <p14:creationId xmlns:p14="http://schemas.microsoft.com/office/powerpoint/2010/main" val="1168133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Natural Beaver Reach</a:t>
            </a:r>
            <a:endParaRPr lang="en-US" dirty="0"/>
          </a:p>
        </p:txBody>
      </p:sp>
      <p:sp>
        <p:nvSpPr>
          <p:cNvPr id="3" name="Title 2"/>
          <p:cNvSpPr>
            <a:spLocks noGrp="1"/>
          </p:cNvSpPr>
          <p:nvPr>
            <p:ph type="title"/>
          </p:nvPr>
        </p:nvSpPr>
        <p:spPr/>
        <p:txBody>
          <a:bodyPr>
            <a:noAutofit/>
          </a:bodyPr>
          <a:lstStyle/>
          <a:p>
            <a:r>
              <a:rPr lang="en-US" sz="3200" dirty="0" err="1"/>
              <a:t>Hydrogeomorphology</a:t>
            </a:r>
            <a:r>
              <a:rPr lang="en-US" sz="3200" dirty="0"/>
              <a:t> – </a:t>
            </a:r>
            <a:br>
              <a:rPr lang="en-US" sz="3200" dirty="0"/>
            </a:br>
            <a:r>
              <a:rPr lang="en-US" sz="3200" dirty="0"/>
              <a:t>Stream Channel Profile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128063"/>
            <a:ext cx="8477250" cy="4324350"/>
          </a:xfrm>
          <a:prstGeom prst="rect">
            <a:avLst/>
          </a:prstGeom>
        </p:spPr>
      </p:pic>
    </p:spTree>
    <p:extLst>
      <p:ext uri="{BB962C8B-B14F-4D97-AF65-F5344CB8AC3E}">
        <p14:creationId xmlns:p14="http://schemas.microsoft.com/office/powerpoint/2010/main" val="2924246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Pre-treatment Reaches</a:t>
            </a:r>
            <a:endParaRPr lang="en-US" dirty="0"/>
          </a:p>
        </p:txBody>
      </p:sp>
      <p:sp>
        <p:nvSpPr>
          <p:cNvPr id="3" name="Title 2"/>
          <p:cNvSpPr>
            <a:spLocks noGrp="1"/>
          </p:cNvSpPr>
          <p:nvPr>
            <p:ph type="title"/>
          </p:nvPr>
        </p:nvSpPr>
        <p:spPr/>
        <p:txBody>
          <a:bodyPr>
            <a:noAutofit/>
          </a:bodyPr>
          <a:lstStyle/>
          <a:p>
            <a:r>
              <a:rPr lang="en-US" sz="3200" dirty="0" err="1" smtClean="0"/>
              <a:t>Hydrogeomorphology</a:t>
            </a:r>
            <a:r>
              <a:rPr lang="en-US" sz="3200" dirty="0" smtClean="0"/>
              <a:t> – </a:t>
            </a:r>
            <a:br>
              <a:rPr lang="en-US" sz="3200" dirty="0" smtClean="0"/>
            </a:br>
            <a:r>
              <a:rPr lang="en-US" sz="3200" dirty="0" smtClean="0"/>
              <a:t>Meadow Cross-sections</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62" y="2149327"/>
            <a:ext cx="9058275" cy="4324350"/>
          </a:xfrm>
          <a:prstGeom prst="rect">
            <a:avLst/>
          </a:prstGeom>
        </p:spPr>
      </p:pic>
    </p:spTree>
    <p:extLst>
      <p:ext uri="{BB962C8B-B14F-4D97-AF65-F5344CB8AC3E}">
        <p14:creationId xmlns:p14="http://schemas.microsoft.com/office/powerpoint/2010/main" val="153393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Natural Beaver Reach</a:t>
            </a:r>
            <a:endParaRPr lang="en-US" dirty="0"/>
          </a:p>
        </p:txBody>
      </p:sp>
      <p:sp>
        <p:nvSpPr>
          <p:cNvPr id="3" name="Title 2"/>
          <p:cNvSpPr>
            <a:spLocks noGrp="1"/>
          </p:cNvSpPr>
          <p:nvPr>
            <p:ph type="title"/>
          </p:nvPr>
        </p:nvSpPr>
        <p:spPr/>
        <p:txBody>
          <a:bodyPr>
            <a:noAutofit/>
          </a:bodyPr>
          <a:lstStyle/>
          <a:p>
            <a:r>
              <a:rPr lang="en-US" sz="3200" dirty="0" err="1" smtClean="0"/>
              <a:t>Hydrogeomorphology</a:t>
            </a:r>
            <a:r>
              <a:rPr lang="en-US" sz="3200" dirty="0" smtClean="0"/>
              <a:t> – </a:t>
            </a:r>
            <a:br>
              <a:rPr lang="en-US" sz="3200" dirty="0" smtClean="0"/>
            </a:br>
            <a:r>
              <a:rPr lang="en-US" sz="3200" dirty="0" smtClean="0"/>
              <a:t>Meadow Cross-sections</a:t>
            </a:r>
            <a:endParaRPr lang="en-US" sz="3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62" y="2231052"/>
            <a:ext cx="9058275" cy="4324350"/>
          </a:xfrm>
          <a:prstGeom prst="rect">
            <a:avLst/>
          </a:prstGeom>
        </p:spPr>
      </p:pic>
    </p:spTree>
    <p:extLst>
      <p:ext uri="{BB962C8B-B14F-4D97-AF65-F5344CB8AC3E}">
        <p14:creationId xmlns:p14="http://schemas.microsoft.com/office/powerpoint/2010/main" val="3029818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err="1" smtClean="0"/>
              <a:t>Hydrogeomorphology</a:t>
            </a:r>
            <a:r>
              <a:rPr lang="en-US" sz="3200" dirty="0" smtClean="0"/>
              <a:t> – </a:t>
            </a:r>
            <a:br>
              <a:rPr lang="en-US" sz="3200" dirty="0" smtClean="0"/>
            </a:br>
            <a:r>
              <a:rPr lang="en-US" sz="3200" dirty="0" smtClean="0"/>
              <a:t>Groundwater Levels</a:t>
            </a:r>
            <a:endParaRPr lang="en-US" sz="3200"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330737" y="1170965"/>
            <a:ext cx="7244526" cy="5598043"/>
          </a:xfrm>
          <a:prstGeom prst="rect">
            <a:avLst/>
          </a:prstGeom>
        </p:spPr>
      </p:pic>
    </p:spTree>
    <p:extLst>
      <p:ext uri="{BB962C8B-B14F-4D97-AF65-F5344CB8AC3E}">
        <p14:creationId xmlns:p14="http://schemas.microsoft.com/office/powerpoint/2010/main" val="123172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err="1" smtClean="0"/>
              <a:t>Hydrogeomorphology</a:t>
            </a:r>
            <a:r>
              <a:rPr lang="en-US" sz="3200" dirty="0" smtClean="0"/>
              <a:t> – </a:t>
            </a:r>
            <a:br>
              <a:rPr lang="en-US" sz="3200" dirty="0" smtClean="0"/>
            </a:br>
            <a:r>
              <a:rPr lang="en-US" sz="3200" dirty="0" smtClean="0"/>
              <a:t>Surface Water Levels</a:t>
            </a:r>
            <a:endParaRPr lang="en-US" sz="3200"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213779" y="1079204"/>
            <a:ext cx="7478441" cy="5778796"/>
          </a:xfrm>
          <a:prstGeom prst="rect">
            <a:avLst/>
          </a:prstGeom>
        </p:spPr>
      </p:pic>
    </p:spTree>
    <p:extLst>
      <p:ext uri="{BB962C8B-B14F-4D97-AF65-F5344CB8AC3E}">
        <p14:creationId xmlns:p14="http://schemas.microsoft.com/office/powerpoint/2010/main" val="3163387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CWS_pwrpt_theme">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CWS_pwrpt_template</Template>
  <TotalTime>138</TotalTime>
  <Words>695</Words>
  <Application>Microsoft Office PowerPoint</Application>
  <PresentationFormat>On-screen Show (4:3)</PresentationFormat>
  <Paragraphs>73</Paragraphs>
  <Slides>14</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CWS_pwrpt_theme</vt:lpstr>
      <vt:lpstr>First Year Results from an Experimental Study of Beaver and Beaver Dam Analogue Restoration Techniques in Childs Meadow</vt:lpstr>
      <vt:lpstr>Study Design</vt:lpstr>
      <vt:lpstr>Hydrogeomorphology</vt:lpstr>
      <vt:lpstr>Hydrogeomorphology –  Stream Channel Profile</vt:lpstr>
      <vt:lpstr>Hydrogeomorphology –  Stream Channel Profile</vt:lpstr>
      <vt:lpstr>Hydrogeomorphology –  Meadow Cross-sections</vt:lpstr>
      <vt:lpstr>Hydrogeomorphology –  Meadow Cross-sections</vt:lpstr>
      <vt:lpstr>Hydrogeomorphology –  Groundwater Levels</vt:lpstr>
      <vt:lpstr>Hydrogeomorphology –  Surface Water Levels</vt:lpstr>
      <vt:lpstr>Hydrogeomorphology –  Water Quality</vt:lpstr>
      <vt:lpstr>Carbon Sequestration – Soil Cores</vt:lpstr>
      <vt:lpstr>Carbon Sequestration</vt:lpstr>
      <vt:lpstr>Carbon Sequestration</vt:lpstr>
      <vt:lpstr>Post-Treatment Monitoring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Childs Meadow Restoration Project</dc:title>
  <dc:creator>Sarah Yarnell</dc:creator>
  <cp:lastModifiedBy>Sarah Yarnell</cp:lastModifiedBy>
  <cp:revision>18</cp:revision>
  <dcterms:created xsi:type="dcterms:W3CDTF">2017-02-06T20:14:13Z</dcterms:created>
  <dcterms:modified xsi:type="dcterms:W3CDTF">2017-02-07T20:11:00Z</dcterms:modified>
</cp:coreProperties>
</file>