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71" r:id="rId6"/>
    <p:sldId id="261" r:id="rId7"/>
    <p:sldId id="274" r:id="rId8"/>
    <p:sldId id="260" r:id="rId9"/>
    <p:sldId id="273"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94" autoAdjust="0"/>
  </p:normalViewPr>
  <p:slideViewPr>
    <p:cSldViewPr snapToGrid="0">
      <p:cViewPr varScale="1">
        <p:scale>
          <a:sx n="61" d="100"/>
          <a:sy n="61" d="100"/>
        </p:scale>
        <p:origin x="10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64282-582D-43E4-A4AA-001A4FBB095A}"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2E623-0CDD-46CF-9665-45B01A9D8BB3}" type="slidenum">
              <a:rPr lang="en-US" smtClean="0"/>
              <a:t>‹#›</a:t>
            </a:fld>
            <a:endParaRPr lang="en-US"/>
          </a:p>
        </p:txBody>
      </p:sp>
    </p:spTree>
    <p:extLst>
      <p:ext uri="{BB962C8B-B14F-4D97-AF65-F5344CB8AC3E}">
        <p14:creationId xmlns:p14="http://schemas.microsoft.com/office/powerpoint/2010/main" val="331838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Sustainable Cons and Cons Strat Grp – SB45 bond </a:t>
            </a:r>
            <a:r>
              <a:rPr lang="en-US" dirty="0" err="1"/>
              <a:t>lang</a:t>
            </a:r>
            <a:endParaRPr lang="en-US" dirty="0"/>
          </a:p>
          <a:p>
            <a:endParaRPr lang="en-US" dirty="0"/>
          </a:p>
          <a:p>
            <a:r>
              <a:rPr lang="en-US" dirty="0"/>
              <a:t>Beth Christman – former/advisory</a:t>
            </a:r>
          </a:p>
          <a:p>
            <a:r>
              <a:rPr lang="en-US" dirty="0"/>
              <a:t>Melissa Odell – May meeting</a:t>
            </a:r>
          </a:p>
          <a:p>
            <a:endParaRPr lang="en-US" dirty="0"/>
          </a:p>
          <a:p>
            <a:r>
              <a:rPr lang="en-US" dirty="0"/>
              <a:t>Mike Berry – DWR – May meeting</a:t>
            </a:r>
          </a:p>
          <a:p>
            <a:r>
              <a:rPr lang="en-US" dirty="0"/>
              <a:t>Joe </a:t>
            </a:r>
            <a:r>
              <a:rPr lang="en-US" dirty="0" err="1"/>
              <a:t>Pepi</a:t>
            </a:r>
            <a:r>
              <a:rPr lang="en-US" dirty="0"/>
              <a:t> – CA Tahoe Conservancy</a:t>
            </a:r>
          </a:p>
          <a:p>
            <a:endParaRPr lang="en-US" dirty="0"/>
          </a:p>
          <a:p>
            <a:r>
              <a:rPr lang="en-US" dirty="0"/>
              <a:t>Sus Con – Erika Lovejoy</a:t>
            </a:r>
          </a:p>
          <a:p>
            <a:r>
              <a:rPr lang="en-US" dirty="0"/>
              <a:t>CSG – Sam Uden, Matteo Crow</a:t>
            </a:r>
          </a:p>
        </p:txBody>
      </p:sp>
      <p:sp>
        <p:nvSpPr>
          <p:cNvPr id="4" name="Slide Number Placeholder 3"/>
          <p:cNvSpPr>
            <a:spLocks noGrp="1"/>
          </p:cNvSpPr>
          <p:nvPr>
            <p:ph type="sldNum" sz="quarter" idx="5"/>
          </p:nvPr>
        </p:nvSpPr>
        <p:spPr/>
        <p:txBody>
          <a:bodyPr/>
          <a:lstStyle/>
          <a:p>
            <a:fld id="{BC82E623-0CDD-46CF-9665-45B01A9D8BB3}" type="slidenum">
              <a:rPr lang="en-US" smtClean="0"/>
              <a:t>3</a:t>
            </a:fld>
            <a:endParaRPr lang="en-US"/>
          </a:p>
        </p:txBody>
      </p:sp>
    </p:spTree>
    <p:extLst>
      <p:ext uri="{BB962C8B-B14F-4D97-AF65-F5344CB8AC3E}">
        <p14:creationId xmlns:p14="http://schemas.microsoft.com/office/powerpoint/2010/main" val="155023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CDFW recs – clear CEQA path</a:t>
            </a:r>
          </a:p>
        </p:txBody>
      </p:sp>
      <p:sp>
        <p:nvSpPr>
          <p:cNvPr id="4" name="Slide Number Placeholder 3"/>
          <p:cNvSpPr>
            <a:spLocks noGrp="1"/>
          </p:cNvSpPr>
          <p:nvPr>
            <p:ph type="sldNum" sz="quarter" idx="5"/>
          </p:nvPr>
        </p:nvSpPr>
        <p:spPr/>
        <p:txBody>
          <a:bodyPr/>
          <a:lstStyle/>
          <a:p>
            <a:fld id="{BC82E623-0CDD-46CF-9665-45B01A9D8BB3}" type="slidenum">
              <a:rPr lang="en-US" smtClean="0"/>
              <a:t>12</a:t>
            </a:fld>
            <a:endParaRPr lang="en-US"/>
          </a:p>
        </p:txBody>
      </p:sp>
    </p:spTree>
    <p:extLst>
      <p:ext uri="{BB962C8B-B14F-4D97-AF65-F5344CB8AC3E}">
        <p14:creationId xmlns:p14="http://schemas.microsoft.com/office/powerpoint/2010/main" val="396988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CDFW recs – clear CEQA path</a:t>
            </a:r>
          </a:p>
        </p:txBody>
      </p:sp>
      <p:sp>
        <p:nvSpPr>
          <p:cNvPr id="4" name="Slide Number Placeholder 3"/>
          <p:cNvSpPr>
            <a:spLocks noGrp="1"/>
          </p:cNvSpPr>
          <p:nvPr>
            <p:ph type="sldNum" sz="quarter" idx="5"/>
          </p:nvPr>
        </p:nvSpPr>
        <p:spPr/>
        <p:txBody>
          <a:bodyPr/>
          <a:lstStyle/>
          <a:p>
            <a:fld id="{BC82E623-0CDD-46CF-9665-45B01A9D8BB3}" type="slidenum">
              <a:rPr lang="en-US" smtClean="0"/>
              <a:t>13</a:t>
            </a:fld>
            <a:endParaRPr lang="en-US"/>
          </a:p>
        </p:txBody>
      </p:sp>
    </p:spTree>
    <p:extLst>
      <p:ext uri="{BB962C8B-B14F-4D97-AF65-F5344CB8AC3E}">
        <p14:creationId xmlns:p14="http://schemas.microsoft.com/office/powerpoint/2010/main" val="205064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CDFW recs – clear CEQA path</a:t>
            </a:r>
          </a:p>
        </p:txBody>
      </p:sp>
      <p:sp>
        <p:nvSpPr>
          <p:cNvPr id="4" name="Slide Number Placeholder 3"/>
          <p:cNvSpPr>
            <a:spLocks noGrp="1"/>
          </p:cNvSpPr>
          <p:nvPr>
            <p:ph type="sldNum" sz="quarter" idx="5"/>
          </p:nvPr>
        </p:nvSpPr>
        <p:spPr/>
        <p:txBody>
          <a:bodyPr/>
          <a:lstStyle/>
          <a:p>
            <a:fld id="{BC82E623-0CDD-46CF-9665-45B01A9D8BB3}" type="slidenum">
              <a:rPr lang="en-US" smtClean="0"/>
              <a:t>14</a:t>
            </a:fld>
            <a:endParaRPr lang="en-US"/>
          </a:p>
        </p:txBody>
      </p:sp>
    </p:spTree>
    <p:extLst>
      <p:ext uri="{BB962C8B-B14F-4D97-AF65-F5344CB8AC3E}">
        <p14:creationId xmlns:p14="http://schemas.microsoft.com/office/powerpoint/2010/main" val="1748054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CDFW recs – clear CEQA path</a:t>
            </a:r>
          </a:p>
        </p:txBody>
      </p:sp>
      <p:sp>
        <p:nvSpPr>
          <p:cNvPr id="4" name="Slide Number Placeholder 3"/>
          <p:cNvSpPr>
            <a:spLocks noGrp="1"/>
          </p:cNvSpPr>
          <p:nvPr>
            <p:ph type="sldNum" sz="quarter" idx="5"/>
          </p:nvPr>
        </p:nvSpPr>
        <p:spPr/>
        <p:txBody>
          <a:bodyPr/>
          <a:lstStyle/>
          <a:p>
            <a:fld id="{BC82E623-0CDD-46CF-9665-45B01A9D8BB3}" type="slidenum">
              <a:rPr lang="en-US" smtClean="0"/>
              <a:t>15</a:t>
            </a:fld>
            <a:endParaRPr lang="en-US"/>
          </a:p>
        </p:txBody>
      </p:sp>
    </p:spTree>
    <p:extLst>
      <p:ext uri="{BB962C8B-B14F-4D97-AF65-F5344CB8AC3E}">
        <p14:creationId xmlns:p14="http://schemas.microsoft.com/office/powerpoint/2010/main" val="1826393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CDFW recs – clear CEQA path</a:t>
            </a:r>
          </a:p>
        </p:txBody>
      </p:sp>
      <p:sp>
        <p:nvSpPr>
          <p:cNvPr id="4" name="Slide Number Placeholder 3"/>
          <p:cNvSpPr>
            <a:spLocks noGrp="1"/>
          </p:cNvSpPr>
          <p:nvPr>
            <p:ph type="sldNum" sz="quarter" idx="5"/>
          </p:nvPr>
        </p:nvSpPr>
        <p:spPr/>
        <p:txBody>
          <a:bodyPr/>
          <a:lstStyle/>
          <a:p>
            <a:fld id="{BC82E623-0CDD-46CF-9665-45B01A9D8BB3}" type="slidenum">
              <a:rPr lang="en-US" smtClean="0"/>
              <a:t>16</a:t>
            </a:fld>
            <a:endParaRPr lang="en-US"/>
          </a:p>
        </p:txBody>
      </p:sp>
    </p:spTree>
    <p:extLst>
      <p:ext uri="{BB962C8B-B14F-4D97-AF65-F5344CB8AC3E}">
        <p14:creationId xmlns:p14="http://schemas.microsoft.com/office/powerpoint/2010/main" val="1474459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CDFW recs – clear CEQA path</a:t>
            </a:r>
          </a:p>
        </p:txBody>
      </p:sp>
      <p:sp>
        <p:nvSpPr>
          <p:cNvPr id="4" name="Slide Number Placeholder 3"/>
          <p:cNvSpPr>
            <a:spLocks noGrp="1"/>
          </p:cNvSpPr>
          <p:nvPr>
            <p:ph type="sldNum" sz="quarter" idx="5"/>
          </p:nvPr>
        </p:nvSpPr>
        <p:spPr/>
        <p:txBody>
          <a:bodyPr/>
          <a:lstStyle/>
          <a:p>
            <a:fld id="{BC82E623-0CDD-46CF-9665-45B01A9D8BB3}" type="slidenum">
              <a:rPr lang="en-US" smtClean="0"/>
              <a:t>17</a:t>
            </a:fld>
            <a:endParaRPr lang="en-US"/>
          </a:p>
        </p:txBody>
      </p:sp>
    </p:spTree>
    <p:extLst>
      <p:ext uri="{BB962C8B-B14F-4D97-AF65-F5344CB8AC3E}">
        <p14:creationId xmlns:p14="http://schemas.microsoft.com/office/powerpoint/2010/main" val="340942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CDFW recs – clear CEQA path</a:t>
            </a:r>
          </a:p>
        </p:txBody>
      </p:sp>
      <p:sp>
        <p:nvSpPr>
          <p:cNvPr id="4" name="Slide Number Placeholder 3"/>
          <p:cNvSpPr>
            <a:spLocks noGrp="1"/>
          </p:cNvSpPr>
          <p:nvPr>
            <p:ph type="sldNum" sz="quarter" idx="5"/>
          </p:nvPr>
        </p:nvSpPr>
        <p:spPr/>
        <p:txBody>
          <a:bodyPr/>
          <a:lstStyle/>
          <a:p>
            <a:fld id="{BC82E623-0CDD-46CF-9665-45B01A9D8BB3}" type="slidenum">
              <a:rPr lang="en-US" smtClean="0"/>
              <a:t>18</a:t>
            </a:fld>
            <a:endParaRPr lang="en-US"/>
          </a:p>
        </p:txBody>
      </p:sp>
    </p:spTree>
    <p:extLst>
      <p:ext uri="{BB962C8B-B14F-4D97-AF65-F5344CB8AC3E}">
        <p14:creationId xmlns:p14="http://schemas.microsoft.com/office/powerpoint/2010/main" val="308032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2E623-0CDD-46CF-9665-45B01A9D8BB3}" type="slidenum">
              <a:rPr lang="en-US" smtClean="0"/>
              <a:t>4</a:t>
            </a:fld>
            <a:endParaRPr lang="en-US"/>
          </a:p>
        </p:txBody>
      </p:sp>
    </p:spTree>
    <p:extLst>
      <p:ext uri="{BB962C8B-B14F-4D97-AF65-F5344CB8AC3E}">
        <p14:creationId xmlns:p14="http://schemas.microsoft.com/office/powerpoint/2010/main" val="341217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2E623-0CDD-46CF-9665-45B01A9D8BB3}" type="slidenum">
              <a:rPr lang="en-US" smtClean="0"/>
              <a:t>5</a:t>
            </a:fld>
            <a:endParaRPr lang="en-US"/>
          </a:p>
        </p:txBody>
      </p:sp>
    </p:spTree>
    <p:extLst>
      <p:ext uri="{BB962C8B-B14F-4D97-AF65-F5344CB8AC3E}">
        <p14:creationId xmlns:p14="http://schemas.microsoft.com/office/powerpoint/2010/main" val="158547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2E623-0CDD-46CF-9665-45B01A9D8BB3}" type="slidenum">
              <a:rPr lang="en-US" smtClean="0"/>
              <a:t>6</a:t>
            </a:fld>
            <a:endParaRPr lang="en-US"/>
          </a:p>
        </p:txBody>
      </p:sp>
    </p:spTree>
    <p:extLst>
      <p:ext uri="{BB962C8B-B14F-4D97-AF65-F5344CB8AC3E}">
        <p14:creationId xmlns:p14="http://schemas.microsoft.com/office/powerpoint/2010/main" val="97579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2E623-0CDD-46CF-9665-45B01A9D8BB3}" type="slidenum">
              <a:rPr lang="en-US" smtClean="0"/>
              <a:t>7</a:t>
            </a:fld>
            <a:endParaRPr lang="en-US"/>
          </a:p>
        </p:txBody>
      </p:sp>
    </p:spTree>
    <p:extLst>
      <p:ext uri="{BB962C8B-B14F-4D97-AF65-F5344CB8AC3E}">
        <p14:creationId xmlns:p14="http://schemas.microsoft.com/office/powerpoint/2010/main" val="90395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CDFW recs – clear CEQA path</a:t>
            </a:r>
          </a:p>
        </p:txBody>
      </p:sp>
      <p:sp>
        <p:nvSpPr>
          <p:cNvPr id="4" name="Slide Number Placeholder 3"/>
          <p:cNvSpPr>
            <a:spLocks noGrp="1"/>
          </p:cNvSpPr>
          <p:nvPr>
            <p:ph type="sldNum" sz="quarter" idx="5"/>
          </p:nvPr>
        </p:nvSpPr>
        <p:spPr/>
        <p:txBody>
          <a:bodyPr/>
          <a:lstStyle/>
          <a:p>
            <a:fld id="{BC82E623-0CDD-46CF-9665-45B01A9D8BB3}" type="slidenum">
              <a:rPr lang="en-US" smtClean="0"/>
              <a:t>8</a:t>
            </a:fld>
            <a:endParaRPr lang="en-US"/>
          </a:p>
        </p:txBody>
      </p:sp>
    </p:spTree>
    <p:extLst>
      <p:ext uri="{BB962C8B-B14F-4D97-AF65-F5344CB8AC3E}">
        <p14:creationId xmlns:p14="http://schemas.microsoft.com/office/powerpoint/2010/main" val="371427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CDFW recs – clear CEQA path</a:t>
            </a:r>
          </a:p>
        </p:txBody>
      </p:sp>
      <p:sp>
        <p:nvSpPr>
          <p:cNvPr id="4" name="Slide Number Placeholder 3"/>
          <p:cNvSpPr>
            <a:spLocks noGrp="1"/>
          </p:cNvSpPr>
          <p:nvPr>
            <p:ph type="sldNum" sz="quarter" idx="5"/>
          </p:nvPr>
        </p:nvSpPr>
        <p:spPr/>
        <p:txBody>
          <a:bodyPr/>
          <a:lstStyle/>
          <a:p>
            <a:fld id="{BC82E623-0CDD-46CF-9665-45B01A9D8BB3}" type="slidenum">
              <a:rPr lang="en-US" smtClean="0"/>
              <a:t>9</a:t>
            </a:fld>
            <a:endParaRPr lang="en-US"/>
          </a:p>
        </p:txBody>
      </p:sp>
    </p:spTree>
    <p:extLst>
      <p:ext uri="{BB962C8B-B14F-4D97-AF65-F5344CB8AC3E}">
        <p14:creationId xmlns:p14="http://schemas.microsoft.com/office/powerpoint/2010/main" val="2077103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CDFW recs – clear CEQA path</a:t>
            </a:r>
          </a:p>
        </p:txBody>
      </p:sp>
      <p:sp>
        <p:nvSpPr>
          <p:cNvPr id="4" name="Slide Number Placeholder 3"/>
          <p:cNvSpPr>
            <a:spLocks noGrp="1"/>
          </p:cNvSpPr>
          <p:nvPr>
            <p:ph type="sldNum" sz="quarter" idx="5"/>
          </p:nvPr>
        </p:nvSpPr>
        <p:spPr/>
        <p:txBody>
          <a:bodyPr/>
          <a:lstStyle/>
          <a:p>
            <a:fld id="{BC82E623-0CDD-46CF-9665-45B01A9D8BB3}" type="slidenum">
              <a:rPr lang="en-US" smtClean="0"/>
              <a:t>10</a:t>
            </a:fld>
            <a:endParaRPr lang="en-US"/>
          </a:p>
        </p:txBody>
      </p:sp>
    </p:spTree>
    <p:extLst>
      <p:ext uri="{BB962C8B-B14F-4D97-AF65-F5344CB8AC3E}">
        <p14:creationId xmlns:p14="http://schemas.microsoft.com/office/powerpoint/2010/main" val="258563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CDFW recs – clear CEQA path</a:t>
            </a:r>
          </a:p>
        </p:txBody>
      </p:sp>
      <p:sp>
        <p:nvSpPr>
          <p:cNvPr id="4" name="Slide Number Placeholder 3"/>
          <p:cNvSpPr>
            <a:spLocks noGrp="1"/>
          </p:cNvSpPr>
          <p:nvPr>
            <p:ph type="sldNum" sz="quarter" idx="5"/>
          </p:nvPr>
        </p:nvSpPr>
        <p:spPr/>
        <p:txBody>
          <a:bodyPr/>
          <a:lstStyle/>
          <a:p>
            <a:fld id="{BC82E623-0CDD-46CF-9665-45B01A9D8BB3}" type="slidenum">
              <a:rPr lang="en-US" smtClean="0"/>
              <a:t>11</a:t>
            </a:fld>
            <a:endParaRPr lang="en-US"/>
          </a:p>
        </p:txBody>
      </p:sp>
    </p:spTree>
    <p:extLst>
      <p:ext uri="{BB962C8B-B14F-4D97-AF65-F5344CB8AC3E}">
        <p14:creationId xmlns:p14="http://schemas.microsoft.com/office/powerpoint/2010/main" val="964116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6F5CE-D703-47E6-A3B7-EDEA8597CC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472B28-76F8-4470-9074-2247205BD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6B0769-AEA0-48FA-BAA7-FD78FD8B5717}"/>
              </a:ext>
            </a:extLst>
          </p:cNvPr>
          <p:cNvSpPr>
            <a:spLocks noGrp="1"/>
          </p:cNvSpPr>
          <p:nvPr>
            <p:ph type="dt" sz="half" idx="10"/>
          </p:nvPr>
        </p:nvSpPr>
        <p:spPr/>
        <p:txBody>
          <a:bodyPr/>
          <a:lstStyle/>
          <a:p>
            <a:fld id="{D847AF01-3166-49FA-BEA4-1C4A90445E67}" type="datetime1">
              <a:rPr lang="en-US" smtClean="0"/>
              <a:t>5/16/2019</a:t>
            </a:fld>
            <a:endParaRPr lang="en-US"/>
          </a:p>
        </p:txBody>
      </p:sp>
      <p:sp>
        <p:nvSpPr>
          <p:cNvPr id="5" name="Footer Placeholder 4">
            <a:extLst>
              <a:ext uri="{FF2B5EF4-FFF2-40B4-BE49-F238E27FC236}">
                <a16:creationId xmlns:a16="http://schemas.microsoft.com/office/drawing/2014/main" id="{16E0BB93-74CC-401A-AB11-D8008DE06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C5119-613B-415F-804A-EC5F3A4CB934}"/>
              </a:ext>
            </a:extLst>
          </p:cNvPr>
          <p:cNvSpPr>
            <a:spLocks noGrp="1"/>
          </p:cNvSpPr>
          <p:nvPr>
            <p:ph type="sldNum" sz="quarter" idx="12"/>
          </p:nvPr>
        </p:nvSpPr>
        <p:spPr/>
        <p:txBody>
          <a:bodyPr/>
          <a:lstStyle/>
          <a:p>
            <a:fld id="{20723E3F-6EA9-4AB6-9022-DF6B18177E44}" type="slidenum">
              <a:rPr lang="en-US" smtClean="0"/>
              <a:t>‹#›</a:t>
            </a:fld>
            <a:endParaRPr lang="en-US"/>
          </a:p>
        </p:txBody>
      </p:sp>
    </p:spTree>
    <p:extLst>
      <p:ext uri="{BB962C8B-B14F-4D97-AF65-F5344CB8AC3E}">
        <p14:creationId xmlns:p14="http://schemas.microsoft.com/office/powerpoint/2010/main" val="822836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A6CB-FF08-4D1E-87C6-056E335877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0021E2-39CB-4E79-8938-2A4C27633B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A4A82-085A-459B-BCE4-EBDAB00285CC}"/>
              </a:ext>
            </a:extLst>
          </p:cNvPr>
          <p:cNvSpPr>
            <a:spLocks noGrp="1"/>
          </p:cNvSpPr>
          <p:nvPr>
            <p:ph type="dt" sz="half" idx="10"/>
          </p:nvPr>
        </p:nvSpPr>
        <p:spPr/>
        <p:txBody>
          <a:bodyPr/>
          <a:lstStyle/>
          <a:p>
            <a:fld id="{59320F6B-5015-4ADF-9284-1F93F97F6143}" type="datetime1">
              <a:rPr lang="en-US" smtClean="0"/>
              <a:t>5/16/2019</a:t>
            </a:fld>
            <a:endParaRPr lang="en-US"/>
          </a:p>
        </p:txBody>
      </p:sp>
      <p:sp>
        <p:nvSpPr>
          <p:cNvPr id="5" name="Footer Placeholder 4">
            <a:extLst>
              <a:ext uri="{FF2B5EF4-FFF2-40B4-BE49-F238E27FC236}">
                <a16:creationId xmlns:a16="http://schemas.microsoft.com/office/drawing/2014/main" id="{9C1EC62B-6C63-4AC6-80DE-D1FD5406B2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8943A-9CE5-4F84-9D5C-89E46281BB89}"/>
              </a:ext>
            </a:extLst>
          </p:cNvPr>
          <p:cNvSpPr>
            <a:spLocks noGrp="1"/>
          </p:cNvSpPr>
          <p:nvPr>
            <p:ph type="sldNum" sz="quarter" idx="12"/>
          </p:nvPr>
        </p:nvSpPr>
        <p:spPr/>
        <p:txBody>
          <a:bodyPr/>
          <a:lstStyle/>
          <a:p>
            <a:fld id="{20723E3F-6EA9-4AB6-9022-DF6B18177E44}" type="slidenum">
              <a:rPr lang="en-US" smtClean="0"/>
              <a:t>‹#›</a:t>
            </a:fld>
            <a:endParaRPr lang="en-US"/>
          </a:p>
        </p:txBody>
      </p:sp>
    </p:spTree>
    <p:extLst>
      <p:ext uri="{BB962C8B-B14F-4D97-AF65-F5344CB8AC3E}">
        <p14:creationId xmlns:p14="http://schemas.microsoft.com/office/powerpoint/2010/main" val="184088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8CD99C-369C-43A0-B25B-94DFD8FAB2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FB1C2B-B371-4A9E-B177-4664ADD70F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01454-EA6B-4468-85FD-A5E665DFE46F}"/>
              </a:ext>
            </a:extLst>
          </p:cNvPr>
          <p:cNvSpPr>
            <a:spLocks noGrp="1"/>
          </p:cNvSpPr>
          <p:nvPr>
            <p:ph type="dt" sz="half" idx="10"/>
          </p:nvPr>
        </p:nvSpPr>
        <p:spPr/>
        <p:txBody>
          <a:bodyPr/>
          <a:lstStyle/>
          <a:p>
            <a:fld id="{39F7C22F-099F-4BFB-BE35-8A7308B9B806}" type="datetime1">
              <a:rPr lang="en-US" smtClean="0"/>
              <a:t>5/16/2019</a:t>
            </a:fld>
            <a:endParaRPr lang="en-US"/>
          </a:p>
        </p:txBody>
      </p:sp>
      <p:sp>
        <p:nvSpPr>
          <p:cNvPr id="5" name="Footer Placeholder 4">
            <a:extLst>
              <a:ext uri="{FF2B5EF4-FFF2-40B4-BE49-F238E27FC236}">
                <a16:creationId xmlns:a16="http://schemas.microsoft.com/office/drawing/2014/main" id="{EE22C317-5AA9-4334-A474-C9D776519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28C20-955F-49D5-BDCC-BBE602EA0BAA}"/>
              </a:ext>
            </a:extLst>
          </p:cNvPr>
          <p:cNvSpPr>
            <a:spLocks noGrp="1"/>
          </p:cNvSpPr>
          <p:nvPr>
            <p:ph type="sldNum" sz="quarter" idx="12"/>
          </p:nvPr>
        </p:nvSpPr>
        <p:spPr/>
        <p:txBody>
          <a:bodyPr/>
          <a:lstStyle/>
          <a:p>
            <a:fld id="{20723E3F-6EA9-4AB6-9022-DF6B18177E44}" type="slidenum">
              <a:rPr lang="en-US" smtClean="0"/>
              <a:t>‹#›</a:t>
            </a:fld>
            <a:endParaRPr lang="en-US"/>
          </a:p>
        </p:txBody>
      </p:sp>
    </p:spTree>
    <p:extLst>
      <p:ext uri="{BB962C8B-B14F-4D97-AF65-F5344CB8AC3E}">
        <p14:creationId xmlns:p14="http://schemas.microsoft.com/office/powerpoint/2010/main" val="338225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46F3-9B70-4DA9-A877-281DC81597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592CC2-3FEA-4C05-9BF0-B5EDE6697D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55765E-0048-4476-87DB-ED1B61FFA8E3}"/>
              </a:ext>
            </a:extLst>
          </p:cNvPr>
          <p:cNvSpPr>
            <a:spLocks noGrp="1"/>
          </p:cNvSpPr>
          <p:nvPr>
            <p:ph type="dt" sz="half" idx="10"/>
          </p:nvPr>
        </p:nvSpPr>
        <p:spPr/>
        <p:txBody>
          <a:bodyPr/>
          <a:lstStyle/>
          <a:p>
            <a:fld id="{6FC0BEA4-7594-4672-9715-6ADE74AFB547}" type="datetime1">
              <a:rPr lang="en-US" smtClean="0"/>
              <a:t>5/16/2019</a:t>
            </a:fld>
            <a:endParaRPr lang="en-US"/>
          </a:p>
        </p:txBody>
      </p:sp>
      <p:sp>
        <p:nvSpPr>
          <p:cNvPr id="5" name="Footer Placeholder 4">
            <a:extLst>
              <a:ext uri="{FF2B5EF4-FFF2-40B4-BE49-F238E27FC236}">
                <a16:creationId xmlns:a16="http://schemas.microsoft.com/office/drawing/2014/main" id="{64CB177B-493C-4BD2-8241-27AD138FA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E568A-3E28-445D-8595-9BF86C4CB6D7}"/>
              </a:ext>
            </a:extLst>
          </p:cNvPr>
          <p:cNvSpPr>
            <a:spLocks noGrp="1"/>
          </p:cNvSpPr>
          <p:nvPr>
            <p:ph type="sldNum" sz="quarter" idx="12"/>
          </p:nvPr>
        </p:nvSpPr>
        <p:spPr/>
        <p:txBody>
          <a:bodyPr/>
          <a:lstStyle>
            <a:lvl1pPr>
              <a:defRPr sz="1800" baseline="0"/>
            </a:lvl1pPr>
          </a:lstStyle>
          <a:p>
            <a:fld id="{20723E3F-6EA9-4AB6-9022-DF6B18177E44}" type="slidenum">
              <a:rPr lang="en-US" smtClean="0"/>
              <a:pPr/>
              <a:t>‹#›</a:t>
            </a:fld>
            <a:endParaRPr lang="en-US" dirty="0"/>
          </a:p>
        </p:txBody>
      </p:sp>
    </p:spTree>
    <p:extLst>
      <p:ext uri="{BB962C8B-B14F-4D97-AF65-F5344CB8AC3E}">
        <p14:creationId xmlns:p14="http://schemas.microsoft.com/office/powerpoint/2010/main" val="142208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E69D-9E65-427B-ADC7-DF88FD72C2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7D8A96-54F0-4D0A-AB93-378914A562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6D0A04-CF89-422E-BBD0-D111BA646E7E}"/>
              </a:ext>
            </a:extLst>
          </p:cNvPr>
          <p:cNvSpPr>
            <a:spLocks noGrp="1"/>
          </p:cNvSpPr>
          <p:nvPr>
            <p:ph type="dt" sz="half" idx="10"/>
          </p:nvPr>
        </p:nvSpPr>
        <p:spPr/>
        <p:txBody>
          <a:bodyPr/>
          <a:lstStyle/>
          <a:p>
            <a:fld id="{E7847DE9-F97C-490C-BB7F-0B67121739EB}" type="datetime1">
              <a:rPr lang="en-US" smtClean="0"/>
              <a:t>5/16/2019</a:t>
            </a:fld>
            <a:endParaRPr lang="en-US"/>
          </a:p>
        </p:txBody>
      </p:sp>
      <p:sp>
        <p:nvSpPr>
          <p:cNvPr id="5" name="Footer Placeholder 4">
            <a:extLst>
              <a:ext uri="{FF2B5EF4-FFF2-40B4-BE49-F238E27FC236}">
                <a16:creationId xmlns:a16="http://schemas.microsoft.com/office/drawing/2014/main" id="{69F08CE7-EAD2-4EA0-B58E-E2316E4A6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BF384-F246-4532-BB9A-5E2AC407E089}"/>
              </a:ext>
            </a:extLst>
          </p:cNvPr>
          <p:cNvSpPr>
            <a:spLocks noGrp="1"/>
          </p:cNvSpPr>
          <p:nvPr>
            <p:ph type="sldNum" sz="quarter" idx="12"/>
          </p:nvPr>
        </p:nvSpPr>
        <p:spPr/>
        <p:txBody>
          <a:bodyPr/>
          <a:lstStyle/>
          <a:p>
            <a:fld id="{20723E3F-6EA9-4AB6-9022-DF6B18177E44}" type="slidenum">
              <a:rPr lang="en-US" smtClean="0"/>
              <a:t>‹#›</a:t>
            </a:fld>
            <a:endParaRPr lang="en-US"/>
          </a:p>
        </p:txBody>
      </p:sp>
    </p:spTree>
    <p:extLst>
      <p:ext uri="{BB962C8B-B14F-4D97-AF65-F5344CB8AC3E}">
        <p14:creationId xmlns:p14="http://schemas.microsoft.com/office/powerpoint/2010/main" val="373512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504A-F36A-4E67-ADEB-9C35E1AAD1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979FE4-FF9B-4E57-AE09-436C92558D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10869-5870-4975-92B9-1EF99877B3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2574F7-8F24-4778-A473-F4EDB86AACE6}"/>
              </a:ext>
            </a:extLst>
          </p:cNvPr>
          <p:cNvSpPr>
            <a:spLocks noGrp="1"/>
          </p:cNvSpPr>
          <p:nvPr>
            <p:ph type="dt" sz="half" idx="10"/>
          </p:nvPr>
        </p:nvSpPr>
        <p:spPr/>
        <p:txBody>
          <a:bodyPr/>
          <a:lstStyle/>
          <a:p>
            <a:fld id="{F6156D13-5E13-4DCB-9E09-551F7D14E4D8}" type="datetime1">
              <a:rPr lang="en-US" smtClean="0"/>
              <a:t>5/16/2019</a:t>
            </a:fld>
            <a:endParaRPr lang="en-US"/>
          </a:p>
        </p:txBody>
      </p:sp>
      <p:sp>
        <p:nvSpPr>
          <p:cNvPr id="6" name="Footer Placeholder 5">
            <a:extLst>
              <a:ext uri="{FF2B5EF4-FFF2-40B4-BE49-F238E27FC236}">
                <a16:creationId xmlns:a16="http://schemas.microsoft.com/office/drawing/2014/main" id="{C8276166-17CB-46E9-95EB-8F7840675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C7B58A-9CC1-4890-BB7B-8D1AD019765F}"/>
              </a:ext>
            </a:extLst>
          </p:cNvPr>
          <p:cNvSpPr>
            <a:spLocks noGrp="1"/>
          </p:cNvSpPr>
          <p:nvPr>
            <p:ph type="sldNum" sz="quarter" idx="12"/>
          </p:nvPr>
        </p:nvSpPr>
        <p:spPr/>
        <p:txBody>
          <a:bodyPr/>
          <a:lstStyle/>
          <a:p>
            <a:fld id="{20723E3F-6EA9-4AB6-9022-DF6B18177E44}" type="slidenum">
              <a:rPr lang="en-US" smtClean="0"/>
              <a:t>‹#›</a:t>
            </a:fld>
            <a:endParaRPr lang="en-US"/>
          </a:p>
        </p:txBody>
      </p:sp>
    </p:spTree>
    <p:extLst>
      <p:ext uri="{BB962C8B-B14F-4D97-AF65-F5344CB8AC3E}">
        <p14:creationId xmlns:p14="http://schemas.microsoft.com/office/powerpoint/2010/main" val="400300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2223-F4E7-4A3D-B354-6822BEBDB0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8FC2D6-A98E-4421-9631-36F6C182C6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DD290B-14A8-4D73-98AE-F56AB5DB5B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19510-9D03-463A-AB40-13D1817C9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B7DBE7-70EF-43BA-8E99-BF1188432C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ECDCB1-CD36-4731-9DE7-04BB5ED251A6}"/>
              </a:ext>
            </a:extLst>
          </p:cNvPr>
          <p:cNvSpPr>
            <a:spLocks noGrp="1"/>
          </p:cNvSpPr>
          <p:nvPr>
            <p:ph type="dt" sz="half" idx="10"/>
          </p:nvPr>
        </p:nvSpPr>
        <p:spPr/>
        <p:txBody>
          <a:bodyPr/>
          <a:lstStyle/>
          <a:p>
            <a:fld id="{D7564D12-6F7E-44DF-892D-A1CC8114513B}" type="datetime1">
              <a:rPr lang="en-US" smtClean="0"/>
              <a:t>5/16/2019</a:t>
            </a:fld>
            <a:endParaRPr lang="en-US"/>
          </a:p>
        </p:txBody>
      </p:sp>
      <p:sp>
        <p:nvSpPr>
          <p:cNvPr id="8" name="Footer Placeholder 7">
            <a:extLst>
              <a:ext uri="{FF2B5EF4-FFF2-40B4-BE49-F238E27FC236}">
                <a16:creationId xmlns:a16="http://schemas.microsoft.com/office/drawing/2014/main" id="{5C0E5064-376C-4B0E-96E4-2AC8540F0A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E70699-A743-48F1-90CF-9F5FF9DD9F4C}"/>
              </a:ext>
            </a:extLst>
          </p:cNvPr>
          <p:cNvSpPr>
            <a:spLocks noGrp="1"/>
          </p:cNvSpPr>
          <p:nvPr>
            <p:ph type="sldNum" sz="quarter" idx="12"/>
          </p:nvPr>
        </p:nvSpPr>
        <p:spPr/>
        <p:txBody>
          <a:bodyPr/>
          <a:lstStyle/>
          <a:p>
            <a:fld id="{20723E3F-6EA9-4AB6-9022-DF6B18177E44}" type="slidenum">
              <a:rPr lang="en-US" smtClean="0"/>
              <a:t>‹#›</a:t>
            </a:fld>
            <a:endParaRPr lang="en-US"/>
          </a:p>
        </p:txBody>
      </p:sp>
    </p:spTree>
    <p:extLst>
      <p:ext uri="{BB962C8B-B14F-4D97-AF65-F5344CB8AC3E}">
        <p14:creationId xmlns:p14="http://schemas.microsoft.com/office/powerpoint/2010/main" val="126679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FBEDE-4D1A-49A3-A5F5-08F3470E82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E4E6B4-DA7C-45FA-B0E8-493988E3FA80}"/>
              </a:ext>
            </a:extLst>
          </p:cNvPr>
          <p:cNvSpPr>
            <a:spLocks noGrp="1"/>
          </p:cNvSpPr>
          <p:nvPr>
            <p:ph type="dt" sz="half" idx="10"/>
          </p:nvPr>
        </p:nvSpPr>
        <p:spPr/>
        <p:txBody>
          <a:bodyPr/>
          <a:lstStyle/>
          <a:p>
            <a:fld id="{48F7B6D9-3BDD-4637-BDB0-92FAB63579AD}" type="datetime1">
              <a:rPr lang="en-US" smtClean="0"/>
              <a:t>5/16/2019</a:t>
            </a:fld>
            <a:endParaRPr lang="en-US"/>
          </a:p>
        </p:txBody>
      </p:sp>
      <p:sp>
        <p:nvSpPr>
          <p:cNvPr id="4" name="Footer Placeholder 3">
            <a:extLst>
              <a:ext uri="{FF2B5EF4-FFF2-40B4-BE49-F238E27FC236}">
                <a16:creationId xmlns:a16="http://schemas.microsoft.com/office/drawing/2014/main" id="{D971F090-96C5-4F9C-847D-95C5ACF97F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35BEE8-C3C2-4E88-9F5B-F0BFCE2C2706}"/>
              </a:ext>
            </a:extLst>
          </p:cNvPr>
          <p:cNvSpPr>
            <a:spLocks noGrp="1"/>
          </p:cNvSpPr>
          <p:nvPr>
            <p:ph type="sldNum" sz="quarter" idx="12"/>
          </p:nvPr>
        </p:nvSpPr>
        <p:spPr/>
        <p:txBody>
          <a:bodyPr/>
          <a:lstStyle/>
          <a:p>
            <a:fld id="{20723E3F-6EA9-4AB6-9022-DF6B18177E44}" type="slidenum">
              <a:rPr lang="en-US" smtClean="0"/>
              <a:t>‹#›</a:t>
            </a:fld>
            <a:endParaRPr lang="en-US"/>
          </a:p>
        </p:txBody>
      </p:sp>
    </p:spTree>
    <p:extLst>
      <p:ext uri="{BB962C8B-B14F-4D97-AF65-F5344CB8AC3E}">
        <p14:creationId xmlns:p14="http://schemas.microsoft.com/office/powerpoint/2010/main" val="320919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3CD8D-DAAA-4017-8480-37A92B4E3830}"/>
              </a:ext>
            </a:extLst>
          </p:cNvPr>
          <p:cNvSpPr>
            <a:spLocks noGrp="1"/>
          </p:cNvSpPr>
          <p:nvPr>
            <p:ph type="dt" sz="half" idx="10"/>
          </p:nvPr>
        </p:nvSpPr>
        <p:spPr/>
        <p:txBody>
          <a:bodyPr/>
          <a:lstStyle/>
          <a:p>
            <a:fld id="{E51DE742-B3C9-4A04-BA56-A5A4E44B0AA8}" type="datetime1">
              <a:rPr lang="en-US" smtClean="0"/>
              <a:t>5/16/2019</a:t>
            </a:fld>
            <a:endParaRPr lang="en-US"/>
          </a:p>
        </p:txBody>
      </p:sp>
      <p:sp>
        <p:nvSpPr>
          <p:cNvPr id="3" name="Footer Placeholder 2">
            <a:extLst>
              <a:ext uri="{FF2B5EF4-FFF2-40B4-BE49-F238E27FC236}">
                <a16:creationId xmlns:a16="http://schemas.microsoft.com/office/drawing/2014/main" id="{E6182971-2F8B-446C-B0C6-EA9F3EE91E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69EAE3-E9AF-4D19-BD6C-37F66CA43775}"/>
              </a:ext>
            </a:extLst>
          </p:cNvPr>
          <p:cNvSpPr>
            <a:spLocks noGrp="1"/>
          </p:cNvSpPr>
          <p:nvPr>
            <p:ph type="sldNum" sz="quarter" idx="12"/>
          </p:nvPr>
        </p:nvSpPr>
        <p:spPr/>
        <p:txBody>
          <a:bodyPr/>
          <a:lstStyle/>
          <a:p>
            <a:fld id="{20723E3F-6EA9-4AB6-9022-DF6B18177E44}" type="slidenum">
              <a:rPr lang="en-US" smtClean="0"/>
              <a:t>‹#›</a:t>
            </a:fld>
            <a:endParaRPr lang="en-US"/>
          </a:p>
        </p:txBody>
      </p:sp>
    </p:spTree>
    <p:extLst>
      <p:ext uri="{BB962C8B-B14F-4D97-AF65-F5344CB8AC3E}">
        <p14:creationId xmlns:p14="http://schemas.microsoft.com/office/powerpoint/2010/main" val="383078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7F6B-0BE5-4706-A5AD-E8C7F3A315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E7E6F3-BA20-4DFA-921B-520D8484B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5CBABD-8941-40BE-BCA7-30A82AE0AC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68151B-124D-4A8D-8071-354C29355726}"/>
              </a:ext>
            </a:extLst>
          </p:cNvPr>
          <p:cNvSpPr>
            <a:spLocks noGrp="1"/>
          </p:cNvSpPr>
          <p:nvPr>
            <p:ph type="dt" sz="half" idx="10"/>
          </p:nvPr>
        </p:nvSpPr>
        <p:spPr/>
        <p:txBody>
          <a:bodyPr/>
          <a:lstStyle/>
          <a:p>
            <a:fld id="{4B4D1DE7-DD8C-4422-94C0-59A8C3C7F0DA}" type="datetime1">
              <a:rPr lang="en-US" smtClean="0"/>
              <a:t>5/16/2019</a:t>
            </a:fld>
            <a:endParaRPr lang="en-US"/>
          </a:p>
        </p:txBody>
      </p:sp>
      <p:sp>
        <p:nvSpPr>
          <p:cNvPr id="6" name="Footer Placeholder 5">
            <a:extLst>
              <a:ext uri="{FF2B5EF4-FFF2-40B4-BE49-F238E27FC236}">
                <a16:creationId xmlns:a16="http://schemas.microsoft.com/office/drawing/2014/main" id="{0E87CB21-B368-43E4-89C9-596711178B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3060B-60F5-4CD4-8F68-DE7F660CE550}"/>
              </a:ext>
            </a:extLst>
          </p:cNvPr>
          <p:cNvSpPr>
            <a:spLocks noGrp="1"/>
          </p:cNvSpPr>
          <p:nvPr>
            <p:ph type="sldNum" sz="quarter" idx="12"/>
          </p:nvPr>
        </p:nvSpPr>
        <p:spPr/>
        <p:txBody>
          <a:bodyPr/>
          <a:lstStyle/>
          <a:p>
            <a:fld id="{20723E3F-6EA9-4AB6-9022-DF6B18177E44}" type="slidenum">
              <a:rPr lang="en-US" smtClean="0"/>
              <a:t>‹#›</a:t>
            </a:fld>
            <a:endParaRPr lang="en-US"/>
          </a:p>
        </p:txBody>
      </p:sp>
    </p:spTree>
    <p:extLst>
      <p:ext uri="{BB962C8B-B14F-4D97-AF65-F5344CB8AC3E}">
        <p14:creationId xmlns:p14="http://schemas.microsoft.com/office/powerpoint/2010/main" val="124603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22F5B-63CB-4961-A2D5-7B29BA6140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242E4C-466F-4293-A8E1-58294ED71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AD9054-7D77-43FE-8F05-EA74C1857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732100-5B3B-4BAE-94E3-DBFEE963BC93}"/>
              </a:ext>
            </a:extLst>
          </p:cNvPr>
          <p:cNvSpPr>
            <a:spLocks noGrp="1"/>
          </p:cNvSpPr>
          <p:nvPr>
            <p:ph type="dt" sz="half" idx="10"/>
          </p:nvPr>
        </p:nvSpPr>
        <p:spPr/>
        <p:txBody>
          <a:bodyPr/>
          <a:lstStyle/>
          <a:p>
            <a:fld id="{D6A99F88-A5CF-4FAE-82C9-2DF4621939D1}" type="datetime1">
              <a:rPr lang="en-US" smtClean="0"/>
              <a:t>5/16/2019</a:t>
            </a:fld>
            <a:endParaRPr lang="en-US"/>
          </a:p>
        </p:txBody>
      </p:sp>
      <p:sp>
        <p:nvSpPr>
          <p:cNvPr id="6" name="Footer Placeholder 5">
            <a:extLst>
              <a:ext uri="{FF2B5EF4-FFF2-40B4-BE49-F238E27FC236}">
                <a16:creationId xmlns:a16="http://schemas.microsoft.com/office/drawing/2014/main" id="{8C0A2497-00C7-480F-BA7C-7FE251724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CE764-9C03-4478-9D5D-EA72128CA8D9}"/>
              </a:ext>
            </a:extLst>
          </p:cNvPr>
          <p:cNvSpPr>
            <a:spLocks noGrp="1"/>
          </p:cNvSpPr>
          <p:nvPr>
            <p:ph type="sldNum" sz="quarter" idx="12"/>
          </p:nvPr>
        </p:nvSpPr>
        <p:spPr/>
        <p:txBody>
          <a:bodyPr/>
          <a:lstStyle/>
          <a:p>
            <a:fld id="{20723E3F-6EA9-4AB6-9022-DF6B18177E44}" type="slidenum">
              <a:rPr lang="en-US" smtClean="0"/>
              <a:t>‹#›</a:t>
            </a:fld>
            <a:endParaRPr lang="en-US"/>
          </a:p>
        </p:txBody>
      </p:sp>
    </p:spTree>
    <p:extLst>
      <p:ext uri="{BB962C8B-B14F-4D97-AF65-F5344CB8AC3E}">
        <p14:creationId xmlns:p14="http://schemas.microsoft.com/office/powerpoint/2010/main" val="183459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8B483E-851F-4DAD-960D-2F13AFCC58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C6483-9250-43CC-9197-53AC925CF5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2A571-1AA9-4BEE-9281-9D7178294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47B2-AE26-4D61-907B-E77C7771C17E}" type="datetime1">
              <a:rPr lang="en-US" smtClean="0"/>
              <a:t>5/16/2019</a:t>
            </a:fld>
            <a:endParaRPr lang="en-US"/>
          </a:p>
        </p:txBody>
      </p:sp>
      <p:sp>
        <p:nvSpPr>
          <p:cNvPr id="5" name="Footer Placeholder 4">
            <a:extLst>
              <a:ext uri="{FF2B5EF4-FFF2-40B4-BE49-F238E27FC236}">
                <a16:creationId xmlns:a16="http://schemas.microsoft.com/office/drawing/2014/main" id="{AE59B6F5-0605-452C-B2AC-9E4717B2BF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805093-E2A3-4065-82A1-CBAE0EE10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23E3F-6EA9-4AB6-9022-DF6B18177E44}" type="slidenum">
              <a:rPr lang="en-US" smtClean="0"/>
              <a:t>‹#›</a:t>
            </a:fld>
            <a:endParaRPr lang="en-US"/>
          </a:p>
        </p:txBody>
      </p:sp>
    </p:spTree>
    <p:extLst>
      <p:ext uri="{BB962C8B-B14F-4D97-AF65-F5344CB8AC3E}">
        <p14:creationId xmlns:p14="http://schemas.microsoft.com/office/powerpoint/2010/main" val="2435378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eli_wingo@fws.gov" TargetMode="External"/><Relationship Id="rId2" Type="http://schemas.openxmlformats.org/officeDocument/2006/relationships/hyperlink" Target="mailto:jfair@americanrivers.org" TargetMode="Externa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A35C-31A4-4D48-8777-9E22B56CC830}"/>
              </a:ext>
            </a:extLst>
          </p:cNvPr>
          <p:cNvSpPr>
            <a:spLocks noGrp="1"/>
          </p:cNvSpPr>
          <p:nvPr>
            <p:ph type="ctrTitle"/>
          </p:nvPr>
        </p:nvSpPr>
        <p:spPr>
          <a:xfrm>
            <a:off x="1174812" y="59531"/>
            <a:ext cx="10034726" cy="2387600"/>
          </a:xfrm>
        </p:spPr>
        <p:txBody>
          <a:bodyPr>
            <a:normAutofit fontScale="90000"/>
          </a:bodyPr>
          <a:lstStyle/>
          <a:p>
            <a:pPr>
              <a:lnSpc>
                <a:spcPct val="100000"/>
              </a:lnSpc>
            </a:pPr>
            <a:br>
              <a:rPr lang="en-US" b="1" dirty="0"/>
            </a:br>
            <a:r>
              <a:rPr lang="en-US" sz="3600" b="1" dirty="0">
                <a:latin typeface="+mn-lt"/>
              </a:rPr>
              <a:t>Sierra Meadows Partnership </a:t>
            </a:r>
            <a:br>
              <a:rPr lang="en-US" sz="3600" b="1" dirty="0">
                <a:latin typeface="+mn-lt"/>
              </a:rPr>
            </a:br>
            <a:r>
              <a:rPr lang="en-US" sz="3600" b="1" dirty="0">
                <a:latin typeface="+mn-lt"/>
              </a:rPr>
              <a:t>Annual Meeting May 2019 </a:t>
            </a:r>
            <a:br>
              <a:rPr lang="en-US" b="1" dirty="0"/>
            </a:br>
            <a:r>
              <a:rPr lang="en-US" b="1" dirty="0">
                <a:solidFill>
                  <a:schemeClr val="accent6">
                    <a:lumMod val="75000"/>
                  </a:schemeClr>
                </a:solidFill>
                <a:latin typeface="+mn-lt"/>
              </a:rPr>
              <a:t>Regulatory Work Group Meeting</a:t>
            </a:r>
          </a:p>
        </p:txBody>
      </p:sp>
      <p:sp>
        <p:nvSpPr>
          <p:cNvPr id="3" name="Subtitle 2">
            <a:extLst>
              <a:ext uri="{FF2B5EF4-FFF2-40B4-BE49-F238E27FC236}">
                <a16:creationId xmlns:a16="http://schemas.microsoft.com/office/drawing/2014/main" id="{E01E88E4-BB04-44F3-954B-F885D1A5FB87}"/>
              </a:ext>
            </a:extLst>
          </p:cNvPr>
          <p:cNvSpPr>
            <a:spLocks noGrp="1"/>
          </p:cNvSpPr>
          <p:nvPr>
            <p:ph type="subTitle" idx="1"/>
          </p:nvPr>
        </p:nvSpPr>
        <p:spPr>
          <a:xfrm>
            <a:off x="0" y="2527030"/>
            <a:ext cx="6096000" cy="1655762"/>
          </a:xfrm>
        </p:spPr>
        <p:txBody>
          <a:bodyPr/>
          <a:lstStyle/>
          <a:p>
            <a:r>
              <a:rPr lang="en-US" dirty="0"/>
              <a:t>Julie Fair, American Rivers – </a:t>
            </a:r>
            <a:r>
              <a:rPr lang="en-US" dirty="0">
                <a:hlinkClick r:id="rId2"/>
              </a:rPr>
              <a:t>jfair@americanrivers.org</a:t>
            </a:r>
            <a:endParaRPr lang="en-US" dirty="0"/>
          </a:p>
          <a:p>
            <a:r>
              <a:rPr lang="en-US" dirty="0"/>
              <a:t>Sheli Wingo, US Fish and Wildlife Service – </a:t>
            </a:r>
            <a:r>
              <a:rPr lang="en-US" dirty="0">
                <a:hlinkClick r:id="rId3"/>
              </a:rPr>
              <a:t>sheli_wingo@fws.gov</a:t>
            </a:r>
            <a:r>
              <a:rPr lang="en-US" dirty="0"/>
              <a:t> </a:t>
            </a:r>
          </a:p>
        </p:txBody>
      </p:sp>
      <p:pic>
        <p:nvPicPr>
          <p:cNvPr id="4" name="Picture 3">
            <a:extLst>
              <a:ext uri="{FF2B5EF4-FFF2-40B4-BE49-F238E27FC236}">
                <a16:creationId xmlns:a16="http://schemas.microsoft.com/office/drawing/2014/main" id="{205B4582-894C-4C53-9FD3-743E27C2C026}"/>
              </a:ext>
            </a:extLst>
          </p:cNvPr>
          <p:cNvPicPr>
            <a:picLocks noChangeAspect="1"/>
          </p:cNvPicPr>
          <p:nvPr/>
        </p:nvPicPr>
        <p:blipFill>
          <a:blip r:embed="rId4"/>
          <a:stretch>
            <a:fillRect/>
          </a:stretch>
        </p:blipFill>
        <p:spPr>
          <a:xfrm>
            <a:off x="231247" y="4262691"/>
            <a:ext cx="1730718" cy="2380836"/>
          </a:xfrm>
          <a:prstGeom prst="rect">
            <a:avLst/>
          </a:prstGeom>
        </p:spPr>
      </p:pic>
      <p:sp>
        <p:nvSpPr>
          <p:cNvPr id="6" name="Slide Number Placeholder 5">
            <a:extLst>
              <a:ext uri="{FF2B5EF4-FFF2-40B4-BE49-F238E27FC236}">
                <a16:creationId xmlns:a16="http://schemas.microsoft.com/office/drawing/2014/main" id="{208B7B4D-78B7-40EF-9530-8520F564E1DA}"/>
              </a:ext>
            </a:extLst>
          </p:cNvPr>
          <p:cNvSpPr>
            <a:spLocks noGrp="1"/>
          </p:cNvSpPr>
          <p:nvPr>
            <p:ph type="sldNum" sz="quarter" idx="12"/>
          </p:nvPr>
        </p:nvSpPr>
        <p:spPr/>
        <p:txBody>
          <a:bodyPr/>
          <a:lstStyle/>
          <a:p>
            <a:fld id="{20723E3F-6EA9-4AB6-9022-DF6B18177E44}" type="slidenum">
              <a:rPr lang="en-US" smtClean="0"/>
              <a:t>1</a:t>
            </a:fld>
            <a:endParaRPr lang="en-US"/>
          </a:p>
        </p:txBody>
      </p:sp>
      <p:pic>
        <p:nvPicPr>
          <p:cNvPr id="7" name="Picture 6">
            <a:extLst>
              <a:ext uri="{FF2B5EF4-FFF2-40B4-BE49-F238E27FC236}">
                <a16:creationId xmlns:a16="http://schemas.microsoft.com/office/drawing/2014/main" id="{933474AC-DC32-4839-9DE2-9915020E8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2331" y="2627262"/>
            <a:ext cx="5355020" cy="4016265"/>
          </a:xfrm>
          <a:prstGeom prst="rect">
            <a:avLst/>
          </a:prstGeom>
        </p:spPr>
      </p:pic>
    </p:spTree>
    <p:extLst>
      <p:ext uri="{BB962C8B-B14F-4D97-AF65-F5344CB8AC3E}">
        <p14:creationId xmlns:p14="http://schemas.microsoft.com/office/powerpoint/2010/main" val="3773324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129208"/>
            <a:ext cx="10515600" cy="1047268"/>
          </a:xfrm>
        </p:spPr>
        <p:txBody>
          <a:bodyPr>
            <a:normAutofit/>
          </a:bodyPr>
          <a:lstStyle/>
          <a:p>
            <a:pPr algn="ctr"/>
            <a:r>
              <a:rPr lang="en-US" sz="4000" b="1" dirty="0">
                <a:solidFill>
                  <a:schemeClr val="accent6">
                    <a:lumMod val="75000"/>
                  </a:schemeClr>
                </a:solidFill>
                <a:latin typeface="+mn-lt"/>
              </a:rPr>
              <a:t>Summary of Survey Results </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644387" y="1044643"/>
            <a:ext cx="10903225" cy="1548678"/>
          </a:xfrm>
        </p:spPr>
        <p:txBody>
          <a:bodyPr>
            <a:normAutofit fontScale="92500" lnSpcReduction="10000"/>
          </a:bodyPr>
          <a:lstStyle/>
          <a:p>
            <a:r>
              <a:rPr lang="en-US" sz="2600" dirty="0"/>
              <a:t>May 2018 – April 2019</a:t>
            </a:r>
          </a:p>
          <a:p>
            <a:r>
              <a:rPr lang="en-US" sz="2600" dirty="0"/>
              <a:t>17 participants affiliated with SMP (meadow restoration practitioners)</a:t>
            </a:r>
          </a:p>
          <a:p>
            <a:r>
              <a:rPr lang="en-US" sz="2600" dirty="0"/>
              <a:t>3 Sections: 1) Regulatory Challenges, 2) Desire for Regulatory Resources, 3) Example Permits</a:t>
            </a:r>
          </a:p>
          <a:p>
            <a:pPr marL="0" indent="0">
              <a:buNone/>
            </a:pPr>
            <a:endParaRPr lang="en-US" sz="2600" dirty="0"/>
          </a:p>
          <a:p>
            <a:pPr marL="0" indent="0">
              <a:buNone/>
            </a:pPr>
            <a:endParaRPr lang="en-US" dirty="0"/>
          </a:p>
          <a:p>
            <a:pPr marL="457200" lvl="1" indent="0">
              <a:buNone/>
            </a:pPr>
            <a:endParaRPr lang="en-US" sz="2600" dirty="0"/>
          </a:p>
        </p:txBody>
      </p:sp>
      <p:sp>
        <p:nvSpPr>
          <p:cNvPr id="8" name="TextBox 7">
            <a:extLst>
              <a:ext uri="{FF2B5EF4-FFF2-40B4-BE49-F238E27FC236}">
                <a16:creationId xmlns:a16="http://schemas.microsoft.com/office/drawing/2014/main" id="{3A10DF17-02CA-4620-A098-31D89B8F86E0}"/>
              </a:ext>
            </a:extLst>
          </p:cNvPr>
          <p:cNvSpPr txBox="1"/>
          <p:nvPr/>
        </p:nvSpPr>
        <p:spPr>
          <a:xfrm>
            <a:off x="6150160" y="5894685"/>
            <a:ext cx="4987071" cy="923330"/>
          </a:xfrm>
          <a:prstGeom prst="rect">
            <a:avLst/>
          </a:prstGeom>
          <a:noFill/>
        </p:spPr>
        <p:txBody>
          <a:bodyPr wrap="none" rtlCol="0">
            <a:spAutoFit/>
          </a:bodyPr>
          <a:lstStyle/>
          <a:p>
            <a:r>
              <a:rPr lang="en-US" i="1" dirty="0"/>
              <a:t>Land ownership where participants primarily work. </a:t>
            </a:r>
          </a:p>
          <a:p>
            <a:r>
              <a:rPr lang="en-US" i="1" dirty="0"/>
              <a:t>“Other” specified as tribal and municipal.</a:t>
            </a:r>
          </a:p>
          <a:p>
            <a:endParaRPr lang="en-US" dirty="0"/>
          </a:p>
        </p:txBody>
      </p:sp>
      <p:sp>
        <p:nvSpPr>
          <p:cNvPr id="5" name="Slide Number Placeholder 4">
            <a:extLst>
              <a:ext uri="{FF2B5EF4-FFF2-40B4-BE49-F238E27FC236}">
                <a16:creationId xmlns:a16="http://schemas.microsoft.com/office/drawing/2014/main" id="{266A97FC-7ACE-4743-98AE-D9199405D8F3}"/>
              </a:ext>
            </a:extLst>
          </p:cNvPr>
          <p:cNvSpPr>
            <a:spLocks noGrp="1"/>
          </p:cNvSpPr>
          <p:nvPr>
            <p:ph type="sldNum" sz="quarter" idx="12"/>
          </p:nvPr>
        </p:nvSpPr>
        <p:spPr/>
        <p:txBody>
          <a:bodyPr/>
          <a:lstStyle/>
          <a:p>
            <a:fld id="{20723E3F-6EA9-4AB6-9022-DF6B18177E44}" type="slidenum">
              <a:rPr lang="en-US" smtClean="0"/>
              <a:t>10</a:t>
            </a:fld>
            <a:endParaRPr lang="en-US"/>
          </a:p>
        </p:txBody>
      </p:sp>
      <p:pic>
        <p:nvPicPr>
          <p:cNvPr id="9" name="Picture 8">
            <a:extLst>
              <a:ext uri="{FF2B5EF4-FFF2-40B4-BE49-F238E27FC236}">
                <a16:creationId xmlns:a16="http://schemas.microsoft.com/office/drawing/2014/main" id="{E29BADDD-9183-4B14-8795-351F56F6CE3E}"/>
              </a:ext>
            </a:extLst>
          </p:cNvPr>
          <p:cNvPicPr>
            <a:picLocks noChangeAspect="1"/>
          </p:cNvPicPr>
          <p:nvPr/>
        </p:nvPicPr>
        <p:blipFill>
          <a:blip r:embed="rId3"/>
          <a:stretch>
            <a:fillRect/>
          </a:stretch>
        </p:blipFill>
        <p:spPr>
          <a:xfrm>
            <a:off x="1203814" y="2608533"/>
            <a:ext cx="4058514" cy="3340340"/>
          </a:xfrm>
          <a:prstGeom prst="rect">
            <a:avLst/>
          </a:prstGeom>
        </p:spPr>
      </p:pic>
      <p:pic>
        <p:nvPicPr>
          <p:cNvPr id="10" name="Picture 9">
            <a:extLst>
              <a:ext uri="{FF2B5EF4-FFF2-40B4-BE49-F238E27FC236}">
                <a16:creationId xmlns:a16="http://schemas.microsoft.com/office/drawing/2014/main" id="{2DBF98D8-260D-450E-B729-43248B8E3DCF}"/>
              </a:ext>
            </a:extLst>
          </p:cNvPr>
          <p:cNvPicPr>
            <a:picLocks noChangeAspect="1"/>
          </p:cNvPicPr>
          <p:nvPr/>
        </p:nvPicPr>
        <p:blipFill>
          <a:blip r:embed="rId4"/>
          <a:stretch>
            <a:fillRect/>
          </a:stretch>
        </p:blipFill>
        <p:spPr>
          <a:xfrm>
            <a:off x="6299207" y="2608533"/>
            <a:ext cx="4688979" cy="3340340"/>
          </a:xfrm>
          <a:prstGeom prst="rect">
            <a:avLst/>
          </a:prstGeom>
        </p:spPr>
      </p:pic>
    </p:spTree>
    <p:extLst>
      <p:ext uri="{BB962C8B-B14F-4D97-AF65-F5344CB8AC3E}">
        <p14:creationId xmlns:p14="http://schemas.microsoft.com/office/powerpoint/2010/main" val="100116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129208"/>
            <a:ext cx="10515600" cy="1047268"/>
          </a:xfrm>
        </p:spPr>
        <p:txBody>
          <a:bodyPr>
            <a:normAutofit/>
          </a:bodyPr>
          <a:lstStyle/>
          <a:p>
            <a:pPr algn="ctr"/>
            <a:r>
              <a:rPr lang="en-US" sz="4000" b="1" dirty="0">
                <a:solidFill>
                  <a:schemeClr val="accent6">
                    <a:lumMod val="75000"/>
                  </a:schemeClr>
                </a:solidFill>
                <a:latin typeface="+mn-lt"/>
              </a:rPr>
              <a:t>Regulatory Challenges – Common Themes</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838199" y="1083367"/>
            <a:ext cx="10760765" cy="5347250"/>
          </a:xfrm>
        </p:spPr>
        <p:txBody>
          <a:bodyPr>
            <a:normAutofit fontScale="92500" lnSpcReduction="20000"/>
          </a:bodyPr>
          <a:lstStyle/>
          <a:p>
            <a:pPr marL="0" lvl="0" indent="0">
              <a:buNone/>
            </a:pPr>
            <a:r>
              <a:rPr lang="en-US" sz="2600" i="1" dirty="0"/>
              <a:t>What two aspects of the permitting/environmental compliance process have caused the most disruption for your meadow restoration projects (or that you have generally found the most challenging)?</a:t>
            </a:r>
          </a:p>
          <a:p>
            <a:pPr marL="0" lvl="0" indent="0">
              <a:buNone/>
            </a:pPr>
            <a:r>
              <a:rPr lang="en-US" sz="2600" b="1" dirty="0"/>
              <a:t>General</a:t>
            </a:r>
          </a:p>
          <a:p>
            <a:r>
              <a:rPr lang="en-US" sz="2600" b="1" dirty="0"/>
              <a:t>Slow agency processes/long agency review times (4 participants)</a:t>
            </a:r>
            <a:endParaRPr lang="en-US" sz="2600" dirty="0"/>
          </a:p>
          <a:p>
            <a:r>
              <a:rPr lang="en-US" sz="2600" b="1" dirty="0"/>
              <a:t>Inconsistencies in requirements/interpretation between offices/staff of the same agency (3 participants)</a:t>
            </a:r>
          </a:p>
          <a:p>
            <a:r>
              <a:rPr lang="en-US" b="1" dirty="0"/>
              <a:t>Incompatibility of permitting timelines (</a:t>
            </a:r>
            <a:r>
              <a:rPr lang="en-US" b="1" dirty="0" err="1"/>
              <a:t>eg.</a:t>
            </a:r>
            <a:r>
              <a:rPr lang="en-US" b="1" dirty="0"/>
              <a:t> long permit review timelines) and funding timelines (</a:t>
            </a:r>
            <a:r>
              <a:rPr lang="en-US" b="1" dirty="0" err="1"/>
              <a:t>eg.</a:t>
            </a:r>
            <a:r>
              <a:rPr lang="en-US" b="1" dirty="0"/>
              <a:t> inflexible grant timelines/end dates) (2 participants)</a:t>
            </a:r>
            <a:endParaRPr lang="en-US" sz="2600" dirty="0"/>
          </a:p>
          <a:p>
            <a:r>
              <a:rPr lang="en-US" sz="2600" b="1" dirty="0"/>
              <a:t>Cost (2 participants)</a:t>
            </a:r>
          </a:p>
          <a:p>
            <a:pPr marL="0" indent="0">
              <a:buNone/>
            </a:pPr>
            <a:endParaRPr lang="en-US" sz="1000" b="1" dirty="0"/>
          </a:p>
          <a:p>
            <a:pPr marL="0" indent="0">
              <a:buNone/>
            </a:pPr>
            <a:r>
              <a:rPr lang="en-US" sz="2600" b="1" dirty="0"/>
              <a:t>CEQA</a:t>
            </a:r>
          </a:p>
          <a:p>
            <a:r>
              <a:rPr lang="en-US" sz="2600" b="1" dirty="0"/>
              <a:t>Generally completing CEQA compliance (2 participants)</a:t>
            </a:r>
            <a:endParaRPr lang="en-US" sz="2600" dirty="0"/>
          </a:p>
          <a:p>
            <a:r>
              <a:rPr lang="en-US" sz="2600" b="1" dirty="0"/>
              <a:t>Determining CEQA lead agency (2 participants)</a:t>
            </a:r>
            <a:endParaRPr lang="en-US" sz="2600" dirty="0"/>
          </a:p>
          <a:p>
            <a:pPr marL="0" indent="0">
              <a:buNone/>
            </a:pPr>
            <a:endParaRPr lang="en-US" sz="2600" dirty="0"/>
          </a:p>
          <a:p>
            <a:endParaRPr lang="en-US" sz="2600" b="1" i="1" dirty="0"/>
          </a:p>
          <a:p>
            <a:pPr lvl="0"/>
            <a:endParaRPr lang="en-US" dirty="0"/>
          </a:p>
          <a:p>
            <a:pPr lvl="0"/>
            <a:endParaRPr lang="en-US" dirty="0"/>
          </a:p>
          <a:p>
            <a:pPr marL="0" indent="0">
              <a:buNone/>
            </a:pPr>
            <a:endParaRPr lang="en-US" sz="2600" dirty="0"/>
          </a:p>
          <a:p>
            <a:pPr marL="0" indent="0">
              <a:buNone/>
            </a:pPr>
            <a:endParaRPr lang="en-US" dirty="0"/>
          </a:p>
          <a:p>
            <a:pPr marL="457200" lvl="1" indent="0">
              <a:buNone/>
            </a:pPr>
            <a:endParaRPr lang="en-US" sz="2600" dirty="0"/>
          </a:p>
        </p:txBody>
      </p:sp>
      <p:sp>
        <p:nvSpPr>
          <p:cNvPr id="5" name="Slide Number Placeholder 4">
            <a:extLst>
              <a:ext uri="{FF2B5EF4-FFF2-40B4-BE49-F238E27FC236}">
                <a16:creationId xmlns:a16="http://schemas.microsoft.com/office/drawing/2014/main" id="{B3DCD557-2CBB-4C72-B002-929C884EB795}"/>
              </a:ext>
            </a:extLst>
          </p:cNvPr>
          <p:cNvSpPr>
            <a:spLocks noGrp="1"/>
          </p:cNvSpPr>
          <p:nvPr>
            <p:ph type="sldNum" sz="quarter" idx="12"/>
          </p:nvPr>
        </p:nvSpPr>
        <p:spPr/>
        <p:txBody>
          <a:bodyPr/>
          <a:lstStyle/>
          <a:p>
            <a:fld id="{20723E3F-6EA9-4AB6-9022-DF6B18177E44}" type="slidenum">
              <a:rPr lang="en-US" smtClean="0"/>
              <a:t>11</a:t>
            </a:fld>
            <a:endParaRPr lang="en-US"/>
          </a:p>
        </p:txBody>
      </p:sp>
    </p:spTree>
    <p:extLst>
      <p:ext uri="{BB962C8B-B14F-4D97-AF65-F5344CB8AC3E}">
        <p14:creationId xmlns:p14="http://schemas.microsoft.com/office/powerpoint/2010/main" val="4189404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129208"/>
            <a:ext cx="10515600" cy="1047268"/>
          </a:xfrm>
        </p:spPr>
        <p:txBody>
          <a:bodyPr>
            <a:normAutofit/>
          </a:bodyPr>
          <a:lstStyle/>
          <a:p>
            <a:pPr algn="ctr"/>
            <a:r>
              <a:rPr lang="en-US" sz="4000" b="1" dirty="0">
                <a:solidFill>
                  <a:schemeClr val="accent6">
                    <a:lumMod val="75000"/>
                  </a:schemeClr>
                </a:solidFill>
                <a:latin typeface="+mn-lt"/>
              </a:rPr>
              <a:t>Regulatory Challenges – Common Themes</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838199" y="1083367"/>
            <a:ext cx="10760765" cy="5347250"/>
          </a:xfrm>
        </p:spPr>
        <p:txBody>
          <a:bodyPr>
            <a:normAutofit/>
          </a:bodyPr>
          <a:lstStyle/>
          <a:p>
            <a:pPr marL="0" indent="0">
              <a:buNone/>
            </a:pPr>
            <a:r>
              <a:rPr lang="en-US" sz="2600" b="1" dirty="0"/>
              <a:t>NEPA</a:t>
            </a:r>
          </a:p>
          <a:p>
            <a:pPr lvl="0"/>
            <a:r>
              <a:rPr lang="en-US" sz="2600" b="1" dirty="0"/>
              <a:t>Length of time to complete/delays completing NEPA (4 participants)</a:t>
            </a:r>
            <a:endParaRPr lang="en-US" sz="2600" dirty="0"/>
          </a:p>
          <a:p>
            <a:pPr lvl="1"/>
            <a:r>
              <a:rPr lang="en-US" sz="2600" b="1" dirty="0"/>
              <a:t>Delays specific to when USFS is lead (2 participants)</a:t>
            </a:r>
          </a:p>
          <a:p>
            <a:pPr marL="457200" lvl="1" indent="0">
              <a:buNone/>
            </a:pPr>
            <a:endParaRPr lang="en-US" sz="1000" b="1" dirty="0"/>
          </a:p>
          <a:p>
            <a:pPr marL="0" indent="0">
              <a:buNone/>
            </a:pPr>
            <a:r>
              <a:rPr lang="en-US" sz="2600" b="1" dirty="0"/>
              <a:t>CA Dept of Fish and Wildlife</a:t>
            </a:r>
          </a:p>
          <a:p>
            <a:r>
              <a:rPr lang="en-US" sz="2600" b="1" dirty="0"/>
              <a:t>Unclear and inconsistent about CEQA lead (3 participants)</a:t>
            </a:r>
          </a:p>
          <a:p>
            <a:r>
              <a:rPr lang="en-US" sz="2600" b="1" dirty="0"/>
              <a:t>Unclear about 1600 requirement on federal land</a:t>
            </a:r>
          </a:p>
          <a:p>
            <a:endParaRPr lang="en-US" sz="2600" b="1" dirty="0"/>
          </a:p>
          <a:p>
            <a:endParaRPr lang="en-US" sz="2600" b="1" dirty="0"/>
          </a:p>
          <a:p>
            <a:pPr marL="0" indent="0">
              <a:buNone/>
            </a:pPr>
            <a:endParaRPr lang="en-US" sz="2600" dirty="0"/>
          </a:p>
          <a:p>
            <a:endParaRPr lang="en-US" sz="2600" b="1" i="1" dirty="0"/>
          </a:p>
          <a:p>
            <a:pPr lvl="0"/>
            <a:endParaRPr lang="en-US" dirty="0"/>
          </a:p>
          <a:p>
            <a:pPr lvl="0"/>
            <a:endParaRPr lang="en-US" dirty="0"/>
          </a:p>
          <a:p>
            <a:pPr marL="0" indent="0">
              <a:buNone/>
            </a:pPr>
            <a:endParaRPr lang="en-US" sz="2600" dirty="0"/>
          </a:p>
          <a:p>
            <a:pPr marL="0" indent="0">
              <a:buNone/>
            </a:pPr>
            <a:endParaRPr lang="en-US" dirty="0"/>
          </a:p>
          <a:p>
            <a:pPr marL="457200" lvl="1" indent="0">
              <a:buNone/>
            </a:pPr>
            <a:endParaRPr lang="en-US" sz="2600" dirty="0"/>
          </a:p>
        </p:txBody>
      </p:sp>
      <p:sp>
        <p:nvSpPr>
          <p:cNvPr id="5" name="Slide Number Placeholder 4">
            <a:extLst>
              <a:ext uri="{FF2B5EF4-FFF2-40B4-BE49-F238E27FC236}">
                <a16:creationId xmlns:a16="http://schemas.microsoft.com/office/drawing/2014/main" id="{DC5003B4-F8A1-453C-9576-1D74CB1B4C2E}"/>
              </a:ext>
            </a:extLst>
          </p:cNvPr>
          <p:cNvSpPr>
            <a:spLocks noGrp="1"/>
          </p:cNvSpPr>
          <p:nvPr>
            <p:ph type="sldNum" sz="quarter" idx="12"/>
          </p:nvPr>
        </p:nvSpPr>
        <p:spPr/>
        <p:txBody>
          <a:bodyPr/>
          <a:lstStyle/>
          <a:p>
            <a:fld id="{20723E3F-6EA9-4AB6-9022-DF6B18177E44}" type="slidenum">
              <a:rPr lang="en-US" smtClean="0"/>
              <a:t>12</a:t>
            </a:fld>
            <a:endParaRPr lang="en-US"/>
          </a:p>
        </p:txBody>
      </p:sp>
    </p:spTree>
    <p:extLst>
      <p:ext uri="{BB962C8B-B14F-4D97-AF65-F5344CB8AC3E}">
        <p14:creationId xmlns:p14="http://schemas.microsoft.com/office/powerpoint/2010/main" val="208637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129208"/>
            <a:ext cx="10515600" cy="1047268"/>
          </a:xfrm>
        </p:spPr>
        <p:txBody>
          <a:bodyPr>
            <a:normAutofit/>
          </a:bodyPr>
          <a:lstStyle/>
          <a:p>
            <a:pPr algn="ctr"/>
            <a:r>
              <a:rPr lang="en-US" sz="4000" b="1" dirty="0">
                <a:solidFill>
                  <a:schemeClr val="accent6">
                    <a:lumMod val="75000"/>
                  </a:schemeClr>
                </a:solidFill>
                <a:latin typeface="+mn-lt"/>
              </a:rPr>
              <a:t>Regulatory Challenges – Common Themes</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838199" y="1083367"/>
            <a:ext cx="10760765" cy="5347250"/>
          </a:xfrm>
        </p:spPr>
        <p:txBody>
          <a:bodyPr>
            <a:normAutofit/>
          </a:bodyPr>
          <a:lstStyle/>
          <a:p>
            <a:pPr lvl="0"/>
            <a:r>
              <a:rPr lang="en-US" sz="2600" i="1" dirty="0"/>
              <a:t>What would you most like the Regulatory Working Group to address in the context of improving/streamlining permitting and environmental compliance for meadow restoration projects? Or generally any points you would like to make in this context?</a:t>
            </a:r>
          </a:p>
          <a:p>
            <a:r>
              <a:rPr lang="en-US" sz="2600" b="1" dirty="0"/>
              <a:t>Programmatic permits (3 participants)</a:t>
            </a:r>
            <a:endParaRPr lang="en-US" sz="2600" dirty="0"/>
          </a:p>
          <a:p>
            <a:r>
              <a:rPr lang="en-US" sz="2600" b="1" dirty="0"/>
              <a:t>Clear CEQA pathway (2 participants)</a:t>
            </a:r>
            <a:endParaRPr lang="en-US" sz="2600" dirty="0"/>
          </a:p>
          <a:p>
            <a:pPr lvl="0"/>
            <a:r>
              <a:rPr lang="en-US" sz="2600" b="1" dirty="0"/>
              <a:t>Need clear guidance about when a 1600 permit is required on USFS (or other federal?) land. At present, it is not clear if is only triggered by CDFW funds or all state funds or how the CDFW-USFS MOU is being applied (2 participants). </a:t>
            </a:r>
            <a:endParaRPr lang="en-US" sz="2600" dirty="0"/>
          </a:p>
          <a:p>
            <a:pPr lvl="1"/>
            <a:r>
              <a:rPr lang="en-US" sz="2600" b="1" dirty="0"/>
              <a:t>Clarify, possibly through the updating the MOU, that a 1600 is not required on USFS land (2 participants).</a:t>
            </a:r>
            <a:endParaRPr lang="en-US" sz="2600" dirty="0"/>
          </a:p>
          <a:p>
            <a:pPr lvl="0"/>
            <a:endParaRPr lang="en-US" sz="2600" dirty="0"/>
          </a:p>
          <a:p>
            <a:endParaRPr lang="en-US" sz="2600" b="1" dirty="0"/>
          </a:p>
          <a:p>
            <a:endParaRPr lang="en-US" sz="2600" b="1" dirty="0"/>
          </a:p>
          <a:p>
            <a:pPr marL="0" indent="0">
              <a:buNone/>
            </a:pPr>
            <a:endParaRPr lang="en-US" sz="2600" dirty="0"/>
          </a:p>
          <a:p>
            <a:endParaRPr lang="en-US" sz="2600" b="1" i="1" dirty="0"/>
          </a:p>
          <a:p>
            <a:pPr lvl="0"/>
            <a:endParaRPr lang="en-US" dirty="0"/>
          </a:p>
          <a:p>
            <a:pPr lvl="0"/>
            <a:endParaRPr lang="en-US" dirty="0"/>
          </a:p>
          <a:p>
            <a:pPr marL="0" indent="0">
              <a:buNone/>
            </a:pPr>
            <a:endParaRPr lang="en-US" sz="2600" dirty="0"/>
          </a:p>
          <a:p>
            <a:pPr marL="0" indent="0">
              <a:buNone/>
            </a:pPr>
            <a:endParaRPr lang="en-US" dirty="0"/>
          </a:p>
          <a:p>
            <a:pPr marL="457200" lvl="1" indent="0">
              <a:buNone/>
            </a:pPr>
            <a:endParaRPr lang="en-US" sz="2600" dirty="0"/>
          </a:p>
        </p:txBody>
      </p:sp>
      <p:sp>
        <p:nvSpPr>
          <p:cNvPr id="5" name="Slide Number Placeholder 4">
            <a:extLst>
              <a:ext uri="{FF2B5EF4-FFF2-40B4-BE49-F238E27FC236}">
                <a16:creationId xmlns:a16="http://schemas.microsoft.com/office/drawing/2014/main" id="{B66D35F6-03C4-4AFC-A7DE-878CDC63E24D}"/>
              </a:ext>
            </a:extLst>
          </p:cNvPr>
          <p:cNvSpPr>
            <a:spLocks noGrp="1"/>
          </p:cNvSpPr>
          <p:nvPr>
            <p:ph type="sldNum" sz="quarter" idx="12"/>
          </p:nvPr>
        </p:nvSpPr>
        <p:spPr/>
        <p:txBody>
          <a:bodyPr/>
          <a:lstStyle/>
          <a:p>
            <a:fld id="{20723E3F-6EA9-4AB6-9022-DF6B18177E44}" type="slidenum">
              <a:rPr lang="en-US" smtClean="0"/>
              <a:t>13</a:t>
            </a:fld>
            <a:endParaRPr lang="en-US"/>
          </a:p>
        </p:txBody>
      </p:sp>
    </p:spTree>
    <p:extLst>
      <p:ext uri="{BB962C8B-B14F-4D97-AF65-F5344CB8AC3E}">
        <p14:creationId xmlns:p14="http://schemas.microsoft.com/office/powerpoint/2010/main" val="2535316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129208"/>
            <a:ext cx="10515600" cy="1047268"/>
          </a:xfrm>
        </p:spPr>
        <p:txBody>
          <a:bodyPr>
            <a:normAutofit/>
          </a:bodyPr>
          <a:lstStyle/>
          <a:p>
            <a:pPr algn="ctr"/>
            <a:r>
              <a:rPr lang="en-US" sz="4000" b="1" dirty="0">
                <a:solidFill>
                  <a:schemeClr val="accent6">
                    <a:lumMod val="75000"/>
                  </a:schemeClr>
                </a:solidFill>
                <a:latin typeface="+mn-lt"/>
              </a:rPr>
              <a:t>Regulatory Challenges – Common Themes</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838199" y="1083367"/>
            <a:ext cx="10760765" cy="5347250"/>
          </a:xfrm>
        </p:spPr>
        <p:txBody>
          <a:bodyPr>
            <a:normAutofit/>
          </a:bodyPr>
          <a:lstStyle/>
          <a:p>
            <a:pPr lvl="0"/>
            <a:r>
              <a:rPr lang="en-US" sz="2600" b="1" dirty="0"/>
              <a:t>Explore and evaluate opportunities to batch CEQA/NEPA for projects (2 participants)</a:t>
            </a:r>
          </a:p>
          <a:p>
            <a:r>
              <a:rPr lang="en-US" sz="2600" b="1" dirty="0"/>
              <a:t>Better integration of permit applications to submit same information in same format (2 participants)</a:t>
            </a:r>
            <a:endParaRPr lang="en-US" sz="2600" dirty="0"/>
          </a:p>
          <a:p>
            <a:r>
              <a:rPr lang="en-US" sz="2600" b="1" dirty="0"/>
              <a:t>Clarify with the RWQCB that meadow restoration projects where all project components, including upland activities, are included in the Area of Potential Effects (APE) for Corps 404 permit/401 Water Quality Certification do not require a SWPPP (2 participants).</a:t>
            </a:r>
            <a:endParaRPr lang="en-US" sz="2600" dirty="0"/>
          </a:p>
          <a:p>
            <a:pPr marL="0" lvl="0" indent="0">
              <a:buNone/>
            </a:pPr>
            <a:endParaRPr lang="en-US" sz="2600" dirty="0"/>
          </a:p>
          <a:p>
            <a:endParaRPr lang="en-US" sz="2600" b="1" dirty="0"/>
          </a:p>
          <a:p>
            <a:endParaRPr lang="en-US" sz="2600" b="1" dirty="0"/>
          </a:p>
          <a:p>
            <a:pPr marL="0" indent="0">
              <a:buNone/>
            </a:pPr>
            <a:endParaRPr lang="en-US" sz="2600" dirty="0"/>
          </a:p>
          <a:p>
            <a:endParaRPr lang="en-US" sz="2600" b="1" i="1" dirty="0"/>
          </a:p>
          <a:p>
            <a:pPr lvl="0"/>
            <a:endParaRPr lang="en-US" dirty="0"/>
          </a:p>
          <a:p>
            <a:pPr lvl="0"/>
            <a:endParaRPr lang="en-US" dirty="0"/>
          </a:p>
          <a:p>
            <a:pPr marL="0" indent="0">
              <a:buNone/>
            </a:pPr>
            <a:endParaRPr lang="en-US" sz="2600" dirty="0"/>
          </a:p>
          <a:p>
            <a:pPr marL="0" indent="0">
              <a:buNone/>
            </a:pPr>
            <a:endParaRPr lang="en-US" dirty="0"/>
          </a:p>
          <a:p>
            <a:pPr marL="457200" lvl="1" indent="0">
              <a:buNone/>
            </a:pPr>
            <a:endParaRPr lang="en-US" sz="2600" dirty="0"/>
          </a:p>
        </p:txBody>
      </p:sp>
      <p:sp>
        <p:nvSpPr>
          <p:cNvPr id="5" name="Slide Number Placeholder 4">
            <a:extLst>
              <a:ext uri="{FF2B5EF4-FFF2-40B4-BE49-F238E27FC236}">
                <a16:creationId xmlns:a16="http://schemas.microsoft.com/office/drawing/2014/main" id="{4BC585EB-D210-4847-BE86-C8053135E2AC}"/>
              </a:ext>
            </a:extLst>
          </p:cNvPr>
          <p:cNvSpPr>
            <a:spLocks noGrp="1"/>
          </p:cNvSpPr>
          <p:nvPr>
            <p:ph type="sldNum" sz="quarter" idx="12"/>
          </p:nvPr>
        </p:nvSpPr>
        <p:spPr/>
        <p:txBody>
          <a:bodyPr/>
          <a:lstStyle/>
          <a:p>
            <a:fld id="{20723E3F-6EA9-4AB6-9022-DF6B18177E44}" type="slidenum">
              <a:rPr lang="en-US" smtClean="0"/>
              <a:t>14</a:t>
            </a:fld>
            <a:endParaRPr lang="en-US"/>
          </a:p>
        </p:txBody>
      </p:sp>
    </p:spTree>
    <p:extLst>
      <p:ext uri="{BB962C8B-B14F-4D97-AF65-F5344CB8AC3E}">
        <p14:creationId xmlns:p14="http://schemas.microsoft.com/office/powerpoint/2010/main" val="243647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129208"/>
            <a:ext cx="10515600" cy="1047268"/>
          </a:xfrm>
        </p:spPr>
        <p:txBody>
          <a:bodyPr>
            <a:normAutofit/>
          </a:bodyPr>
          <a:lstStyle/>
          <a:p>
            <a:pPr algn="ctr"/>
            <a:r>
              <a:rPr lang="en-US" sz="4000" b="1" dirty="0">
                <a:solidFill>
                  <a:schemeClr val="accent6">
                    <a:lumMod val="75000"/>
                  </a:schemeClr>
                </a:solidFill>
                <a:latin typeface="+mn-lt"/>
              </a:rPr>
              <a:t>Desire for Permitting/Compliance Resources</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838200" y="993914"/>
            <a:ext cx="10929730" cy="5436703"/>
          </a:xfrm>
        </p:spPr>
        <p:txBody>
          <a:bodyPr>
            <a:normAutofit/>
          </a:bodyPr>
          <a:lstStyle/>
          <a:p>
            <a:pPr marL="0" indent="0">
              <a:buNone/>
            </a:pPr>
            <a:r>
              <a:rPr lang="en-US" sz="2600" dirty="0"/>
              <a:t>For the following questions, participants were asked to rank their interest from 1-4, where 4 = highly interested, and 0 = no interest.</a:t>
            </a:r>
          </a:p>
          <a:p>
            <a:pPr marL="0" indent="0">
              <a:buNone/>
            </a:pPr>
            <a:endParaRPr lang="en-US" sz="1000" i="1" dirty="0"/>
          </a:p>
          <a:p>
            <a:pPr marL="0" lvl="0" indent="0">
              <a:buNone/>
            </a:pPr>
            <a:r>
              <a:rPr lang="en-US" sz="2600" i="1" dirty="0"/>
              <a:t>How interested are you in gaining more knowledge about completing permitting/regulatory compliance?</a:t>
            </a:r>
            <a:endParaRPr lang="en-US" sz="2600" dirty="0"/>
          </a:p>
          <a:p>
            <a:r>
              <a:rPr lang="en-US" sz="2600" dirty="0"/>
              <a:t>16 out of 17 participants </a:t>
            </a:r>
          </a:p>
          <a:p>
            <a:pPr marL="0" indent="0">
              <a:buNone/>
            </a:pPr>
            <a:r>
              <a:rPr lang="en-US" sz="2600" dirty="0"/>
              <a:t>responded</a:t>
            </a:r>
          </a:p>
          <a:p>
            <a:r>
              <a:rPr lang="en-US" sz="2600" dirty="0"/>
              <a:t>Average ranking: 3.38</a:t>
            </a:r>
          </a:p>
          <a:p>
            <a:pPr marL="0" lvl="0" indent="0">
              <a:buNone/>
            </a:pPr>
            <a:endParaRPr lang="en-US" sz="2600" dirty="0"/>
          </a:p>
          <a:p>
            <a:endParaRPr lang="en-US" sz="2600" b="1" dirty="0"/>
          </a:p>
          <a:p>
            <a:pPr marL="0" indent="0">
              <a:buNone/>
            </a:pPr>
            <a:endParaRPr lang="en-US" sz="2600" b="1" dirty="0"/>
          </a:p>
          <a:p>
            <a:pPr marL="0" indent="0">
              <a:buNone/>
            </a:pPr>
            <a:endParaRPr lang="en-US" sz="2600" dirty="0"/>
          </a:p>
          <a:p>
            <a:endParaRPr lang="en-US" sz="2600" b="1" i="1" dirty="0"/>
          </a:p>
          <a:p>
            <a:pPr lvl="0"/>
            <a:endParaRPr lang="en-US" dirty="0"/>
          </a:p>
          <a:p>
            <a:pPr lvl="0"/>
            <a:endParaRPr lang="en-US" dirty="0"/>
          </a:p>
          <a:p>
            <a:pPr marL="0" indent="0">
              <a:buNone/>
            </a:pPr>
            <a:endParaRPr lang="en-US" sz="2600" dirty="0"/>
          </a:p>
          <a:p>
            <a:pPr marL="0" indent="0">
              <a:buNone/>
            </a:pPr>
            <a:endParaRPr lang="en-US" dirty="0"/>
          </a:p>
          <a:p>
            <a:pPr marL="457200" lvl="1" indent="0">
              <a:buNone/>
            </a:pPr>
            <a:endParaRPr lang="en-US" sz="2600" dirty="0"/>
          </a:p>
        </p:txBody>
      </p:sp>
      <p:sp>
        <p:nvSpPr>
          <p:cNvPr id="6" name="Slide Number Placeholder 5">
            <a:extLst>
              <a:ext uri="{FF2B5EF4-FFF2-40B4-BE49-F238E27FC236}">
                <a16:creationId xmlns:a16="http://schemas.microsoft.com/office/drawing/2014/main" id="{4A0289E8-3052-43F8-AB8B-2231DC0B8B8F}"/>
              </a:ext>
            </a:extLst>
          </p:cNvPr>
          <p:cNvSpPr>
            <a:spLocks noGrp="1"/>
          </p:cNvSpPr>
          <p:nvPr>
            <p:ph type="sldNum" sz="quarter" idx="12"/>
          </p:nvPr>
        </p:nvSpPr>
        <p:spPr/>
        <p:txBody>
          <a:bodyPr/>
          <a:lstStyle/>
          <a:p>
            <a:fld id="{20723E3F-6EA9-4AB6-9022-DF6B18177E44}" type="slidenum">
              <a:rPr lang="en-US" smtClean="0"/>
              <a:t>15</a:t>
            </a:fld>
            <a:endParaRPr lang="en-US"/>
          </a:p>
        </p:txBody>
      </p:sp>
      <p:pic>
        <p:nvPicPr>
          <p:cNvPr id="7" name="Picture 6">
            <a:extLst>
              <a:ext uri="{FF2B5EF4-FFF2-40B4-BE49-F238E27FC236}">
                <a16:creationId xmlns:a16="http://schemas.microsoft.com/office/drawing/2014/main" id="{1D017D26-0EAE-4881-B9EE-EF16AECF88DA}"/>
              </a:ext>
            </a:extLst>
          </p:cNvPr>
          <p:cNvPicPr>
            <a:picLocks noChangeAspect="1"/>
          </p:cNvPicPr>
          <p:nvPr/>
        </p:nvPicPr>
        <p:blipFill>
          <a:blip r:embed="rId3"/>
          <a:stretch>
            <a:fillRect/>
          </a:stretch>
        </p:blipFill>
        <p:spPr>
          <a:xfrm>
            <a:off x="5231557" y="2892287"/>
            <a:ext cx="6051777" cy="3464063"/>
          </a:xfrm>
          <a:prstGeom prst="rect">
            <a:avLst/>
          </a:prstGeom>
        </p:spPr>
      </p:pic>
    </p:spTree>
    <p:extLst>
      <p:ext uri="{BB962C8B-B14F-4D97-AF65-F5344CB8AC3E}">
        <p14:creationId xmlns:p14="http://schemas.microsoft.com/office/powerpoint/2010/main" val="215412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129208"/>
            <a:ext cx="10515600" cy="1047268"/>
          </a:xfrm>
        </p:spPr>
        <p:txBody>
          <a:bodyPr>
            <a:normAutofit/>
          </a:bodyPr>
          <a:lstStyle/>
          <a:p>
            <a:pPr algn="ctr"/>
            <a:r>
              <a:rPr lang="en-US" sz="4000" b="1" dirty="0">
                <a:solidFill>
                  <a:schemeClr val="accent6">
                    <a:lumMod val="75000"/>
                  </a:schemeClr>
                </a:solidFill>
                <a:latin typeface="+mn-lt"/>
              </a:rPr>
              <a:t>Desire for Permitting/Compliance Resources</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838200" y="993914"/>
            <a:ext cx="10929730" cy="5436703"/>
          </a:xfrm>
        </p:spPr>
        <p:txBody>
          <a:bodyPr>
            <a:normAutofit/>
          </a:bodyPr>
          <a:lstStyle/>
          <a:p>
            <a:pPr marL="0" indent="0">
              <a:buNone/>
            </a:pPr>
            <a:r>
              <a:rPr lang="en-US" sz="2600" i="1" dirty="0"/>
              <a:t>Please indicate how interested you would be in the following permitting/compliance resources?  </a:t>
            </a:r>
          </a:p>
          <a:p>
            <a:pPr marL="0" indent="0">
              <a:buNone/>
            </a:pPr>
            <a:r>
              <a:rPr lang="en-US" sz="2600" dirty="0"/>
              <a:t>14 out of 17 participants responded</a:t>
            </a:r>
          </a:p>
          <a:p>
            <a:endParaRPr lang="en-US" sz="2600" b="1" dirty="0"/>
          </a:p>
          <a:p>
            <a:pPr marL="0" indent="0">
              <a:buNone/>
            </a:pPr>
            <a:endParaRPr lang="en-US" sz="2600" b="1" dirty="0"/>
          </a:p>
          <a:p>
            <a:pPr marL="0" indent="0">
              <a:buNone/>
            </a:pPr>
            <a:endParaRPr lang="en-US" sz="2600" dirty="0"/>
          </a:p>
          <a:p>
            <a:endParaRPr lang="en-US" sz="2600" b="1" i="1" dirty="0"/>
          </a:p>
          <a:p>
            <a:pPr lvl="0"/>
            <a:endParaRPr lang="en-US" dirty="0"/>
          </a:p>
          <a:p>
            <a:pPr lvl="0"/>
            <a:endParaRPr lang="en-US" dirty="0"/>
          </a:p>
          <a:p>
            <a:pPr marL="0" indent="0">
              <a:buNone/>
            </a:pPr>
            <a:endParaRPr lang="en-US" sz="2600" dirty="0"/>
          </a:p>
          <a:p>
            <a:pPr marL="0" indent="0">
              <a:buNone/>
            </a:pPr>
            <a:endParaRPr lang="en-US" dirty="0"/>
          </a:p>
          <a:p>
            <a:pPr marL="457200" lvl="1" indent="0">
              <a:buNone/>
            </a:pPr>
            <a:endParaRPr lang="en-US" sz="2600" dirty="0"/>
          </a:p>
        </p:txBody>
      </p:sp>
      <p:sp>
        <p:nvSpPr>
          <p:cNvPr id="6" name="Slide Number Placeholder 5">
            <a:extLst>
              <a:ext uri="{FF2B5EF4-FFF2-40B4-BE49-F238E27FC236}">
                <a16:creationId xmlns:a16="http://schemas.microsoft.com/office/drawing/2014/main" id="{D9FACF33-D07C-4BBC-954A-9C953D830D78}"/>
              </a:ext>
            </a:extLst>
          </p:cNvPr>
          <p:cNvSpPr>
            <a:spLocks noGrp="1"/>
          </p:cNvSpPr>
          <p:nvPr>
            <p:ph type="sldNum" sz="quarter" idx="12"/>
          </p:nvPr>
        </p:nvSpPr>
        <p:spPr/>
        <p:txBody>
          <a:bodyPr/>
          <a:lstStyle/>
          <a:p>
            <a:fld id="{20723E3F-6EA9-4AB6-9022-DF6B18177E44}" type="slidenum">
              <a:rPr lang="en-US" smtClean="0"/>
              <a:t>16</a:t>
            </a:fld>
            <a:endParaRPr lang="en-US"/>
          </a:p>
        </p:txBody>
      </p:sp>
      <p:pic>
        <p:nvPicPr>
          <p:cNvPr id="7" name="Picture 6">
            <a:extLst>
              <a:ext uri="{FF2B5EF4-FFF2-40B4-BE49-F238E27FC236}">
                <a16:creationId xmlns:a16="http://schemas.microsoft.com/office/drawing/2014/main" id="{81150BE2-B93C-4D6E-8068-1F7E86A6ABD6}"/>
              </a:ext>
            </a:extLst>
          </p:cNvPr>
          <p:cNvPicPr>
            <a:picLocks noChangeAspect="1"/>
          </p:cNvPicPr>
          <p:nvPr/>
        </p:nvPicPr>
        <p:blipFill>
          <a:blip r:embed="rId3"/>
          <a:stretch>
            <a:fillRect/>
          </a:stretch>
        </p:blipFill>
        <p:spPr>
          <a:xfrm>
            <a:off x="2222927" y="2582486"/>
            <a:ext cx="7746146" cy="3669227"/>
          </a:xfrm>
          <a:prstGeom prst="rect">
            <a:avLst/>
          </a:prstGeom>
        </p:spPr>
      </p:pic>
    </p:spTree>
    <p:extLst>
      <p:ext uri="{BB962C8B-B14F-4D97-AF65-F5344CB8AC3E}">
        <p14:creationId xmlns:p14="http://schemas.microsoft.com/office/powerpoint/2010/main" val="789044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129208"/>
            <a:ext cx="10515600" cy="1047268"/>
          </a:xfrm>
        </p:spPr>
        <p:txBody>
          <a:bodyPr>
            <a:normAutofit/>
          </a:bodyPr>
          <a:lstStyle/>
          <a:p>
            <a:pPr algn="ctr"/>
            <a:r>
              <a:rPr lang="en-US" sz="4000" b="1" dirty="0">
                <a:solidFill>
                  <a:schemeClr val="accent6">
                    <a:lumMod val="75000"/>
                  </a:schemeClr>
                </a:solidFill>
                <a:latin typeface="+mn-lt"/>
              </a:rPr>
              <a:t>Desire for Permitting/Compliance Resources</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838200" y="993914"/>
            <a:ext cx="10929730" cy="5436703"/>
          </a:xfrm>
        </p:spPr>
        <p:txBody>
          <a:bodyPr>
            <a:normAutofit/>
          </a:bodyPr>
          <a:lstStyle/>
          <a:p>
            <a:pPr marL="0" indent="0">
              <a:buNone/>
            </a:pPr>
            <a:r>
              <a:rPr lang="en-US" sz="2600" i="1" dirty="0"/>
              <a:t>If you are interested in the meadow-specific permitting/compliance training, please indicate how interested you would be in the following topics?</a:t>
            </a:r>
          </a:p>
          <a:p>
            <a:pPr marL="0" indent="0">
              <a:buNone/>
            </a:pPr>
            <a:r>
              <a:rPr lang="en-US" sz="2600" dirty="0"/>
              <a:t>15 out of 17 participants responded</a:t>
            </a:r>
          </a:p>
          <a:p>
            <a:endParaRPr lang="en-US" sz="2600" b="1" dirty="0"/>
          </a:p>
          <a:p>
            <a:pPr marL="0" indent="0">
              <a:buNone/>
            </a:pPr>
            <a:endParaRPr lang="en-US" sz="2600" b="1" dirty="0"/>
          </a:p>
          <a:p>
            <a:pPr marL="0" indent="0">
              <a:buNone/>
            </a:pPr>
            <a:endParaRPr lang="en-US" sz="2600" dirty="0"/>
          </a:p>
          <a:p>
            <a:endParaRPr lang="en-US" sz="2600" b="1" i="1" dirty="0"/>
          </a:p>
          <a:p>
            <a:pPr lvl="0"/>
            <a:endParaRPr lang="en-US" dirty="0"/>
          </a:p>
          <a:p>
            <a:pPr lvl="0"/>
            <a:endParaRPr lang="en-US" dirty="0"/>
          </a:p>
          <a:p>
            <a:pPr marL="0" indent="0">
              <a:buNone/>
            </a:pPr>
            <a:endParaRPr lang="en-US" sz="2600" dirty="0"/>
          </a:p>
          <a:p>
            <a:pPr marL="0" indent="0">
              <a:buNone/>
            </a:pPr>
            <a:endParaRPr lang="en-US" dirty="0"/>
          </a:p>
          <a:p>
            <a:pPr marL="457200" lvl="1" indent="0">
              <a:buNone/>
            </a:pPr>
            <a:endParaRPr lang="en-US" sz="2600" dirty="0"/>
          </a:p>
        </p:txBody>
      </p:sp>
      <p:sp>
        <p:nvSpPr>
          <p:cNvPr id="5" name="Slide Number Placeholder 4">
            <a:extLst>
              <a:ext uri="{FF2B5EF4-FFF2-40B4-BE49-F238E27FC236}">
                <a16:creationId xmlns:a16="http://schemas.microsoft.com/office/drawing/2014/main" id="{0D54F9E5-6CA9-4C89-B01A-466F720F4B33}"/>
              </a:ext>
            </a:extLst>
          </p:cNvPr>
          <p:cNvSpPr>
            <a:spLocks noGrp="1"/>
          </p:cNvSpPr>
          <p:nvPr>
            <p:ph type="sldNum" sz="quarter" idx="12"/>
          </p:nvPr>
        </p:nvSpPr>
        <p:spPr/>
        <p:txBody>
          <a:bodyPr/>
          <a:lstStyle/>
          <a:p>
            <a:fld id="{20723E3F-6EA9-4AB6-9022-DF6B18177E44}" type="slidenum">
              <a:rPr lang="en-US" smtClean="0"/>
              <a:t>17</a:t>
            </a:fld>
            <a:endParaRPr lang="en-US"/>
          </a:p>
        </p:txBody>
      </p:sp>
      <p:pic>
        <p:nvPicPr>
          <p:cNvPr id="6" name="Picture 5">
            <a:extLst>
              <a:ext uri="{FF2B5EF4-FFF2-40B4-BE49-F238E27FC236}">
                <a16:creationId xmlns:a16="http://schemas.microsoft.com/office/drawing/2014/main" id="{E41A0634-9809-44CE-B7B5-9F4CDF93600A}"/>
              </a:ext>
            </a:extLst>
          </p:cNvPr>
          <p:cNvPicPr>
            <a:picLocks noChangeAspect="1"/>
          </p:cNvPicPr>
          <p:nvPr/>
        </p:nvPicPr>
        <p:blipFill>
          <a:blip r:embed="rId3"/>
          <a:stretch>
            <a:fillRect/>
          </a:stretch>
        </p:blipFill>
        <p:spPr>
          <a:xfrm>
            <a:off x="424070" y="2669592"/>
            <a:ext cx="5281001" cy="3191899"/>
          </a:xfrm>
          <a:prstGeom prst="rect">
            <a:avLst/>
          </a:prstGeom>
        </p:spPr>
      </p:pic>
      <p:pic>
        <p:nvPicPr>
          <p:cNvPr id="8" name="Picture 7">
            <a:extLst>
              <a:ext uri="{FF2B5EF4-FFF2-40B4-BE49-F238E27FC236}">
                <a16:creationId xmlns:a16="http://schemas.microsoft.com/office/drawing/2014/main" id="{0546216F-B7E4-493E-8470-7581AA6D0BA1}"/>
              </a:ext>
            </a:extLst>
          </p:cNvPr>
          <p:cNvPicPr>
            <a:picLocks noChangeAspect="1"/>
          </p:cNvPicPr>
          <p:nvPr/>
        </p:nvPicPr>
        <p:blipFill>
          <a:blip r:embed="rId4"/>
          <a:stretch>
            <a:fillRect/>
          </a:stretch>
        </p:blipFill>
        <p:spPr>
          <a:xfrm>
            <a:off x="5937848" y="2669592"/>
            <a:ext cx="5589792" cy="3191898"/>
          </a:xfrm>
          <a:prstGeom prst="rect">
            <a:avLst/>
          </a:prstGeom>
        </p:spPr>
      </p:pic>
    </p:spTree>
    <p:extLst>
      <p:ext uri="{BB962C8B-B14F-4D97-AF65-F5344CB8AC3E}">
        <p14:creationId xmlns:p14="http://schemas.microsoft.com/office/powerpoint/2010/main" val="1494016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129208"/>
            <a:ext cx="10515600" cy="864706"/>
          </a:xfrm>
        </p:spPr>
        <p:txBody>
          <a:bodyPr>
            <a:normAutofit/>
          </a:bodyPr>
          <a:lstStyle/>
          <a:p>
            <a:pPr algn="ctr"/>
            <a:r>
              <a:rPr lang="en-US" sz="4000" b="1" dirty="0">
                <a:solidFill>
                  <a:schemeClr val="accent6">
                    <a:lumMod val="75000"/>
                  </a:schemeClr>
                </a:solidFill>
                <a:latin typeface="+mn-lt"/>
              </a:rPr>
              <a:t>Example Permit Applications</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838200" y="993914"/>
            <a:ext cx="10929730" cy="5436703"/>
          </a:xfrm>
        </p:spPr>
        <p:txBody>
          <a:bodyPr>
            <a:normAutofit/>
          </a:bodyPr>
          <a:lstStyle/>
          <a:p>
            <a:pPr marL="0" lvl="0" indent="0">
              <a:buNone/>
            </a:pPr>
            <a:r>
              <a:rPr lang="en-US" sz="2600" i="1" dirty="0"/>
              <a:t>Would you be willing to share a permit application or CEQA/NEPA compliance document that could be used as an example for other meadow restoration practitioners?</a:t>
            </a:r>
            <a:endParaRPr lang="en-US" sz="2600" dirty="0"/>
          </a:p>
          <a:p>
            <a:pPr marL="0" indent="0">
              <a:buNone/>
            </a:pPr>
            <a:r>
              <a:rPr lang="en-US" dirty="0"/>
              <a:t>9 participants responded that they would be willing to share example documents. </a:t>
            </a:r>
            <a:endParaRPr lang="en-US" sz="2600" b="1" dirty="0"/>
          </a:p>
          <a:p>
            <a:pPr marL="0" indent="0">
              <a:buNone/>
            </a:pPr>
            <a:endParaRPr lang="en-US" sz="2600" b="1" dirty="0"/>
          </a:p>
          <a:p>
            <a:pPr marL="0" indent="0">
              <a:buNone/>
            </a:pPr>
            <a:r>
              <a:rPr lang="en-US" b="1" dirty="0">
                <a:solidFill>
                  <a:schemeClr val="accent6">
                    <a:lumMod val="75000"/>
                  </a:schemeClr>
                </a:solidFill>
              </a:rPr>
              <a:t>Best Catch Phrase</a:t>
            </a:r>
          </a:p>
          <a:p>
            <a:pPr marL="0" indent="0">
              <a:buNone/>
            </a:pPr>
            <a:r>
              <a:rPr lang="en-US" sz="2600" b="1" dirty="0"/>
              <a:t>“STREAMLINE THE STREAM WORK!”</a:t>
            </a:r>
          </a:p>
          <a:p>
            <a:pPr marL="0" indent="0">
              <a:buNone/>
            </a:pPr>
            <a:r>
              <a:rPr lang="en-US" sz="2600" dirty="0"/>
              <a:t>-Gordon Long, Amador/Calaveras RCD</a:t>
            </a:r>
          </a:p>
          <a:p>
            <a:pPr marL="0" indent="0">
              <a:buNone/>
            </a:pPr>
            <a:endParaRPr lang="en-US" sz="2600" dirty="0"/>
          </a:p>
          <a:p>
            <a:endParaRPr lang="en-US" sz="2600" b="1" i="1" dirty="0"/>
          </a:p>
          <a:p>
            <a:pPr lvl="0"/>
            <a:endParaRPr lang="en-US" dirty="0"/>
          </a:p>
          <a:p>
            <a:pPr lvl="0"/>
            <a:endParaRPr lang="en-US" dirty="0"/>
          </a:p>
          <a:p>
            <a:pPr marL="0" indent="0">
              <a:buNone/>
            </a:pPr>
            <a:endParaRPr lang="en-US" sz="2600" dirty="0"/>
          </a:p>
          <a:p>
            <a:pPr marL="0" indent="0">
              <a:buNone/>
            </a:pPr>
            <a:endParaRPr lang="en-US" dirty="0"/>
          </a:p>
          <a:p>
            <a:pPr marL="457200" lvl="1" indent="0">
              <a:buNone/>
            </a:pPr>
            <a:endParaRPr lang="en-US" sz="2600" dirty="0"/>
          </a:p>
        </p:txBody>
      </p:sp>
      <p:sp>
        <p:nvSpPr>
          <p:cNvPr id="5" name="Slide Number Placeholder 4">
            <a:extLst>
              <a:ext uri="{FF2B5EF4-FFF2-40B4-BE49-F238E27FC236}">
                <a16:creationId xmlns:a16="http://schemas.microsoft.com/office/drawing/2014/main" id="{480CBE5E-F543-4317-822D-0D3B4B76EC04}"/>
              </a:ext>
            </a:extLst>
          </p:cNvPr>
          <p:cNvSpPr>
            <a:spLocks noGrp="1"/>
          </p:cNvSpPr>
          <p:nvPr>
            <p:ph type="sldNum" sz="quarter" idx="12"/>
          </p:nvPr>
        </p:nvSpPr>
        <p:spPr/>
        <p:txBody>
          <a:bodyPr/>
          <a:lstStyle/>
          <a:p>
            <a:fld id="{20723E3F-6EA9-4AB6-9022-DF6B18177E44}" type="slidenum">
              <a:rPr lang="en-US" smtClean="0"/>
              <a:t>18</a:t>
            </a:fld>
            <a:endParaRPr lang="en-US"/>
          </a:p>
        </p:txBody>
      </p:sp>
    </p:spTree>
    <p:extLst>
      <p:ext uri="{BB962C8B-B14F-4D97-AF65-F5344CB8AC3E}">
        <p14:creationId xmlns:p14="http://schemas.microsoft.com/office/powerpoint/2010/main" val="293483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2F4AE8-584D-4835-83B8-DEE45D8B7026}"/>
              </a:ext>
            </a:extLst>
          </p:cNvPr>
          <p:cNvSpPr>
            <a:spLocks noGrp="1"/>
          </p:cNvSpPr>
          <p:nvPr>
            <p:ph idx="1"/>
          </p:nvPr>
        </p:nvSpPr>
        <p:spPr>
          <a:xfrm>
            <a:off x="491231" y="892714"/>
            <a:ext cx="10862569" cy="5646198"/>
          </a:xfrm>
        </p:spPr>
        <p:txBody>
          <a:bodyPr>
            <a:normAutofit fontScale="92500" lnSpcReduction="10000"/>
          </a:bodyPr>
          <a:lstStyle/>
          <a:p>
            <a:r>
              <a:rPr lang="en-US" b="1" dirty="0"/>
              <a:t>Purpose: </a:t>
            </a:r>
            <a:r>
              <a:rPr lang="en-US" dirty="0"/>
              <a:t>to address the need to improve the permitting processes for meadow restoration in order to increase the pace and scale of restoration to meet the targets of the Sierra Meadows Partnership </a:t>
            </a:r>
          </a:p>
          <a:p>
            <a:r>
              <a:rPr lang="en-US" dirty="0"/>
              <a:t>Supports the </a:t>
            </a:r>
            <a:r>
              <a:rPr lang="en-US" b="1" dirty="0"/>
              <a:t>SMP Strategy Approach 2</a:t>
            </a:r>
            <a:r>
              <a:rPr lang="en-US" dirty="0"/>
              <a:t>: “Enhance </a:t>
            </a:r>
            <a:r>
              <a:rPr lang="en-US" b="1" i="1" dirty="0"/>
              <a:t>regulatory</a:t>
            </a:r>
            <a:r>
              <a:rPr lang="en-US" dirty="0"/>
              <a:t> and institutional funding </a:t>
            </a:r>
            <a:r>
              <a:rPr lang="en-US" b="1" i="1" dirty="0"/>
              <a:t>capacity and coordination</a:t>
            </a:r>
            <a:r>
              <a:rPr lang="en-US" dirty="0"/>
              <a:t>”</a:t>
            </a:r>
          </a:p>
          <a:p>
            <a:pPr marL="0" indent="0">
              <a:buNone/>
            </a:pPr>
            <a:endParaRPr lang="en-US" sz="1100" dirty="0"/>
          </a:p>
          <a:p>
            <a:r>
              <a:rPr lang="en-US" dirty="0"/>
              <a:t>  </a:t>
            </a:r>
            <a:r>
              <a:rPr lang="en-US" b="1" dirty="0"/>
              <a:t>Approach: 3-fold</a:t>
            </a:r>
          </a:p>
          <a:p>
            <a:pPr marL="514350" indent="-514350">
              <a:buAutoNum type="arabicParenR"/>
            </a:pPr>
            <a:r>
              <a:rPr lang="en-US" dirty="0"/>
              <a:t>provide improved guidance on existing permitting and environmental compliance pathways</a:t>
            </a:r>
          </a:p>
          <a:p>
            <a:pPr marL="514350" indent="-514350">
              <a:buAutoNum type="arabicParenR"/>
            </a:pPr>
            <a:r>
              <a:rPr lang="en-US" dirty="0"/>
              <a:t>engage permitting agencies to foster support for meadow restoration and to provide technical support</a:t>
            </a:r>
          </a:p>
          <a:p>
            <a:pPr marL="514350" indent="-514350">
              <a:buAutoNum type="arabicParenR"/>
            </a:pPr>
            <a:r>
              <a:rPr lang="en-US" dirty="0"/>
              <a:t>work to identify and implement opportunities to streamline* permitting and environmental compliance processes</a:t>
            </a:r>
          </a:p>
          <a:p>
            <a:pPr marL="0" indent="0">
              <a:buNone/>
            </a:pPr>
            <a:r>
              <a:rPr lang="en-US" sz="2400" dirty="0"/>
              <a:t>*Streamline: to make (an organization or system) more efficient and effective by employing faster or simpler working methods.</a:t>
            </a:r>
          </a:p>
          <a:p>
            <a:endParaRPr lang="en-US" b="1" dirty="0"/>
          </a:p>
          <a:p>
            <a:pPr marL="457200" lvl="1" indent="0">
              <a:buNone/>
            </a:pPr>
            <a:endParaRPr lang="en-US" dirty="0"/>
          </a:p>
        </p:txBody>
      </p:sp>
      <p:sp>
        <p:nvSpPr>
          <p:cNvPr id="3" name="Slide Number Placeholder 2">
            <a:extLst>
              <a:ext uri="{FF2B5EF4-FFF2-40B4-BE49-F238E27FC236}">
                <a16:creationId xmlns:a16="http://schemas.microsoft.com/office/drawing/2014/main" id="{A01A0258-B4AC-496A-9E7F-EEB787BF494C}"/>
              </a:ext>
            </a:extLst>
          </p:cNvPr>
          <p:cNvSpPr>
            <a:spLocks noGrp="1"/>
          </p:cNvSpPr>
          <p:nvPr>
            <p:ph type="sldNum" sz="quarter" idx="12"/>
          </p:nvPr>
        </p:nvSpPr>
        <p:spPr/>
        <p:txBody>
          <a:bodyPr/>
          <a:lstStyle/>
          <a:p>
            <a:fld id="{20723E3F-6EA9-4AB6-9022-DF6B18177E44}" type="slidenum">
              <a:rPr lang="en-US" smtClean="0"/>
              <a:t>2</a:t>
            </a:fld>
            <a:endParaRPr lang="en-US"/>
          </a:p>
        </p:txBody>
      </p:sp>
      <p:sp>
        <p:nvSpPr>
          <p:cNvPr id="6" name="Title 1">
            <a:extLst>
              <a:ext uri="{FF2B5EF4-FFF2-40B4-BE49-F238E27FC236}">
                <a16:creationId xmlns:a16="http://schemas.microsoft.com/office/drawing/2014/main" id="{BC46CF70-3DD0-4837-98AA-0D7C57ECD607}"/>
              </a:ext>
            </a:extLst>
          </p:cNvPr>
          <p:cNvSpPr>
            <a:spLocks noGrp="1"/>
          </p:cNvSpPr>
          <p:nvPr>
            <p:ph type="title"/>
          </p:nvPr>
        </p:nvSpPr>
        <p:spPr>
          <a:xfrm>
            <a:off x="652670" y="136525"/>
            <a:ext cx="10701130" cy="1325563"/>
          </a:xfrm>
        </p:spPr>
        <p:txBody>
          <a:bodyPr>
            <a:normAutofit/>
          </a:bodyPr>
          <a:lstStyle/>
          <a:p>
            <a:r>
              <a:rPr lang="en-US" sz="3600" b="1" dirty="0">
                <a:solidFill>
                  <a:schemeClr val="accent6">
                    <a:lumMod val="75000"/>
                  </a:schemeClr>
                </a:solidFill>
                <a:latin typeface="+mn-lt"/>
              </a:rPr>
              <a:t>Regulatory Workgroup</a:t>
            </a:r>
            <a:br>
              <a:rPr lang="en-US" sz="3600" b="1" dirty="0">
                <a:solidFill>
                  <a:schemeClr val="accent6">
                    <a:lumMod val="75000"/>
                  </a:schemeClr>
                </a:solidFill>
                <a:latin typeface="+mn-lt"/>
              </a:rPr>
            </a:br>
            <a:endParaRPr lang="en-US" sz="3600" b="1" dirty="0">
              <a:solidFill>
                <a:schemeClr val="accent6">
                  <a:lumMod val="75000"/>
                </a:schemeClr>
              </a:solidFill>
              <a:latin typeface="+mn-lt"/>
            </a:endParaRPr>
          </a:p>
        </p:txBody>
      </p:sp>
    </p:spTree>
    <p:extLst>
      <p:ext uri="{BB962C8B-B14F-4D97-AF65-F5344CB8AC3E}">
        <p14:creationId xmlns:p14="http://schemas.microsoft.com/office/powerpoint/2010/main" val="220083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4650-9BBB-4D65-852C-AD139EBAE7DB}"/>
              </a:ext>
            </a:extLst>
          </p:cNvPr>
          <p:cNvSpPr>
            <a:spLocks noGrp="1"/>
          </p:cNvSpPr>
          <p:nvPr>
            <p:ph type="title"/>
          </p:nvPr>
        </p:nvSpPr>
        <p:spPr>
          <a:xfrm>
            <a:off x="838200" y="228600"/>
            <a:ext cx="10515600" cy="887767"/>
          </a:xfrm>
        </p:spPr>
        <p:txBody>
          <a:bodyPr>
            <a:normAutofit/>
          </a:bodyPr>
          <a:lstStyle/>
          <a:p>
            <a:pPr algn="ctr"/>
            <a:r>
              <a:rPr lang="en-US" sz="3600" b="1" dirty="0">
                <a:solidFill>
                  <a:schemeClr val="accent6">
                    <a:lumMod val="75000"/>
                  </a:schemeClr>
                </a:solidFill>
                <a:latin typeface="+mn-lt"/>
              </a:rPr>
              <a:t>Work Group Participants</a:t>
            </a:r>
          </a:p>
        </p:txBody>
      </p:sp>
      <p:sp>
        <p:nvSpPr>
          <p:cNvPr id="3" name="Content Placeholder 2">
            <a:extLst>
              <a:ext uri="{FF2B5EF4-FFF2-40B4-BE49-F238E27FC236}">
                <a16:creationId xmlns:a16="http://schemas.microsoft.com/office/drawing/2014/main" id="{C2A281E0-397B-4D8D-B306-97DEE6C6F199}"/>
              </a:ext>
            </a:extLst>
          </p:cNvPr>
          <p:cNvSpPr>
            <a:spLocks noGrp="1"/>
          </p:cNvSpPr>
          <p:nvPr>
            <p:ph idx="1"/>
          </p:nvPr>
        </p:nvSpPr>
        <p:spPr>
          <a:xfrm>
            <a:off x="421497" y="1163116"/>
            <a:ext cx="4935984" cy="5370718"/>
          </a:xfrm>
        </p:spPr>
        <p:txBody>
          <a:bodyPr>
            <a:normAutofit fontScale="92500" lnSpcReduction="20000"/>
          </a:bodyPr>
          <a:lstStyle/>
          <a:p>
            <a:pPr marL="0" indent="0">
              <a:buNone/>
            </a:pPr>
            <a:r>
              <a:rPr lang="en-US" sz="2600" b="1" dirty="0"/>
              <a:t>Co-leads</a:t>
            </a:r>
          </a:p>
          <a:p>
            <a:r>
              <a:rPr lang="en-US" sz="2600" dirty="0"/>
              <a:t>Julie Fair, American Rivers</a:t>
            </a:r>
          </a:p>
          <a:p>
            <a:r>
              <a:rPr lang="en-US" sz="2600" dirty="0"/>
              <a:t>Sheli Wingo, US Fish and Wildlife Service</a:t>
            </a:r>
          </a:p>
          <a:p>
            <a:endParaRPr lang="en-US" sz="1100" dirty="0"/>
          </a:p>
          <a:p>
            <a:pPr marL="0" indent="0">
              <a:buNone/>
            </a:pPr>
            <a:r>
              <a:rPr lang="en-US" sz="2600" b="1" dirty="0"/>
              <a:t>NGO participants</a:t>
            </a:r>
          </a:p>
          <a:p>
            <a:r>
              <a:rPr lang="en-US" sz="2600" dirty="0"/>
              <a:t>Jessica Strickland, Trout Unlimited</a:t>
            </a:r>
          </a:p>
          <a:p>
            <a:r>
              <a:rPr lang="en-US" sz="2600" dirty="0"/>
              <a:t>Gia Martin/Leslie Mink, Plumas Corporation (advisory)</a:t>
            </a:r>
          </a:p>
          <a:p>
            <a:r>
              <a:rPr lang="en-US" sz="2600" dirty="0"/>
              <a:t>Vincent Rogers, Feather River Land Trust</a:t>
            </a:r>
          </a:p>
          <a:p>
            <a:pPr marL="0" indent="0">
              <a:buNone/>
            </a:pPr>
            <a:endParaRPr lang="en-US" sz="1100" dirty="0"/>
          </a:p>
          <a:p>
            <a:pPr marL="0" indent="0">
              <a:buNone/>
            </a:pPr>
            <a:r>
              <a:rPr lang="en-US" sz="2600" b="1" dirty="0"/>
              <a:t>Other</a:t>
            </a:r>
          </a:p>
          <a:p>
            <a:r>
              <a:rPr lang="en-US" sz="2600" dirty="0"/>
              <a:t>Sustainable Conservation</a:t>
            </a:r>
          </a:p>
          <a:p>
            <a:r>
              <a:rPr lang="en-US" sz="2600" dirty="0"/>
              <a:t>Conservation Strategies Group</a:t>
            </a:r>
          </a:p>
          <a:p>
            <a:pPr marL="0" indent="0">
              <a:buNone/>
            </a:pPr>
            <a:endParaRPr lang="en-US" sz="2600" dirty="0"/>
          </a:p>
          <a:p>
            <a:pPr marL="0" indent="0">
              <a:buNone/>
            </a:pPr>
            <a:endParaRPr lang="en-US" sz="2400" dirty="0"/>
          </a:p>
        </p:txBody>
      </p:sp>
      <p:sp>
        <p:nvSpPr>
          <p:cNvPr id="4" name="Content Placeholder 2">
            <a:extLst>
              <a:ext uri="{FF2B5EF4-FFF2-40B4-BE49-F238E27FC236}">
                <a16:creationId xmlns:a16="http://schemas.microsoft.com/office/drawing/2014/main" id="{2FEAE8B6-8C7A-4F76-92F0-793D3945122E}"/>
              </a:ext>
            </a:extLst>
          </p:cNvPr>
          <p:cNvSpPr txBox="1">
            <a:spLocks/>
          </p:cNvSpPr>
          <p:nvPr/>
        </p:nvSpPr>
        <p:spPr>
          <a:xfrm>
            <a:off x="5211192" y="1084962"/>
            <a:ext cx="6980808" cy="45748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Agency Participants</a:t>
            </a:r>
          </a:p>
          <a:p>
            <a:r>
              <a:rPr lang="en-US" sz="2400" dirty="0"/>
              <a:t>Diana Craig/Lisa Fong, USFS Region 5</a:t>
            </a:r>
          </a:p>
          <a:p>
            <a:r>
              <a:rPr lang="en-US" sz="2400" dirty="0"/>
              <a:t>Rick Kuyper, US Fish and Wildlife Service</a:t>
            </a:r>
          </a:p>
          <a:p>
            <a:r>
              <a:rPr lang="en-US" sz="2400" dirty="0"/>
              <a:t>Jesse Stovall, US Army Corps of Engineers (CA South Section</a:t>
            </a:r>
          </a:p>
          <a:p>
            <a:r>
              <a:rPr lang="en-US" sz="2400" dirty="0"/>
              <a:t>Ben </a:t>
            </a:r>
            <a:r>
              <a:rPr lang="en-US" sz="2400" dirty="0" err="1"/>
              <a:t>Letton</a:t>
            </a:r>
            <a:r>
              <a:rPr lang="en-US" sz="2400" dirty="0"/>
              <a:t>/Mary Fiore-Wagner/Laurie Scribe, Lahontan Regional Board</a:t>
            </a:r>
          </a:p>
          <a:p>
            <a:r>
              <a:rPr lang="en-US" sz="2400" dirty="0"/>
              <a:t>Bryan Smith, Central Valley Regional Board</a:t>
            </a:r>
          </a:p>
          <a:p>
            <a:r>
              <a:rPr lang="en-US" sz="2400" dirty="0"/>
              <a:t>Jessica </a:t>
            </a:r>
            <a:r>
              <a:rPr lang="en-US" sz="2400" dirty="0" err="1"/>
              <a:t>Nadolski</a:t>
            </a:r>
            <a:r>
              <a:rPr lang="en-US" sz="2400" dirty="0"/>
              <a:t>, State Water Board</a:t>
            </a:r>
          </a:p>
          <a:p>
            <a:r>
              <a:rPr lang="en-US" sz="2400" dirty="0"/>
              <a:t>Sean </a:t>
            </a:r>
            <a:r>
              <a:rPr lang="en-US" sz="2400" dirty="0" err="1"/>
              <a:t>Hoobler</a:t>
            </a:r>
            <a:r>
              <a:rPr lang="en-US" sz="2400" dirty="0"/>
              <a:t>/James Croft, CA Dept Fish and Wildlife</a:t>
            </a:r>
          </a:p>
          <a:p>
            <a:r>
              <a:rPr lang="en-US" sz="2400" dirty="0"/>
              <a:t>Tribal </a:t>
            </a:r>
            <a:r>
              <a:rPr lang="en-US" sz="2400" dirty="0" err="1"/>
              <a:t>Liasons</a:t>
            </a:r>
            <a:r>
              <a:rPr lang="en-US" sz="2400" dirty="0"/>
              <a:t> – USFWS, SNC (informal)</a:t>
            </a:r>
          </a:p>
          <a:p>
            <a:endParaRPr lang="en-US" sz="2400" dirty="0"/>
          </a:p>
        </p:txBody>
      </p:sp>
      <p:sp>
        <p:nvSpPr>
          <p:cNvPr id="6" name="Slide Number Placeholder 5">
            <a:extLst>
              <a:ext uri="{FF2B5EF4-FFF2-40B4-BE49-F238E27FC236}">
                <a16:creationId xmlns:a16="http://schemas.microsoft.com/office/drawing/2014/main" id="{748C4CE7-FF2E-4F37-8C11-4CA4B6126FF7}"/>
              </a:ext>
            </a:extLst>
          </p:cNvPr>
          <p:cNvSpPr>
            <a:spLocks noGrp="1"/>
          </p:cNvSpPr>
          <p:nvPr>
            <p:ph type="sldNum" sz="quarter" idx="12"/>
          </p:nvPr>
        </p:nvSpPr>
        <p:spPr/>
        <p:txBody>
          <a:bodyPr/>
          <a:lstStyle/>
          <a:p>
            <a:fld id="{20723E3F-6EA9-4AB6-9022-DF6B18177E44}" type="slidenum">
              <a:rPr lang="en-US" smtClean="0"/>
              <a:t>3</a:t>
            </a:fld>
            <a:endParaRPr lang="en-US"/>
          </a:p>
        </p:txBody>
      </p:sp>
    </p:spTree>
    <p:extLst>
      <p:ext uri="{BB962C8B-B14F-4D97-AF65-F5344CB8AC3E}">
        <p14:creationId xmlns:p14="http://schemas.microsoft.com/office/powerpoint/2010/main" val="233462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1096617" y="29817"/>
            <a:ext cx="10515600" cy="1325563"/>
          </a:xfrm>
        </p:spPr>
        <p:txBody>
          <a:bodyPr>
            <a:normAutofit/>
          </a:bodyPr>
          <a:lstStyle/>
          <a:p>
            <a:r>
              <a:rPr lang="en-US" sz="3600" b="1" dirty="0">
                <a:solidFill>
                  <a:schemeClr val="accent6">
                    <a:lumMod val="75000"/>
                  </a:schemeClr>
                </a:solidFill>
                <a:latin typeface="+mn-lt"/>
              </a:rPr>
              <a:t>Work Plan Summary</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838200" y="1003852"/>
            <a:ext cx="10515600" cy="5585792"/>
          </a:xfrm>
        </p:spPr>
        <p:txBody>
          <a:bodyPr>
            <a:normAutofit/>
          </a:bodyPr>
          <a:lstStyle/>
          <a:p>
            <a:pPr marL="457200" lvl="1" indent="0">
              <a:buNone/>
            </a:pPr>
            <a:endParaRPr lang="en-US" sz="1100" dirty="0"/>
          </a:p>
          <a:p>
            <a:endParaRPr lang="en-US" sz="3000" dirty="0"/>
          </a:p>
          <a:p>
            <a:endParaRPr lang="en-US" dirty="0"/>
          </a:p>
          <a:p>
            <a:pPr lvl="1"/>
            <a:endParaRPr lang="en-US" sz="2600" dirty="0"/>
          </a:p>
        </p:txBody>
      </p:sp>
      <p:graphicFrame>
        <p:nvGraphicFramePr>
          <p:cNvPr id="6" name="Table 5">
            <a:extLst>
              <a:ext uri="{FF2B5EF4-FFF2-40B4-BE49-F238E27FC236}">
                <a16:creationId xmlns:a16="http://schemas.microsoft.com/office/drawing/2014/main" id="{949CDFD4-C1CB-4852-B3F6-AF39D8F15C8C}"/>
              </a:ext>
            </a:extLst>
          </p:cNvPr>
          <p:cNvGraphicFramePr>
            <a:graphicFrameLocks noGrp="1"/>
          </p:cNvGraphicFramePr>
          <p:nvPr>
            <p:extLst>
              <p:ext uri="{D42A27DB-BD31-4B8C-83A1-F6EECF244321}">
                <p14:modId xmlns:p14="http://schemas.microsoft.com/office/powerpoint/2010/main" val="2933633059"/>
              </p:ext>
            </p:extLst>
          </p:nvPr>
        </p:nvGraphicFramePr>
        <p:xfrm>
          <a:off x="1096618" y="1003852"/>
          <a:ext cx="9617766" cy="4829707"/>
        </p:xfrm>
        <a:graphic>
          <a:graphicData uri="http://schemas.openxmlformats.org/drawingml/2006/table">
            <a:tbl>
              <a:tblPr firstRow="1" bandRow="1">
                <a:tableStyleId>{5940675A-B579-460E-94D1-54222C63F5DA}</a:tableStyleId>
              </a:tblPr>
              <a:tblGrid>
                <a:gridCol w="1323749">
                  <a:extLst>
                    <a:ext uri="{9D8B030D-6E8A-4147-A177-3AD203B41FA5}">
                      <a16:colId xmlns:a16="http://schemas.microsoft.com/office/drawing/2014/main" val="531315371"/>
                    </a:ext>
                  </a:extLst>
                </a:gridCol>
                <a:gridCol w="8294017">
                  <a:extLst>
                    <a:ext uri="{9D8B030D-6E8A-4147-A177-3AD203B41FA5}">
                      <a16:colId xmlns:a16="http://schemas.microsoft.com/office/drawing/2014/main" val="2206421312"/>
                    </a:ext>
                  </a:extLst>
                </a:gridCol>
              </a:tblGrid>
              <a:tr h="516004">
                <a:tc>
                  <a:txBody>
                    <a:bodyPr/>
                    <a:lstStyle/>
                    <a:p>
                      <a:r>
                        <a:rPr lang="en-US" sz="2200" b="1" dirty="0"/>
                        <a:t>Task</a:t>
                      </a:r>
                    </a:p>
                  </a:txBody>
                  <a:tcPr/>
                </a:tc>
                <a:tc>
                  <a:txBody>
                    <a:bodyPr/>
                    <a:lstStyle/>
                    <a:p>
                      <a:r>
                        <a:rPr lang="en-US" sz="2200" b="1" dirty="0"/>
                        <a:t>Description</a:t>
                      </a:r>
                    </a:p>
                  </a:txBody>
                  <a:tcPr/>
                </a:tc>
                <a:extLst>
                  <a:ext uri="{0D108BD9-81ED-4DB2-BD59-A6C34878D82A}">
                    <a16:rowId xmlns:a16="http://schemas.microsoft.com/office/drawing/2014/main" val="3929995078"/>
                  </a:ext>
                </a:extLst>
              </a:tr>
              <a:tr h="516004">
                <a:tc>
                  <a:txBody>
                    <a:bodyPr/>
                    <a:lstStyle/>
                    <a:p>
                      <a:r>
                        <a:rPr lang="en-US" sz="2200" dirty="0">
                          <a:latin typeface="+mn-lt"/>
                        </a:rPr>
                        <a:t>1</a:t>
                      </a:r>
                    </a:p>
                  </a:txBody>
                  <a:tcPr/>
                </a:tc>
                <a:tc>
                  <a:txBody>
                    <a:bodyPr/>
                    <a:lstStyle/>
                    <a:p>
                      <a:r>
                        <a:rPr lang="en-US" sz="2200" kern="1200" dirty="0">
                          <a:solidFill>
                            <a:schemeClr val="tx1"/>
                          </a:solidFill>
                          <a:effectLst/>
                          <a:latin typeface="+mn-lt"/>
                          <a:ea typeface="+mn-ea"/>
                          <a:cs typeface="+mn-cs"/>
                        </a:rPr>
                        <a:t>Finalize permitting and compliance guidebook</a:t>
                      </a:r>
                      <a:endParaRPr lang="en-US" sz="2200" dirty="0">
                        <a:latin typeface="+mn-lt"/>
                      </a:endParaRPr>
                    </a:p>
                  </a:txBody>
                  <a:tcPr/>
                </a:tc>
                <a:extLst>
                  <a:ext uri="{0D108BD9-81ED-4DB2-BD59-A6C34878D82A}">
                    <a16:rowId xmlns:a16="http://schemas.microsoft.com/office/drawing/2014/main" val="2630798501"/>
                  </a:ext>
                </a:extLst>
              </a:tr>
              <a:tr h="516004">
                <a:tc>
                  <a:txBody>
                    <a:bodyPr/>
                    <a:lstStyle/>
                    <a:p>
                      <a:r>
                        <a:rPr lang="en-US" sz="2200" dirty="0">
                          <a:latin typeface="+mn-lt"/>
                        </a:rPr>
                        <a:t>2</a:t>
                      </a:r>
                    </a:p>
                  </a:txBody>
                  <a:tcPr/>
                </a:tc>
                <a:tc>
                  <a:txBody>
                    <a:bodyPr/>
                    <a:lstStyle/>
                    <a:p>
                      <a:pPr marL="0" marR="0">
                        <a:lnSpc>
                          <a:spcPct val="107000"/>
                        </a:lnSpc>
                        <a:spcBef>
                          <a:spcPts val="0"/>
                        </a:spcBef>
                        <a:spcAft>
                          <a:spcPts val="0"/>
                        </a:spcAft>
                      </a:pPr>
                      <a:r>
                        <a:rPr lang="en-US" sz="2200" dirty="0">
                          <a:effectLst/>
                          <a:latin typeface="+mn-lt"/>
                          <a:ea typeface="Calibri" panose="020F0502020204030204" pitchFamily="34" charset="0"/>
                          <a:cs typeface="Times New Roman" panose="02020603050405020304" pitchFamily="18" charset="0"/>
                        </a:rPr>
                        <a:t>Establish agency contacts and regulatory advisory group</a:t>
                      </a:r>
                    </a:p>
                  </a:txBody>
                  <a:tcPr marL="68580" marR="68580" marT="0" marB="0" anchor="ctr"/>
                </a:tc>
                <a:extLst>
                  <a:ext uri="{0D108BD9-81ED-4DB2-BD59-A6C34878D82A}">
                    <a16:rowId xmlns:a16="http://schemas.microsoft.com/office/drawing/2014/main" val="4160090536"/>
                  </a:ext>
                </a:extLst>
              </a:tr>
              <a:tr h="516004">
                <a:tc>
                  <a:txBody>
                    <a:bodyPr/>
                    <a:lstStyle/>
                    <a:p>
                      <a:r>
                        <a:rPr lang="en-US" sz="2200" dirty="0">
                          <a:latin typeface="+mn-lt"/>
                        </a:rPr>
                        <a:t>3</a:t>
                      </a:r>
                    </a:p>
                  </a:txBody>
                  <a:tcPr/>
                </a:tc>
                <a:tc>
                  <a:txBody>
                    <a:bodyPr/>
                    <a:lstStyle/>
                    <a:p>
                      <a:pPr marL="0" marR="0">
                        <a:lnSpc>
                          <a:spcPct val="107000"/>
                        </a:lnSpc>
                        <a:spcBef>
                          <a:spcPts val="0"/>
                        </a:spcBef>
                        <a:spcAft>
                          <a:spcPts val="0"/>
                        </a:spcAft>
                      </a:pPr>
                      <a:r>
                        <a:rPr lang="en-US" sz="2200" kern="1200" dirty="0">
                          <a:solidFill>
                            <a:schemeClr val="tx1"/>
                          </a:solidFill>
                          <a:effectLst/>
                          <a:latin typeface="+mn-lt"/>
                          <a:ea typeface="+mn-ea"/>
                          <a:cs typeface="+mn-cs"/>
                        </a:rPr>
                        <a:t>Develop permitting and environmental compliance reference materials </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744950"/>
                  </a:ext>
                </a:extLst>
              </a:tr>
              <a:tr h="521651">
                <a:tc>
                  <a:txBody>
                    <a:bodyPr/>
                    <a:lstStyle/>
                    <a:p>
                      <a:r>
                        <a:rPr lang="en-US" sz="2200" dirty="0">
                          <a:latin typeface="+mn-lt"/>
                        </a:rPr>
                        <a:t>4</a:t>
                      </a:r>
                    </a:p>
                  </a:txBody>
                  <a:tcPr/>
                </a:tc>
                <a:tc>
                  <a:txBody>
                    <a:bodyPr/>
                    <a:lstStyle/>
                    <a:p>
                      <a:pPr marL="0" marR="0">
                        <a:lnSpc>
                          <a:spcPct val="107000"/>
                        </a:lnSpc>
                        <a:spcBef>
                          <a:spcPts val="0"/>
                        </a:spcBef>
                        <a:spcAft>
                          <a:spcPts val="0"/>
                        </a:spcAft>
                      </a:pPr>
                      <a:r>
                        <a:rPr lang="en-US" sz="2200" dirty="0">
                          <a:effectLst/>
                          <a:latin typeface="+mn-lt"/>
                          <a:ea typeface="Calibri" panose="020F0502020204030204" pitchFamily="34" charset="0"/>
                          <a:cs typeface="Times New Roman" panose="02020603050405020304" pitchFamily="18" charset="0"/>
                        </a:rPr>
                        <a:t>Organize meadow restoration permitting and environmental compliance training</a:t>
                      </a:r>
                    </a:p>
                  </a:txBody>
                  <a:tcPr marL="68580" marR="68580" marT="0" marB="0" anchor="ctr"/>
                </a:tc>
                <a:extLst>
                  <a:ext uri="{0D108BD9-81ED-4DB2-BD59-A6C34878D82A}">
                    <a16:rowId xmlns:a16="http://schemas.microsoft.com/office/drawing/2014/main" val="3624412024"/>
                  </a:ext>
                </a:extLst>
              </a:tr>
              <a:tr h="516004">
                <a:tc>
                  <a:txBody>
                    <a:bodyPr/>
                    <a:lstStyle/>
                    <a:p>
                      <a:r>
                        <a:rPr lang="en-US" sz="2200" dirty="0">
                          <a:latin typeface="+mn-lt"/>
                        </a:rPr>
                        <a:t>5</a:t>
                      </a:r>
                    </a:p>
                  </a:txBody>
                  <a:tcPr/>
                </a:tc>
                <a:tc>
                  <a:txBody>
                    <a:bodyPr/>
                    <a:lstStyle/>
                    <a:p>
                      <a:pPr marL="0" marR="0">
                        <a:lnSpc>
                          <a:spcPct val="107000"/>
                        </a:lnSpc>
                        <a:spcBef>
                          <a:spcPts val="0"/>
                        </a:spcBef>
                        <a:spcAft>
                          <a:spcPts val="0"/>
                        </a:spcAft>
                      </a:pPr>
                      <a:r>
                        <a:rPr lang="en-US" sz="2200" kern="1200" dirty="0">
                          <a:solidFill>
                            <a:schemeClr val="tx1"/>
                          </a:solidFill>
                          <a:effectLst/>
                          <a:latin typeface="+mn-lt"/>
                          <a:ea typeface="+mn-ea"/>
                          <a:cs typeface="+mn-cs"/>
                        </a:rPr>
                        <a:t>Develop regulatory challenges and solutions white paper</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9551634"/>
                  </a:ext>
                </a:extLst>
              </a:tr>
              <a:tr h="516004">
                <a:tc>
                  <a:txBody>
                    <a:bodyPr/>
                    <a:lstStyle/>
                    <a:p>
                      <a:r>
                        <a:rPr lang="en-US" sz="2200" dirty="0">
                          <a:latin typeface="+mn-lt"/>
                        </a:rPr>
                        <a:t>6</a:t>
                      </a:r>
                    </a:p>
                  </a:txBody>
                  <a:tcPr/>
                </a:tc>
                <a:tc>
                  <a:txBody>
                    <a:bodyPr/>
                    <a:lstStyle/>
                    <a:p>
                      <a:pPr marL="0" marR="0">
                        <a:lnSpc>
                          <a:spcPct val="107000"/>
                        </a:lnSpc>
                        <a:spcBef>
                          <a:spcPts val="0"/>
                        </a:spcBef>
                        <a:spcAft>
                          <a:spcPts val="0"/>
                        </a:spcAft>
                      </a:pPr>
                      <a:r>
                        <a:rPr lang="en-US" sz="2200" kern="1200" dirty="0">
                          <a:solidFill>
                            <a:schemeClr val="tx1"/>
                          </a:solidFill>
                          <a:effectLst/>
                          <a:latin typeface="+mn-lt"/>
                          <a:ea typeface="+mn-ea"/>
                          <a:cs typeface="+mn-cs"/>
                        </a:rPr>
                        <a:t>Establish CEQA pathway for meadow restoration projects</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3219012"/>
                  </a:ext>
                </a:extLst>
              </a:tr>
              <a:tr h="516004">
                <a:tc>
                  <a:txBody>
                    <a:bodyPr/>
                    <a:lstStyle/>
                    <a:p>
                      <a:r>
                        <a:rPr lang="en-US" sz="2200" dirty="0">
                          <a:latin typeface="+mn-lt"/>
                        </a:rPr>
                        <a:t>7</a:t>
                      </a:r>
                    </a:p>
                  </a:txBody>
                  <a:tcPr/>
                </a:tc>
                <a:tc>
                  <a:txBody>
                    <a:bodyPr/>
                    <a:lstStyle/>
                    <a:p>
                      <a:pPr marL="0" marR="0">
                        <a:lnSpc>
                          <a:spcPct val="107000"/>
                        </a:lnSpc>
                        <a:spcBef>
                          <a:spcPts val="0"/>
                        </a:spcBef>
                        <a:spcAft>
                          <a:spcPts val="0"/>
                        </a:spcAft>
                      </a:pPr>
                      <a:r>
                        <a:rPr lang="en-US" sz="2200" kern="1200" dirty="0">
                          <a:solidFill>
                            <a:schemeClr val="tx1"/>
                          </a:solidFill>
                          <a:effectLst/>
                          <a:latin typeface="+mn-lt"/>
                          <a:ea typeface="+mn-ea"/>
                          <a:cs typeface="+mn-cs"/>
                        </a:rPr>
                        <a:t>Evaluate options to streamline NEPA with US Forest Service</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1430763"/>
                  </a:ext>
                </a:extLst>
              </a:tr>
              <a:tr h="516004">
                <a:tc>
                  <a:txBody>
                    <a:bodyPr/>
                    <a:lstStyle/>
                    <a:p>
                      <a:r>
                        <a:rPr lang="en-US" sz="2200" dirty="0">
                          <a:latin typeface="+mn-lt"/>
                        </a:rPr>
                        <a:t>8</a:t>
                      </a:r>
                    </a:p>
                  </a:txBody>
                  <a:tcPr/>
                </a:tc>
                <a:tc>
                  <a:txBody>
                    <a:bodyPr/>
                    <a:lstStyle/>
                    <a:p>
                      <a:pPr marL="0" marR="0">
                        <a:lnSpc>
                          <a:spcPct val="107000"/>
                        </a:lnSpc>
                        <a:spcBef>
                          <a:spcPts val="0"/>
                        </a:spcBef>
                        <a:spcAft>
                          <a:spcPts val="0"/>
                        </a:spcAft>
                      </a:pPr>
                      <a:r>
                        <a:rPr lang="en-US" sz="2200" kern="1200" dirty="0">
                          <a:solidFill>
                            <a:schemeClr val="tx1"/>
                          </a:solidFill>
                          <a:effectLst/>
                          <a:latin typeface="+mn-lt"/>
                          <a:ea typeface="+mn-ea"/>
                          <a:cs typeface="+mn-cs"/>
                        </a:rPr>
                        <a:t>Implement novel regulatory approaches and pilot project</a:t>
                      </a:r>
                      <a:endParaRPr lang="en-US" sz="2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0120154"/>
                  </a:ext>
                </a:extLst>
              </a:tr>
            </a:tbl>
          </a:graphicData>
        </a:graphic>
      </p:graphicFrame>
      <p:sp>
        <p:nvSpPr>
          <p:cNvPr id="7" name="Slide Number Placeholder 6">
            <a:extLst>
              <a:ext uri="{FF2B5EF4-FFF2-40B4-BE49-F238E27FC236}">
                <a16:creationId xmlns:a16="http://schemas.microsoft.com/office/drawing/2014/main" id="{83D49D5F-E957-4DB4-9BFD-BEB5DB79A8E4}"/>
              </a:ext>
            </a:extLst>
          </p:cNvPr>
          <p:cNvSpPr>
            <a:spLocks noGrp="1"/>
          </p:cNvSpPr>
          <p:nvPr>
            <p:ph type="sldNum" sz="quarter" idx="12"/>
          </p:nvPr>
        </p:nvSpPr>
        <p:spPr/>
        <p:txBody>
          <a:bodyPr/>
          <a:lstStyle/>
          <a:p>
            <a:fld id="{20723E3F-6EA9-4AB6-9022-DF6B18177E44}" type="slidenum">
              <a:rPr lang="en-US" smtClean="0"/>
              <a:t>4</a:t>
            </a:fld>
            <a:endParaRPr lang="en-US"/>
          </a:p>
        </p:txBody>
      </p:sp>
    </p:spTree>
    <p:extLst>
      <p:ext uri="{BB962C8B-B14F-4D97-AF65-F5344CB8AC3E}">
        <p14:creationId xmlns:p14="http://schemas.microsoft.com/office/powerpoint/2010/main" val="270178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9939"/>
            <a:ext cx="10515600" cy="1325563"/>
          </a:xfrm>
        </p:spPr>
        <p:txBody>
          <a:bodyPr>
            <a:normAutofit/>
          </a:bodyPr>
          <a:lstStyle/>
          <a:p>
            <a:r>
              <a:rPr lang="en-US" sz="3600" b="1" dirty="0">
                <a:solidFill>
                  <a:schemeClr val="accent6">
                    <a:lumMod val="75000"/>
                  </a:schemeClr>
                </a:solidFill>
                <a:latin typeface="+mn-lt"/>
              </a:rPr>
              <a:t>Work To-Date</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838200" y="1003852"/>
            <a:ext cx="10515600" cy="5585792"/>
          </a:xfrm>
        </p:spPr>
        <p:txBody>
          <a:bodyPr>
            <a:normAutofit/>
          </a:bodyPr>
          <a:lstStyle/>
          <a:p>
            <a:r>
              <a:rPr lang="en-US" b="1" dirty="0"/>
              <a:t>Completed meadow-specific permitting/compliance guidance document (Version I)</a:t>
            </a:r>
            <a:endParaRPr lang="en-US" sz="1200" b="1" dirty="0"/>
          </a:p>
          <a:p>
            <a:r>
              <a:rPr lang="en-US" b="1" dirty="0"/>
              <a:t>Co-leading</a:t>
            </a:r>
            <a:r>
              <a:rPr lang="en-US" dirty="0"/>
              <a:t> </a:t>
            </a:r>
            <a:r>
              <a:rPr lang="en-US" b="1" dirty="0"/>
              <a:t>permitting/engineering subcommittee with CDFW </a:t>
            </a:r>
            <a:r>
              <a:rPr lang="en-US" dirty="0"/>
              <a:t>as part of ad-hoc work group focused on improving CDFW’s grant programs</a:t>
            </a:r>
          </a:p>
          <a:p>
            <a:pPr lvl="1"/>
            <a:r>
              <a:rPr lang="en-US" sz="2600" dirty="0"/>
              <a:t>Developed set of recommendations related to CEQA/permitting and CDFW’s engineering requirements/review processes in Dec 2018</a:t>
            </a:r>
          </a:p>
          <a:p>
            <a:pPr lvl="1"/>
            <a:r>
              <a:rPr lang="en-US" sz="2600" dirty="0"/>
              <a:t>CDFW developing response </a:t>
            </a:r>
            <a:endParaRPr lang="en-US" sz="1100" dirty="0"/>
          </a:p>
          <a:p>
            <a:r>
              <a:rPr lang="en-US" b="1" dirty="0"/>
              <a:t>Established additional contacts </a:t>
            </a:r>
            <a:r>
              <a:rPr lang="en-US" dirty="0"/>
              <a:t>for outstanding agencies to participate in Regulatory Work Group</a:t>
            </a:r>
          </a:p>
          <a:p>
            <a:pPr lvl="1"/>
            <a:r>
              <a:rPr lang="en-US" sz="2600" dirty="0"/>
              <a:t>Also connected with other groups in CA working to improve permit/compliance (Sustainable Conservation, Conservation Strategies Group)</a:t>
            </a:r>
          </a:p>
          <a:p>
            <a:pPr marL="457200" lvl="1" indent="0">
              <a:buNone/>
            </a:pPr>
            <a:endParaRPr lang="en-US" sz="1100" dirty="0"/>
          </a:p>
          <a:p>
            <a:endParaRPr lang="en-US" sz="3000" dirty="0"/>
          </a:p>
          <a:p>
            <a:endParaRPr lang="en-US" dirty="0"/>
          </a:p>
          <a:p>
            <a:pPr lvl="1"/>
            <a:endParaRPr lang="en-US" sz="2600" dirty="0"/>
          </a:p>
        </p:txBody>
      </p:sp>
      <p:sp>
        <p:nvSpPr>
          <p:cNvPr id="5" name="Slide Number Placeholder 4">
            <a:extLst>
              <a:ext uri="{FF2B5EF4-FFF2-40B4-BE49-F238E27FC236}">
                <a16:creationId xmlns:a16="http://schemas.microsoft.com/office/drawing/2014/main" id="{F9AF7E41-D6C1-4E89-BA88-D4D397272B84}"/>
              </a:ext>
            </a:extLst>
          </p:cNvPr>
          <p:cNvSpPr>
            <a:spLocks noGrp="1"/>
          </p:cNvSpPr>
          <p:nvPr>
            <p:ph type="sldNum" sz="quarter" idx="12"/>
          </p:nvPr>
        </p:nvSpPr>
        <p:spPr/>
        <p:txBody>
          <a:bodyPr/>
          <a:lstStyle/>
          <a:p>
            <a:fld id="{20723E3F-6EA9-4AB6-9022-DF6B18177E44}" type="slidenum">
              <a:rPr lang="en-US" smtClean="0"/>
              <a:t>5</a:t>
            </a:fld>
            <a:endParaRPr lang="en-US"/>
          </a:p>
        </p:txBody>
      </p:sp>
    </p:spTree>
    <p:extLst>
      <p:ext uri="{BB962C8B-B14F-4D97-AF65-F5344CB8AC3E}">
        <p14:creationId xmlns:p14="http://schemas.microsoft.com/office/powerpoint/2010/main" val="171938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178904"/>
            <a:ext cx="10515600" cy="1136720"/>
          </a:xfrm>
        </p:spPr>
        <p:txBody>
          <a:bodyPr>
            <a:normAutofit/>
          </a:bodyPr>
          <a:lstStyle/>
          <a:p>
            <a:r>
              <a:rPr lang="en-US" sz="3600" b="1" dirty="0">
                <a:solidFill>
                  <a:schemeClr val="accent6">
                    <a:lumMod val="75000"/>
                  </a:schemeClr>
                </a:solidFill>
                <a:latin typeface="+mn-lt"/>
              </a:rPr>
              <a:t>Work To-Date (cont.)</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838200" y="747264"/>
            <a:ext cx="10515600" cy="5385522"/>
          </a:xfrm>
        </p:spPr>
        <p:txBody>
          <a:bodyPr>
            <a:normAutofit/>
          </a:bodyPr>
          <a:lstStyle/>
          <a:p>
            <a:pPr marL="457200" lvl="1" indent="0">
              <a:buNone/>
            </a:pPr>
            <a:endParaRPr lang="en-US" sz="1100" dirty="0"/>
          </a:p>
          <a:p>
            <a:r>
              <a:rPr lang="en-US" b="1" dirty="0"/>
              <a:t>Conducted survey </a:t>
            </a:r>
            <a:r>
              <a:rPr lang="en-US" dirty="0"/>
              <a:t>of meadow restoration practitioners to</a:t>
            </a:r>
          </a:p>
          <a:p>
            <a:pPr lvl="1"/>
            <a:r>
              <a:rPr lang="en-US" sz="2600" dirty="0"/>
              <a:t>Identify most common regulatory challenges</a:t>
            </a:r>
          </a:p>
          <a:p>
            <a:pPr lvl="1"/>
            <a:r>
              <a:rPr lang="en-US" sz="2600" dirty="0"/>
              <a:t>Gauge desire for permitting/compliance resources</a:t>
            </a:r>
          </a:p>
          <a:p>
            <a:pPr lvl="1"/>
            <a:r>
              <a:rPr lang="en-US" sz="2600" dirty="0"/>
              <a:t>Solicit example permits/compliance documents under various scenarios</a:t>
            </a:r>
          </a:p>
          <a:p>
            <a:r>
              <a:rPr lang="en-US" b="1" dirty="0"/>
              <a:t>Summarized results of survey</a:t>
            </a:r>
            <a:r>
              <a:rPr lang="en-US" dirty="0"/>
              <a:t> and shared with agency participants </a:t>
            </a:r>
          </a:p>
          <a:p>
            <a:pPr marL="457200" lvl="1" indent="0">
              <a:buNone/>
            </a:pPr>
            <a:endParaRPr lang="en-US" sz="1000" dirty="0"/>
          </a:p>
          <a:p>
            <a:r>
              <a:rPr lang="en-US" b="1" dirty="0"/>
              <a:t>Conversations with Sus Con </a:t>
            </a:r>
            <a:r>
              <a:rPr lang="en-US" dirty="0"/>
              <a:t>about </a:t>
            </a:r>
          </a:p>
          <a:p>
            <a:pPr lvl="1"/>
            <a:r>
              <a:rPr lang="en-US" sz="2600" dirty="0"/>
              <a:t>ensuring new permit works for meadows </a:t>
            </a:r>
          </a:p>
          <a:p>
            <a:pPr lvl="1"/>
            <a:r>
              <a:rPr lang="en-US" sz="2600" dirty="0"/>
              <a:t>will be acceptable for other agencies involved (</a:t>
            </a:r>
            <a:r>
              <a:rPr lang="en-US" sz="2600" dirty="0" err="1"/>
              <a:t>eg.</a:t>
            </a:r>
            <a:r>
              <a:rPr lang="en-US" sz="2600" dirty="0"/>
              <a:t> CDFW)</a:t>
            </a:r>
          </a:p>
          <a:p>
            <a:r>
              <a:rPr lang="en-US" dirty="0"/>
              <a:t>Potentially high level conversations between State Water Board and CDFW about determining a consistent CEQA pathway </a:t>
            </a:r>
          </a:p>
          <a:p>
            <a:endParaRPr lang="en-US" dirty="0"/>
          </a:p>
          <a:p>
            <a:pPr marL="0" indent="0">
              <a:buNone/>
            </a:pPr>
            <a:endParaRPr lang="en-US" sz="3000" dirty="0"/>
          </a:p>
          <a:p>
            <a:pPr marL="0" indent="0">
              <a:buNone/>
            </a:pPr>
            <a:endParaRPr lang="en-US" dirty="0"/>
          </a:p>
        </p:txBody>
      </p:sp>
      <p:sp>
        <p:nvSpPr>
          <p:cNvPr id="7" name="Slide Number Placeholder 6">
            <a:extLst>
              <a:ext uri="{FF2B5EF4-FFF2-40B4-BE49-F238E27FC236}">
                <a16:creationId xmlns:a16="http://schemas.microsoft.com/office/drawing/2014/main" id="{435943E3-AE35-4FF6-8D77-F8E213377B1B}"/>
              </a:ext>
            </a:extLst>
          </p:cNvPr>
          <p:cNvSpPr>
            <a:spLocks noGrp="1"/>
          </p:cNvSpPr>
          <p:nvPr>
            <p:ph type="sldNum" sz="quarter" idx="12"/>
          </p:nvPr>
        </p:nvSpPr>
        <p:spPr/>
        <p:txBody>
          <a:bodyPr/>
          <a:lstStyle/>
          <a:p>
            <a:fld id="{20723E3F-6EA9-4AB6-9022-DF6B18177E44}" type="slidenum">
              <a:rPr lang="en-US" smtClean="0"/>
              <a:t>6</a:t>
            </a:fld>
            <a:endParaRPr lang="en-US"/>
          </a:p>
        </p:txBody>
      </p:sp>
    </p:spTree>
    <p:extLst>
      <p:ext uri="{BB962C8B-B14F-4D97-AF65-F5344CB8AC3E}">
        <p14:creationId xmlns:p14="http://schemas.microsoft.com/office/powerpoint/2010/main" val="1837487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178904"/>
            <a:ext cx="10515600" cy="1136720"/>
          </a:xfrm>
        </p:spPr>
        <p:txBody>
          <a:bodyPr>
            <a:normAutofit/>
          </a:bodyPr>
          <a:lstStyle/>
          <a:p>
            <a:r>
              <a:rPr lang="en-US" sz="3600" b="1" dirty="0">
                <a:solidFill>
                  <a:schemeClr val="accent6">
                    <a:lumMod val="75000"/>
                  </a:schemeClr>
                </a:solidFill>
                <a:latin typeface="+mn-lt"/>
              </a:rPr>
              <a:t>Constraints</a:t>
            </a:r>
          </a:p>
        </p:txBody>
      </p:sp>
      <p:sp>
        <p:nvSpPr>
          <p:cNvPr id="5" name="Content Placeholder 2">
            <a:extLst>
              <a:ext uri="{FF2B5EF4-FFF2-40B4-BE49-F238E27FC236}">
                <a16:creationId xmlns:a16="http://schemas.microsoft.com/office/drawing/2014/main" id="{473A5288-E5E4-43D0-8AA3-CA0E8C18725F}"/>
              </a:ext>
            </a:extLst>
          </p:cNvPr>
          <p:cNvSpPr txBox="1">
            <a:spLocks/>
          </p:cNvSpPr>
          <p:nvPr/>
        </p:nvSpPr>
        <p:spPr>
          <a:xfrm>
            <a:off x="838200" y="1112460"/>
            <a:ext cx="10515600" cy="2991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1100" dirty="0"/>
          </a:p>
          <a:p>
            <a:r>
              <a:rPr lang="en-US" b="1" dirty="0"/>
              <a:t>Lack of dedicated funding</a:t>
            </a:r>
          </a:p>
          <a:p>
            <a:r>
              <a:rPr lang="en-US" dirty="0"/>
              <a:t>In practice, </a:t>
            </a:r>
            <a:r>
              <a:rPr lang="en-US" b="1" dirty="0"/>
              <a:t>one person currently developing materials</a:t>
            </a:r>
          </a:p>
          <a:p>
            <a:pPr lvl="1"/>
            <a:r>
              <a:rPr lang="en-US" sz="2600" dirty="0"/>
              <a:t>Unique group structure due to agency participants</a:t>
            </a:r>
          </a:p>
          <a:p>
            <a:pPr marL="0" indent="0">
              <a:buFont typeface="Arial" panose="020B0604020202020204" pitchFamily="34" charset="0"/>
              <a:buNone/>
            </a:pPr>
            <a:endParaRPr lang="en-US" sz="3000" dirty="0"/>
          </a:p>
          <a:p>
            <a:pPr marL="0" indent="0">
              <a:buFont typeface="Arial" panose="020B0604020202020204" pitchFamily="34" charset="0"/>
              <a:buNone/>
            </a:pPr>
            <a:endParaRPr lang="en-US" dirty="0"/>
          </a:p>
          <a:p>
            <a:pPr lvl="1"/>
            <a:endParaRPr lang="en-US" sz="2600" dirty="0"/>
          </a:p>
        </p:txBody>
      </p:sp>
      <p:sp>
        <p:nvSpPr>
          <p:cNvPr id="7" name="Slide Number Placeholder 6">
            <a:extLst>
              <a:ext uri="{FF2B5EF4-FFF2-40B4-BE49-F238E27FC236}">
                <a16:creationId xmlns:a16="http://schemas.microsoft.com/office/drawing/2014/main" id="{435943E3-AE35-4FF6-8D77-F8E213377B1B}"/>
              </a:ext>
            </a:extLst>
          </p:cNvPr>
          <p:cNvSpPr>
            <a:spLocks noGrp="1"/>
          </p:cNvSpPr>
          <p:nvPr>
            <p:ph type="sldNum" sz="quarter" idx="12"/>
          </p:nvPr>
        </p:nvSpPr>
        <p:spPr/>
        <p:txBody>
          <a:bodyPr/>
          <a:lstStyle/>
          <a:p>
            <a:fld id="{20723E3F-6EA9-4AB6-9022-DF6B18177E44}" type="slidenum">
              <a:rPr lang="en-US" smtClean="0"/>
              <a:t>7</a:t>
            </a:fld>
            <a:endParaRPr lang="en-US"/>
          </a:p>
        </p:txBody>
      </p:sp>
    </p:spTree>
    <p:extLst>
      <p:ext uri="{BB962C8B-B14F-4D97-AF65-F5344CB8AC3E}">
        <p14:creationId xmlns:p14="http://schemas.microsoft.com/office/powerpoint/2010/main" val="314851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0"/>
            <a:ext cx="10515600" cy="1047268"/>
          </a:xfrm>
        </p:spPr>
        <p:txBody>
          <a:bodyPr>
            <a:normAutofit/>
          </a:bodyPr>
          <a:lstStyle/>
          <a:p>
            <a:r>
              <a:rPr lang="en-US" sz="3600" b="1" dirty="0">
                <a:solidFill>
                  <a:schemeClr val="accent6">
                    <a:lumMod val="75000"/>
                  </a:schemeClr>
                </a:solidFill>
                <a:latin typeface="+mn-lt"/>
              </a:rPr>
              <a:t>Next Steps</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838200" y="834887"/>
            <a:ext cx="10515600" cy="5585792"/>
          </a:xfrm>
        </p:spPr>
        <p:txBody>
          <a:bodyPr>
            <a:normAutofit/>
          </a:bodyPr>
          <a:lstStyle/>
          <a:p>
            <a:r>
              <a:rPr lang="en-US" sz="2600" b="1" dirty="0"/>
              <a:t>Collect example permit/compliance documents </a:t>
            </a:r>
            <a:r>
              <a:rPr lang="en-US" sz="2600" dirty="0"/>
              <a:t>and make available via SMP website</a:t>
            </a:r>
          </a:p>
          <a:p>
            <a:pPr lvl="1"/>
            <a:r>
              <a:rPr lang="en-US" dirty="0"/>
              <a:t>Agency advisors provide review and feedback? Additional examples?</a:t>
            </a:r>
          </a:p>
          <a:p>
            <a:r>
              <a:rPr lang="en-US" sz="2600" b="1" dirty="0"/>
              <a:t>Update permitting and compliance document</a:t>
            </a:r>
            <a:r>
              <a:rPr lang="en-US" sz="2600" dirty="0"/>
              <a:t> </a:t>
            </a:r>
          </a:p>
          <a:p>
            <a:pPr lvl="1"/>
            <a:r>
              <a:rPr lang="en-US" dirty="0"/>
              <a:t>Including additional agency review where needed</a:t>
            </a:r>
          </a:p>
          <a:p>
            <a:r>
              <a:rPr lang="en-US" sz="2600" b="1" dirty="0"/>
              <a:t>Continue to work with CDFW to implement recommendations</a:t>
            </a:r>
          </a:p>
          <a:p>
            <a:r>
              <a:rPr lang="en-US" sz="2600" b="1" dirty="0"/>
              <a:t>Develop white paper about regulatory challenges and potential improvements</a:t>
            </a:r>
          </a:p>
          <a:p>
            <a:pPr lvl="1"/>
            <a:r>
              <a:rPr lang="en-US" dirty="0"/>
              <a:t>Use regulatory survey results as basis for challenges</a:t>
            </a:r>
          </a:p>
          <a:p>
            <a:pPr lvl="1"/>
            <a:r>
              <a:rPr lang="en-US" dirty="0"/>
              <a:t>Work with agency staff and others to identify and evaluate possible improvements</a:t>
            </a:r>
          </a:p>
          <a:p>
            <a:r>
              <a:rPr lang="en-US" sz="2600" b="1" dirty="0"/>
              <a:t>Use survey results to inform development of additional permitting/compliance guidance materials</a:t>
            </a:r>
          </a:p>
          <a:p>
            <a:pPr marL="457200" lvl="1" indent="0">
              <a:buNone/>
            </a:pPr>
            <a:endParaRPr lang="en-US" sz="2600" dirty="0"/>
          </a:p>
        </p:txBody>
      </p:sp>
      <p:sp>
        <p:nvSpPr>
          <p:cNvPr id="5" name="Slide Number Placeholder 4">
            <a:extLst>
              <a:ext uri="{FF2B5EF4-FFF2-40B4-BE49-F238E27FC236}">
                <a16:creationId xmlns:a16="http://schemas.microsoft.com/office/drawing/2014/main" id="{D052DEED-E706-4556-A9A6-641C69CCE699}"/>
              </a:ext>
            </a:extLst>
          </p:cNvPr>
          <p:cNvSpPr>
            <a:spLocks noGrp="1"/>
          </p:cNvSpPr>
          <p:nvPr>
            <p:ph type="sldNum" sz="quarter" idx="12"/>
          </p:nvPr>
        </p:nvSpPr>
        <p:spPr/>
        <p:txBody>
          <a:bodyPr/>
          <a:lstStyle/>
          <a:p>
            <a:fld id="{20723E3F-6EA9-4AB6-9022-DF6B18177E44}" type="slidenum">
              <a:rPr lang="en-US" smtClean="0"/>
              <a:t>8</a:t>
            </a:fld>
            <a:endParaRPr lang="en-US"/>
          </a:p>
        </p:txBody>
      </p:sp>
    </p:spTree>
    <p:extLst>
      <p:ext uri="{BB962C8B-B14F-4D97-AF65-F5344CB8AC3E}">
        <p14:creationId xmlns:p14="http://schemas.microsoft.com/office/powerpoint/2010/main" val="111523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4B92-4C1A-4306-8D43-CFDD8DB47685}"/>
              </a:ext>
            </a:extLst>
          </p:cNvPr>
          <p:cNvSpPr>
            <a:spLocks noGrp="1"/>
          </p:cNvSpPr>
          <p:nvPr>
            <p:ph type="title"/>
          </p:nvPr>
        </p:nvSpPr>
        <p:spPr>
          <a:xfrm>
            <a:off x="838200" y="0"/>
            <a:ext cx="10515600" cy="1047268"/>
          </a:xfrm>
        </p:spPr>
        <p:txBody>
          <a:bodyPr>
            <a:normAutofit/>
          </a:bodyPr>
          <a:lstStyle/>
          <a:p>
            <a:r>
              <a:rPr lang="en-US" sz="3600" b="1" dirty="0">
                <a:solidFill>
                  <a:schemeClr val="accent6">
                    <a:lumMod val="75000"/>
                  </a:schemeClr>
                </a:solidFill>
                <a:latin typeface="+mn-lt"/>
              </a:rPr>
              <a:t>Next Steps (cont.)</a:t>
            </a:r>
          </a:p>
        </p:txBody>
      </p:sp>
      <p:sp>
        <p:nvSpPr>
          <p:cNvPr id="3" name="Content Placeholder 2">
            <a:extLst>
              <a:ext uri="{FF2B5EF4-FFF2-40B4-BE49-F238E27FC236}">
                <a16:creationId xmlns:a16="http://schemas.microsoft.com/office/drawing/2014/main" id="{7C7AE2EC-58F6-43E9-809C-756ECE1F7EC3}"/>
              </a:ext>
            </a:extLst>
          </p:cNvPr>
          <p:cNvSpPr>
            <a:spLocks noGrp="1"/>
          </p:cNvSpPr>
          <p:nvPr>
            <p:ph idx="1"/>
          </p:nvPr>
        </p:nvSpPr>
        <p:spPr>
          <a:xfrm>
            <a:off x="838200" y="834887"/>
            <a:ext cx="10515600" cy="5585792"/>
          </a:xfrm>
        </p:spPr>
        <p:txBody>
          <a:bodyPr>
            <a:normAutofit/>
          </a:bodyPr>
          <a:lstStyle/>
          <a:p>
            <a:r>
              <a:rPr lang="en-US" sz="2600" b="1" dirty="0"/>
              <a:t>Continue to engage agencies to communicate with one another and develop potential improvements like </a:t>
            </a:r>
          </a:p>
          <a:p>
            <a:pPr lvl="1"/>
            <a:r>
              <a:rPr lang="en-US" dirty="0"/>
              <a:t>Clear permitting pathways under various funding/landownership scenarios</a:t>
            </a:r>
          </a:p>
          <a:p>
            <a:pPr lvl="1"/>
            <a:r>
              <a:rPr lang="en-US" dirty="0"/>
              <a:t>Programmatic approaches </a:t>
            </a:r>
          </a:p>
          <a:p>
            <a:pPr lvl="1"/>
            <a:r>
              <a:rPr lang="en-US" dirty="0"/>
              <a:t>Restoration-specific pathways</a:t>
            </a:r>
          </a:p>
          <a:p>
            <a:r>
              <a:rPr lang="en-US" sz="2600" b="1" dirty="0"/>
              <a:t>Secure funding </a:t>
            </a:r>
            <a:r>
              <a:rPr lang="en-US" sz="2600" dirty="0"/>
              <a:t>to continue to implement workplan</a:t>
            </a:r>
          </a:p>
          <a:p>
            <a:r>
              <a:rPr lang="en-US" sz="2600" b="1" dirty="0"/>
              <a:t>Other items resulting from today’s meeting?</a:t>
            </a:r>
          </a:p>
          <a:p>
            <a:endParaRPr lang="en-US" sz="2600" b="1" dirty="0"/>
          </a:p>
          <a:p>
            <a:pPr marL="0" indent="0">
              <a:buNone/>
            </a:pPr>
            <a:endParaRPr lang="en-US" sz="2600" b="1" dirty="0"/>
          </a:p>
          <a:p>
            <a:pPr marL="0" indent="0">
              <a:buNone/>
            </a:pPr>
            <a:endParaRPr lang="en-US" dirty="0"/>
          </a:p>
          <a:p>
            <a:pPr marL="457200" lvl="1" indent="0">
              <a:buNone/>
            </a:pPr>
            <a:endParaRPr lang="en-US" sz="2600" dirty="0"/>
          </a:p>
        </p:txBody>
      </p:sp>
      <p:sp>
        <p:nvSpPr>
          <p:cNvPr id="5" name="Slide Number Placeholder 4">
            <a:extLst>
              <a:ext uri="{FF2B5EF4-FFF2-40B4-BE49-F238E27FC236}">
                <a16:creationId xmlns:a16="http://schemas.microsoft.com/office/drawing/2014/main" id="{057A52E9-873C-4113-832A-7F66EB0BC82C}"/>
              </a:ext>
            </a:extLst>
          </p:cNvPr>
          <p:cNvSpPr>
            <a:spLocks noGrp="1"/>
          </p:cNvSpPr>
          <p:nvPr>
            <p:ph type="sldNum" sz="quarter" idx="12"/>
          </p:nvPr>
        </p:nvSpPr>
        <p:spPr/>
        <p:txBody>
          <a:bodyPr/>
          <a:lstStyle/>
          <a:p>
            <a:fld id="{20723E3F-6EA9-4AB6-9022-DF6B18177E44}" type="slidenum">
              <a:rPr lang="en-US" smtClean="0"/>
              <a:t>9</a:t>
            </a:fld>
            <a:endParaRPr lang="en-US"/>
          </a:p>
        </p:txBody>
      </p:sp>
    </p:spTree>
    <p:extLst>
      <p:ext uri="{BB962C8B-B14F-4D97-AF65-F5344CB8AC3E}">
        <p14:creationId xmlns:p14="http://schemas.microsoft.com/office/powerpoint/2010/main" val="1490703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1421</Words>
  <Application>Microsoft Office PowerPoint</Application>
  <PresentationFormat>Widescreen</PresentationFormat>
  <Paragraphs>268</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 Sierra Meadows Partnership  Annual Meeting May 2019  Regulatory Work Group Meeting</vt:lpstr>
      <vt:lpstr>Regulatory Workgroup </vt:lpstr>
      <vt:lpstr>Work Group Participants</vt:lpstr>
      <vt:lpstr>Work Plan Summary</vt:lpstr>
      <vt:lpstr>Work To-Date</vt:lpstr>
      <vt:lpstr>Work To-Date (cont.)</vt:lpstr>
      <vt:lpstr>Constraints</vt:lpstr>
      <vt:lpstr>Next Steps</vt:lpstr>
      <vt:lpstr>Next Steps (cont.)</vt:lpstr>
      <vt:lpstr>Summary of Survey Results </vt:lpstr>
      <vt:lpstr>Regulatory Challenges – Common Themes</vt:lpstr>
      <vt:lpstr>Regulatory Challenges – Common Themes</vt:lpstr>
      <vt:lpstr>Regulatory Challenges – Common Themes</vt:lpstr>
      <vt:lpstr>Regulatory Challenges – Common Themes</vt:lpstr>
      <vt:lpstr>Desire for Permitting/Compliance Resources</vt:lpstr>
      <vt:lpstr>Desire for Permitting/Compliance Resources</vt:lpstr>
      <vt:lpstr>Desire for Permitting/Compliance Resources</vt:lpstr>
      <vt:lpstr>Example Permit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Sierra Meadows Partnership  Annual Meeting 2019  Regulatory Work Group</dc:title>
  <dc:creator>Julie Fair</dc:creator>
  <cp:lastModifiedBy>Julie Fair</cp:lastModifiedBy>
  <cp:revision>42</cp:revision>
  <dcterms:created xsi:type="dcterms:W3CDTF">2019-05-13T18:30:58Z</dcterms:created>
  <dcterms:modified xsi:type="dcterms:W3CDTF">2019-05-16T18:50:30Z</dcterms:modified>
</cp:coreProperties>
</file>