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5" r:id="rId4"/>
    <p:sldId id="262" r:id="rId5"/>
    <p:sldId id="264" r:id="rId6"/>
    <p:sldId id="263" r:id="rId7"/>
    <p:sldId id="260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94632" autoAdjust="0"/>
  </p:normalViewPr>
  <p:slideViewPr>
    <p:cSldViewPr>
      <p:cViewPr>
        <p:scale>
          <a:sx n="60" d="100"/>
          <a:sy n="60" d="100"/>
        </p:scale>
        <p:origin x="-1122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36F4-FCD6-4DD3-A42E-8670F5DA1168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4BA9-6E6A-44F6-AD6D-18E8D728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1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36F4-FCD6-4DD3-A42E-8670F5DA1168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4BA9-6E6A-44F6-AD6D-18E8D728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09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36F4-FCD6-4DD3-A42E-8670F5DA1168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4BA9-6E6A-44F6-AD6D-18E8D728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6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36F4-FCD6-4DD3-A42E-8670F5DA1168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4BA9-6E6A-44F6-AD6D-18E8D728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16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36F4-FCD6-4DD3-A42E-8670F5DA1168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4BA9-6E6A-44F6-AD6D-18E8D728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2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36F4-FCD6-4DD3-A42E-8670F5DA1168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4BA9-6E6A-44F6-AD6D-18E8D728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29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36F4-FCD6-4DD3-A42E-8670F5DA1168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4BA9-6E6A-44F6-AD6D-18E8D728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48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36F4-FCD6-4DD3-A42E-8670F5DA1168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4BA9-6E6A-44F6-AD6D-18E8D728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6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36F4-FCD6-4DD3-A42E-8670F5DA1168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4BA9-6E6A-44F6-AD6D-18E8D728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72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36F4-FCD6-4DD3-A42E-8670F5DA1168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4BA9-6E6A-44F6-AD6D-18E8D728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46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36F4-FCD6-4DD3-A42E-8670F5DA1168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4BA9-6E6A-44F6-AD6D-18E8D728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2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236F4-FCD6-4DD3-A42E-8670F5DA1168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E4BA9-6E6A-44F6-AD6D-18E8D728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8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IMG_00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8001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76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Monitoring Meadow Vegetation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5400000">
            <a:off x="7654855" y="2207211"/>
            <a:ext cx="243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Photopoints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92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533400"/>
            <a:ext cx="2667000" cy="49398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WHY?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Sensitive plants spp.</a:t>
            </a:r>
          </a:p>
          <a:p>
            <a:endParaRPr lang="en-US" sz="900" dirty="0" smtClean="0"/>
          </a:p>
          <a:p>
            <a:r>
              <a:rPr lang="en-US" dirty="0" smtClean="0"/>
              <a:t>Meadow resilience (e.g. bank stability)</a:t>
            </a:r>
          </a:p>
          <a:p>
            <a:endParaRPr lang="en-US" dirty="0" smtClean="0"/>
          </a:p>
          <a:p>
            <a:r>
              <a:rPr lang="en-US" dirty="0" smtClean="0"/>
              <a:t>Condition (stressor increase /decrease?)</a:t>
            </a:r>
          </a:p>
          <a:p>
            <a:endParaRPr lang="en-US" dirty="0" smtClean="0"/>
          </a:p>
          <a:p>
            <a:r>
              <a:rPr lang="en-US" dirty="0" smtClean="0"/>
              <a:t>Indicators of </a:t>
            </a:r>
            <a:r>
              <a:rPr lang="en-US" dirty="0" smtClean="0"/>
              <a:t>Benefits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Habitat (# capacity)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Hydrology returned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Sequester C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Capture sediment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557048"/>
            <a:ext cx="2209800" cy="49398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What?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Rare plant surveys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Population tracking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Green line surveys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Functional groups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Rooting density and depth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Volume and rates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Veg quality (forage)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Structure</a:t>
            </a:r>
          </a:p>
          <a:p>
            <a:r>
              <a:rPr lang="en-US" dirty="0" smtClean="0"/>
              <a:t>Recruitment – succession processes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533400"/>
            <a:ext cx="1973317" cy="31393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When?</a:t>
            </a:r>
          </a:p>
          <a:p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Once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Annual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Pre, post  action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Different pushes  (cattle on/off)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Event - based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02517" y="609600"/>
            <a:ext cx="2065283" cy="263149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Scale?</a:t>
            </a:r>
          </a:p>
          <a:p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Populations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Meadow complex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Watershed (sub)</a:t>
            </a:r>
          </a:p>
          <a:p>
            <a:pPr>
              <a:lnSpc>
                <a:spcPct val="150000"/>
              </a:lnSpc>
            </a:pPr>
            <a:endParaRPr lang="en-US" sz="800" dirty="0" smtClean="0"/>
          </a:p>
          <a:p>
            <a:r>
              <a:rPr lang="en-US" dirty="0" smtClean="0"/>
              <a:t>Other landscape strata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9436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LINK WITH PROCESS CONTROLS, RESPONSES, VARIABILITY e.g. HYDROLOGY, GEOMORPHOLOGY, MANAGEMENT, LEGACIES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TIE TO DESIRED CONDITIONS (USFS) and ENVIRONMENTAL BENEFITS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0"/>
            <a:ext cx="4339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Monitoring Vegetation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81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Data Quality and Management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Tractable field data records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Record: Name, Date, Methods, GPS points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Confidence qualifier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Notes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Account for Staff turn over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Spatial consistency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Link to physical control indicators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Accessible field protocols (UCD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db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Hydrogeomorphic</a:t>
            </a:r>
            <a:r>
              <a:rPr lang="en-US" dirty="0" smtClean="0"/>
              <a:t> Classification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61" y="1600200"/>
            <a:ext cx="791627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93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Hydrogeomorphic</a:t>
            </a:r>
            <a:r>
              <a:rPr lang="en-US" dirty="0" smtClean="0"/>
              <a:t> Meadow Types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694795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Basin </a:t>
            </a:r>
            <a:r>
              <a:rPr lang="en-US" sz="2800" dirty="0" err="1" smtClean="0"/>
              <a:t>Peatland</a:t>
            </a:r>
            <a:r>
              <a:rPr lang="en-US" sz="2800" dirty="0" smtClean="0"/>
              <a:t>, </a:t>
            </a:r>
          </a:p>
          <a:p>
            <a:r>
              <a:rPr lang="en-US" sz="2800" dirty="0" smtClean="0"/>
              <a:t>	Mound </a:t>
            </a:r>
            <a:r>
              <a:rPr lang="en-US" sz="2800" dirty="0" err="1" smtClean="0"/>
              <a:t>peatland</a:t>
            </a:r>
            <a:r>
              <a:rPr lang="en-US" sz="2800" dirty="0" smtClean="0"/>
              <a:t>, </a:t>
            </a:r>
          </a:p>
          <a:p>
            <a:r>
              <a:rPr lang="en-US" sz="2800" dirty="0" smtClean="0"/>
              <a:t>	Discharge slope </a:t>
            </a:r>
            <a:r>
              <a:rPr lang="en-US" sz="2800" dirty="0" err="1" smtClean="0"/>
              <a:t>peatland</a:t>
            </a:r>
            <a:r>
              <a:rPr lang="en-US" sz="2800" dirty="0" smtClean="0"/>
              <a:t>, </a:t>
            </a:r>
          </a:p>
          <a:p>
            <a:r>
              <a:rPr lang="en-US" sz="2800" dirty="0" err="1" smtClean="0"/>
              <a:t>Depressional</a:t>
            </a:r>
            <a:r>
              <a:rPr lang="en-US" sz="2800" dirty="0" smtClean="0"/>
              <a:t> seasonal, perennial</a:t>
            </a:r>
          </a:p>
          <a:p>
            <a:r>
              <a:rPr lang="en-US" sz="2800" dirty="0" smtClean="0"/>
              <a:t>Lacustrine Fringe, </a:t>
            </a:r>
          </a:p>
          <a:p>
            <a:r>
              <a:rPr lang="en-US" sz="2800" dirty="0" smtClean="0"/>
              <a:t>Dry</a:t>
            </a:r>
          </a:p>
          <a:p>
            <a:r>
              <a:rPr lang="en-US" sz="2800" dirty="0" smtClean="0"/>
              <a:t>Discharge slope</a:t>
            </a:r>
          </a:p>
          <a:p>
            <a:pPr lvl="1"/>
            <a:r>
              <a:rPr lang="en-US" sz="2800" dirty="0" smtClean="0"/>
              <a:t>Riparian low medium and high gradient</a:t>
            </a:r>
          </a:p>
          <a:p>
            <a:pPr lvl="1"/>
            <a:r>
              <a:rPr lang="en-US" sz="2800" dirty="0" smtClean="0"/>
              <a:t>Subsurface low </a:t>
            </a:r>
            <a:r>
              <a:rPr lang="en-US" sz="2800" dirty="0" smtClean="0"/>
              <a:t>medium and high </a:t>
            </a:r>
            <a:r>
              <a:rPr lang="en-US" sz="2800" dirty="0" smtClean="0"/>
              <a:t>gradient</a:t>
            </a:r>
          </a:p>
        </p:txBody>
      </p:sp>
    </p:spTree>
    <p:extLst>
      <p:ext uri="{BB962C8B-B14F-4D97-AF65-F5344CB8AC3E}">
        <p14:creationId xmlns:p14="http://schemas.microsoft.com/office/powerpoint/2010/main" val="2136256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r>
              <a:rPr lang="en-US" dirty="0" smtClean="0"/>
              <a:t>Dichotomous Key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762000"/>
            <a:ext cx="8153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20 cm organic soil / not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Edge of lake or pond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err="1" smtClean="0"/>
              <a:t>Hillslope</a:t>
            </a:r>
            <a:r>
              <a:rPr lang="en-US" sz="2400" dirty="0" smtClean="0"/>
              <a:t> position (base of slope, </a:t>
            </a:r>
            <a:r>
              <a:rPr lang="en-US" sz="2400" dirty="0" err="1" smtClean="0"/>
              <a:t>toeslope</a:t>
            </a:r>
            <a:r>
              <a:rPr lang="en-US" sz="2400" dirty="0" smtClean="0"/>
              <a:t>, alluvial fan, valley bottom)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Not 20 cm organic soil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Topographic depression (with/not standing water)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Along a lake or reservoir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Dominated by </a:t>
            </a:r>
            <a:r>
              <a:rPr lang="en-US" sz="2400" dirty="0" err="1" smtClean="0"/>
              <a:t>dryland</a:t>
            </a:r>
            <a:r>
              <a:rPr lang="en-US" sz="2400" dirty="0" smtClean="0"/>
              <a:t> grasses, sedges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/>
              <a:t>(FACU, UPL) – </a:t>
            </a:r>
            <a:r>
              <a:rPr lang="en-US" sz="2400" dirty="0" err="1" smtClean="0"/>
              <a:t>gw</a:t>
            </a:r>
            <a:r>
              <a:rPr lang="en-US" sz="2400" dirty="0" smtClean="0"/>
              <a:t> below 1 m during growing season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Dominated by wet species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/>
              <a:t>OBL, FACW, FAC) – </a:t>
            </a:r>
            <a:r>
              <a:rPr lang="en-US" sz="2400" dirty="0" err="1" smtClean="0"/>
              <a:t>gw</a:t>
            </a:r>
            <a:r>
              <a:rPr lang="en-US" sz="2400" dirty="0" smtClean="0"/>
              <a:t> at or within 1 m all/part of growing season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Water source –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/>
              <a:t>at/near meadow surface – springs, seeps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/>
              <a:t>surface water (channel)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Channel gradient (&lt;2%,  2-4%, &gt;4%)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9847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7" t="20923" r="17889" b="34486"/>
          <a:stretch/>
        </p:blipFill>
        <p:spPr bwMode="auto">
          <a:xfrm>
            <a:off x="5498989" y="1539986"/>
            <a:ext cx="3645011" cy="41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0" y="0"/>
            <a:ext cx="913349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Vegetation Type Maps as a Foundation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" y="2147887"/>
            <a:ext cx="5635625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7654" y="838200"/>
            <a:ext cx="5341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Change of Extent and Composition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408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96290"/>
            <a:ext cx="91440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dirty="0" smtClean="0"/>
          </a:p>
          <a:p>
            <a:pPr lvl="1"/>
            <a:r>
              <a:rPr lang="en-US" sz="2400" dirty="0" smtClean="0"/>
              <a:t>What </a:t>
            </a:r>
            <a:r>
              <a:rPr lang="en-US" sz="2400" dirty="0"/>
              <a:t>additional work do we have before us to meet the monitoring/ restoration goal stated in the NFWF Business Plan, namely to validate environmental benefits of restoration</a:t>
            </a:r>
            <a:r>
              <a:rPr lang="en-US" sz="2400" dirty="0" smtClean="0"/>
              <a:t>? Which ones need it the most? Can we do it with reasonable effort?</a:t>
            </a:r>
            <a:endParaRPr lang="en-US" sz="2400" dirty="0"/>
          </a:p>
          <a:p>
            <a:pPr lvl="0"/>
            <a:endParaRPr lang="en-US" sz="2400" dirty="0" smtClean="0"/>
          </a:p>
          <a:p>
            <a:pPr lvl="1"/>
            <a:r>
              <a:rPr lang="en-US" sz="2400" dirty="0" smtClean="0"/>
              <a:t>What </a:t>
            </a:r>
            <a:r>
              <a:rPr lang="en-US" sz="2400" dirty="0"/>
              <a:t>watershed to landscape scale questions do you think are of most concern as we head into the future? (e.g. scaling up monitoring info )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How </a:t>
            </a:r>
            <a:r>
              <a:rPr lang="en-US" sz="2400" dirty="0"/>
              <a:t>can </a:t>
            </a:r>
            <a:r>
              <a:rPr lang="en-US" sz="2400" dirty="0" smtClean="0"/>
              <a:t>we  perform this monitoring  and manage data </a:t>
            </a:r>
            <a:r>
              <a:rPr lang="en-US" sz="2400" dirty="0"/>
              <a:t>to address </a:t>
            </a:r>
            <a:r>
              <a:rPr lang="en-US" sz="2400" dirty="0" smtClean="0"/>
              <a:t>key watershed </a:t>
            </a:r>
            <a:r>
              <a:rPr lang="en-US" sz="2400" dirty="0"/>
              <a:t>and landscape scale questions? 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Are </a:t>
            </a:r>
            <a:r>
              <a:rPr lang="en-US" sz="2400" dirty="0"/>
              <a:t>there institutional </a:t>
            </a:r>
            <a:r>
              <a:rPr lang="en-US" sz="2400" dirty="0" smtClean="0"/>
              <a:t>opportunities that </a:t>
            </a:r>
            <a:r>
              <a:rPr lang="en-US" sz="2400" dirty="0"/>
              <a:t>could </a:t>
            </a:r>
            <a:r>
              <a:rPr lang="en-US" sz="2400" dirty="0" smtClean="0"/>
              <a:t>speed </a:t>
            </a:r>
            <a:r>
              <a:rPr lang="en-US" sz="2400" dirty="0"/>
              <a:t>up ‘uptake’ of proper monitoring and reporting, data sharing, and communicating? </a:t>
            </a:r>
          </a:p>
        </p:txBody>
      </p:sp>
    </p:spTree>
    <p:extLst>
      <p:ext uri="{BB962C8B-B14F-4D97-AF65-F5344CB8AC3E}">
        <p14:creationId xmlns:p14="http://schemas.microsoft.com/office/powerpoint/2010/main" val="1262235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408</Words>
  <Application>Microsoft Office PowerPoint</Application>
  <PresentationFormat>On-screen Show (4:3)</PresentationFormat>
  <Paragraphs>88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Data Quality and Management</vt:lpstr>
      <vt:lpstr>Hydrogeomorphic Classification</vt:lpstr>
      <vt:lpstr>Hydrogeomorphic Meadow Types</vt:lpstr>
      <vt:lpstr>Dichotomous Key</vt:lpstr>
      <vt:lpstr>Vegetation Type Maps as a Foundation</vt:lpstr>
      <vt:lpstr>PowerPoint Presentation</vt:lpstr>
    </vt:vector>
  </TitlesOfParts>
  <Company>Stillwater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Merrill</dc:creator>
  <cp:lastModifiedBy>Amy Merrill</cp:lastModifiedBy>
  <cp:revision>32</cp:revision>
  <dcterms:created xsi:type="dcterms:W3CDTF">2014-02-04T06:17:25Z</dcterms:created>
  <dcterms:modified xsi:type="dcterms:W3CDTF">2014-02-04T22:36:59Z</dcterms:modified>
</cp:coreProperties>
</file>