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tch.jhatch-PC\Desktop\Survey%20Synth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601771653543307"/>
          <c:y val="5.0925925925925923E-2"/>
          <c:w val="0.60330183727034126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'Monitoring and Restoration'!$A$3:$A$6</c:f>
              <c:strCache>
                <c:ptCount val="4"/>
                <c:pt idx="0">
                  <c:v>Monitoring</c:v>
                </c:pt>
                <c:pt idx="1">
                  <c:v>Restoration</c:v>
                </c:pt>
                <c:pt idx="2">
                  <c:v>Monitoring and Restoration</c:v>
                </c:pt>
                <c:pt idx="3">
                  <c:v>Other</c:v>
                </c:pt>
              </c:strCache>
            </c:strRef>
          </c:cat>
          <c:val>
            <c:numRef>
              <c:f>'Monitoring and Restoration'!$B$3:$B$6</c:f>
              <c:numCache>
                <c:formatCode>0%</c:formatCode>
                <c:ptCount val="4"/>
                <c:pt idx="0">
                  <c:v>0.35</c:v>
                </c:pt>
                <c:pt idx="1">
                  <c:v>0.06</c:v>
                </c:pt>
                <c:pt idx="2">
                  <c:v>0.52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70752"/>
        <c:axId val="103372288"/>
      </c:barChart>
      <c:catAx>
        <c:axId val="103370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u="sng"/>
            </a:pPr>
            <a:endParaRPr lang="en-US"/>
          </a:p>
        </c:txPr>
        <c:crossAx val="103372288"/>
        <c:crosses val="autoZero"/>
        <c:auto val="1"/>
        <c:lblAlgn val="ctr"/>
        <c:lblOffset val="100"/>
        <c:noMultiLvlLbl val="0"/>
      </c:catAx>
      <c:valAx>
        <c:axId val="1033722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37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en-US" sz="2400" u="sng"/>
              <a:t>Livestock Grazing</a:t>
            </a:r>
          </a:p>
        </c:rich>
      </c:tx>
      <c:layout>
        <c:manualLayout>
          <c:xMode val="edge"/>
          <c:yMode val="edge"/>
          <c:x val="0.36068350831146107"/>
          <c:y val="8.2216094121847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1849518810148717E-2"/>
          <c:y val="8.3807961504811887E-2"/>
          <c:w val="0.87759492563429575"/>
          <c:h val="0.72886920384951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'Land Use Practices'!$A$7:$A$10</c:f>
              <c:strCache>
                <c:ptCount val="4"/>
                <c:pt idx="0">
                  <c:v>Not at All</c:v>
                </c:pt>
                <c:pt idx="1">
                  <c:v>To a Small Extent</c:v>
                </c:pt>
                <c:pt idx="2">
                  <c:v>To a Moderate Extent</c:v>
                </c:pt>
                <c:pt idx="3">
                  <c:v>To a Large Extent</c:v>
                </c:pt>
              </c:strCache>
            </c:strRef>
          </c:cat>
          <c:val>
            <c:numRef>
              <c:f>'Land Use Practices'!$B$7:$B$10</c:f>
              <c:numCache>
                <c:formatCode>0%</c:formatCode>
                <c:ptCount val="4"/>
                <c:pt idx="0">
                  <c:v>0.13</c:v>
                </c:pt>
                <c:pt idx="1">
                  <c:v>0.19</c:v>
                </c:pt>
                <c:pt idx="2">
                  <c:v>0.32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05824"/>
        <c:axId val="103411712"/>
      </c:barChart>
      <c:catAx>
        <c:axId val="10340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411712"/>
        <c:crosses val="autoZero"/>
        <c:auto val="1"/>
        <c:lblAlgn val="ctr"/>
        <c:lblOffset val="100"/>
        <c:noMultiLvlLbl val="0"/>
      </c:catAx>
      <c:valAx>
        <c:axId val="10341171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4058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en-US" sz="2400" u="sng"/>
              <a:t>Roads and Infrastructure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593285214348205"/>
          <c:y val="4.6770924467774859E-2"/>
          <c:w val="0.86351159230096242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'Land Use Practices'!$A$14:$A$17</c:f>
              <c:strCache>
                <c:ptCount val="4"/>
                <c:pt idx="0">
                  <c:v>Not at All</c:v>
                </c:pt>
                <c:pt idx="1">
                  <c:v>To a Small Extent</c:v>
                </c:pt>
                <c:pt idx="2">
                  <c:v>To a Moderate Extent</c:v>
                </c:pt>
                <c:pt idx="3">
                  <c:v>To a Large Extent</c:v>
                </c:pt>
              </c:strCache>
            </c:strRef>
          </c:cat>
          <c:val>
            <c:numRef>
              <c:f>'Land Use Practices'!$B$14:$B$17</c:f>
              <c:numCache>
                <c:formatCode>0%</c:formatCode>
                <c:ptCount val="4"/>
                <c:pt idx="0">
                  <c:v>0.23</c:v>
                </c:pt>
                <c:pt idx="1">
                  <c:v>0.16</c:v>
                </c:pt>
                <c:pt idx="2">
                  <c:v>0.32</c:v>
                </c:pt>
                <c:pt idx="3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18656"/>
        <c:axId val="103320192"/>
      </c:barChart>
      <c:catAx>
        <c:axId val="103318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320192"/>
        <c:crosses val="autoZero"/>
        <c:auto val="1"/>
        <c:lblAlgn val="ctr"/>
        <c:lblOffset val="100"/>
        <c:noMultiLvlLbl val="0"/>
      </c:catAx>
      <c:valAx>
        <c:axId val="1033201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318656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en-US" sz="2400" u="sng"/>
              <a:t>Trails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'Land Use Practices'!$A$21:$A$24</c:f>
              <c:strCache>
                <c:ptCount val="4"/>
                <c:pt idx="0">
                  <c:v>Not at All</c:v>
                </c:pt>
                <c:pt idx="1">
                  <c:v>To a Small Extent</c:v>
                </c:pt>
                <c:pt idx="2">
                  <c:v>To a Moderate Extent</c:v>
                </c:pt>
                <c:pt idx="3">
                  <c:v>To a Large Extent</c:v>
                </c:pt>
              </c:strCache>
            </c:strRef>
          </c:cat>
          <c:val>
            <c:numRef>
              <c:f>'Land Use Practices'!$B$21:$B$24</c:f>
              <c:numCache>
                <c:formatCode>0%</c:formatCode>
                <c:ptCount val="4"/>
                <c:pt idx="0">
                  <c:v>0.42</c:v>
                </c:pt>
                <c:pt idx="1">
                  <c:v>0.39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45536"/>
        <c:axId val="118039680"/>
      </c:barChart>
      <c:catAx>
        <c:axId val="103345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039680"/>
        <c:crosses val="autoZero"/>
        <c:auto val="1"/>
        <c:lblAlgn val="ctr"/>
        <c:lblOffset val="100"/>
        <c:noMultiLvlLbl val="0"/>
      </c:catAx>
      <c:valAx>
        <c:axId val="11803968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3455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en-US" sz="2400" u="sng"/>
              <a:t>Water Development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'Land Use Practices'!$A$28:$A$31</c:f>
              <c:strCache>
                <c:ptCount val="4"/>
                <c:pt idx="0">
                  <c:v>Not at All</c:v>
                </c:pt>
                <c:pt idx="1">
                  <c:v>To a Small Extent</c:v>
                </c:pt>
                <c:pt idx="2">
                  <c:v>To a Moderate Extent</c:v>
                </c:pt>
                <c:pt idx="3">
                  <c:v>To a Large Extent</c:v>
                </c:pt>
              </c:strCache>
            </c:strRef>
          </c:cat>
          <c:val>
            <c:numRef>
              <c:f>'Land Use Practices'!$B$28:$B$31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0.13</c:v>
                </c:pt>
                <c:pt idx="2">
                  <c:v>0.06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93696"/>
        <c:axId val="118095232"/>
      </c:barChart>
      <c:catAx>
        <c:axId val="11809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095232"/>
        <c:crosses val="autoZero"/>
        <c:auto val="1"/>
        <c:lblAlgn val="ctr"/>
        <c:lblOffset val="100"/>
        <c:noMultiLvlLbl val="0"/>
      </c:catAx>
      <c:valAx>
        <c:axId val="11809523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0936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Conclusion!$A$5:$A$8</c:f>
              <c:strCache>
                <c:ptCount val="4"/>
                <c:pt idx="0">
                  <c:v>Financial</c:v>
                </c:pt>
                <c:pt idx="1">
                  <c:v>Personnel</c:v>
                </c:pt>
                <c:pt idx="2">
                  <c:v>Technical Capacity</c:v>
                </c:pt>
                <c:pt idx="3">
                  <c:v>Other</c:v>
                </c:pt>
              </c:strCache>
            </c:strRef>
          </c:cat>
          <c:val>
            <c:numRef>
              <c:f>Conclusion!$B$5:$B$8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81696"/>
        <c:axId val="119183232"/>
      </c:barChart>
      <c:catAx>
        <c:axId val="11918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9183232"/>
        <c:crosses val="autoZero"/>
        <c:auto val="1"/>
        <c:lblAlgn val="ctr"/>
        <c:lblOffset val="100"/>
        <c:noMultiLvlLbl val="0"/>
      </c:catAx>
      <c:valAx>
        <c:axId val="11918323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918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9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6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2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95826-0C14-4D87-BD3E-66FF68F66DB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E64E-5ED4-4DBC-80A1-B310FD7B6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2909" cy="6339682"/>
          </a:xfrm>
        </p:spPr>
      </p:pic>
      <p:sp>
        <p:nvSpPr>
          <p:cNvPr id="5" name="TextBox 4"/>
          <p:cNvSpPr txBox="1"/>
          <p:nvPr/>
        </p:nvSpPr>
        <p:spPr>
          <a:xfrm>
            <a:off x="2209800" y="6180060"/>
            <a:ext cx="487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Templeton Meadow: Golden Trout Wilderness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77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089" y="1232505"/>
            <a:ext cx="797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is your meadow project impacted by the following land use practices?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526206"/>
              </p:ext>
            </p:extLst>
          </p:nvPr>
        </p:nvGraphicFramePr>
        <p:xfrm>
          <a:off x="1143000" y="1905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693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Other Land-Use Practices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OHV Trail Use</a:t>
            </a:r>
          </a:p>
          <a:p>
            <a:r>
              <a:rPr lang="en-US" dirty="0" smtClean="0"/>
              <a:t>Golf Courses</a:t>
            </a:r>
          </a:p>
          <a:p>
            <a:r>
              <a:rPr lang="en-US" dirty="0" smtClean="0"/>
              <a:t>Airports</a:t>
            </a:r>
          </a:p>
          <a:p>
            <a:r>
              <a:rPr lang="en-US" dirty="0" smtClean="0"/>
              <a:t>Mining</a:t>
            </a:r>
          </a:p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Irrigation</a:t>
            </a:r>
          </a:p>
          <a:p>
            <a:r>
              <a:rPr lang="en-US" dirty="0" smtClean="0"/>
              <a:t>Levee Construction</a:t>
            </a:r>
          </a:p>
          <a:p>
            <a:r>
              <a:rPr lang="en-US" dirty="0" smtClean="0"/>
              <a:t>Vegetation Removal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NFWF Proposed </a:t>
            </a:r>
            <a:br>
              <a:rPr lang="en-US" b="1" u="sng" dirty="0" smtClean="0"/>
            </a:br>
            <a:r>
              <a:rPr lang="en-US" b="1" u="sng" dirty="0" smtClean="0"/>
              <a:t>Focal Species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547116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Amphibians</a:t>
            </a:r>
          </a:p>
          <a:p>
            <a:pPr lvl="1"/>
            <a:r>
              <a:rPr lang="en-US" dirty="0" smtClean="0"/>
              <a:t>Yosemite Toad: </a:t>
            </a:r>
            <a:r>
              <a:rPr lang="en-US" b="1" i="1" dirty="0" smtClean="0"/>
              <a:t>7 Projects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ascades Frog: </a:t>
            </a:r>
            <a:r>
              <a:rPr lang="en-US" b="1" i="1" dirty="0" smtClean="0"/>
              <a:t>5 Projects</a:t>
            </a:r>
          </a:p>
          <a:p>
            <a:pPr lvl="1"/>
            <a:r>
              <a:rPr lang="en-US" dirty="0" smtClean="0"/>
              <a:t>Mountain Yellow Legged Frog: </a:t>
            </a:r>
            <a:r>
              <a:rPr lang="en-US" b="1" i="1" dirty="0" smtClean="0"/>
              <a:t>14 Projects</a:t>
            </a:r>
          </a:p>
          <a:p>
            <a:pPr lvl="1"/>
            <a:r>
              <a:rPr lang="en-US" dirty="0" smtClean="0"/>
              <a:t>Sierra Yellow Legged Frog: </a:t>
            </a:r>
            <a:r>
              <a:rPr lang="en-US" b="1" i="1" dirty="0" smtClean="0"/>
              <a:t>14 Projects</a:t>
            </a:r>
          </a:p>
          <a:p>
            <a:r>
              <a:rPr lang="en-US" b="1" u="sng" dirty="0" smtClean="0"/>
              <a:t>Birds</a:t>
            </a:r>
          </a:p>
          <a:p>
            <a:pPr lvl="1"/>
            <a:r>
              <a:rPr lang="en-US" dirty="0" smtClean="0"/>
              <a:t>Willow Flycatcher: </a:t>
            </a:r>
            <a:r>
              <a:rPr lang="en-US" b="1" i="1" dirty="0" smtClean="0"/>
              <a:t>22 Projects</a:t>
            </a:r>
          </a:p>
          <a:p>
            <a:pPr lvl="1"/>
            <a:r>
              <a:rPr lang="en-US" dirty="0" smtClean="0"/>
              <a:t>Greater </a:t>
            </a:r>
            <a:r>
              <a:rPr lang="en-US" dirty="0" err="1" smtClean="0"/>
              <a:t>Sandhill</a:t>
            </a:r>
            <a:r>
              <a:rPr lang="en-US" dirty="0" smtClean="0"/>
              <a:t> Crane: </a:t>
            </a:r>
            <a:r>
              <a:rPr lang="en-US" b="1" i="1" dirty="0" smtClean="0"/>
              <a:t>7 Projects</a:t>
            </a:r>
          </a:p>
          <a:p>
            <a:pPr lvl="1"/>
            <a:r>
              <a:rPr lang="en-US" dirty="0" smtClean="0"/>
              <a:t>Great Gray Owl: </a:t>
            </a:r>
            <a:r>
              <a:rPr lang="en-US" b="1" i="1" dirty="0" smtClean="0"/>
              <a:t>13 Projects</a:t>
            </a:r>
          </a:p>
          <a:p>
            <a:pPr lvl="1"/>
            <a:r>
              <a:rPr lang="en-US" dirty="0" smtClean="0"/>
              <a:t>Yellow Warbler: </a:t>
            </a:r>
            <a:r>
              <a:rPr lang="en-US" b="1" i="1" dirty="0" smtClean="0"/>
              <a:t>14 Projects</a:t>
            </a:r>
          </a:p>
          <a:p>
            <a:r>
              <a:rPr lang="en-US" b="1" u="sng" dirty="0" smtClean="0"/>
              <a:t>Fish</a:t>
            </a:r>
          </a:p>
          <a:p>
            <a:pPr lvl="1"/>
            <a:r>
              <a:rPr lang="en-US" dirty="0" smtClean="0"/>
              <a:t>Eagle Lake Rainbow Trout: </a:t>
            </a:r>
            <a:r>
              <a:rPr lang="en-US" b="1" i="1" dirty="0" smtClean="0"/>
              <a:t>1 Project</a:t>
            </a:r>
          </a:p>
          <a:p>
            <a:pPr lvl="1"/>
            <a:r>
              <a:rPr lang="en-US" dirty="0" smtClean="0"/>
              <a:t>Lahontan Cutthroat Trout: </a:t>
            </a:r>
            <a:r>
              <a:rPr lang="en-US" b="1" i="1" dirty="0" smtClean="0"/>
              <a:t>5 Projects</a:t>
            </a:r>
          </a:p>
          <a:p>
            <a:pPr lvl="1"/>
            <a:r>
              <a:rPr lang="en-US" dirty="0" smtClean="0"/>
              <a:t>McCloud River </a:t>
            </a:r>
            <a:r>
              <a:rPr lang="en-US" dirty="0" err="1" smtClean="0"/>
              <a:t>Redband</a:t>
            </a:r>
            <a:r>
              <a:rPr lang="en-US" dirty="0" smtClean="0"/>
              <a:t> Trout: </a:t>
            </a:r>
            <a:r>
              <a:rPr lang="en-US" b="1" i="1" dirty="0" smtClean="0"/>
              <a:t>2 Projects</a:t>
            </a:r>
          </a:p>
          <a:p>
            <a:pPr lvl="1"/>
            <a:r>
              <a:rPr lang="en-US" dirty="0" smtClean="0"/>
              <a:t>Little Kern Golden Trout: </a:t>
            </a:r>
            <a:r>
              <a:rPr lang="en-US" b="1" i="1" dirty="0" smtClean="0"/>
              <a:t>3 Projects</a:t>
            </a:r>
          </a:p>
          <a:p>
            <a:pPr lvl="1"/>
            <a:r>
              <a:rPr lang="en-US" dirty="0" smtClean="0"/>
              <a:t>California Golden Trout: </a:t>
            </a:r>
            <a:r>
              <a:rPr lang="en-US" b="1" i="1" dirty="0" smtClean="0"/>
              <a:t>5 Projects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Additional Focal Species</a:t>
            </a:r>
            <a:br>
              <a:rPr lang="en-US" b="1" u="sng" dirty="0" smtClean="0"/>
            </a:br>
            <a:r>
              <a:rPr lang="en-US" b="1" u="sng" dirty="0" smtClean="0"/>
              <a:t> Proposed for NFWF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93975" y="276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93975" y="276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1.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Benthic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Macroinvertebrates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2.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Beavers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3.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Lahontan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Redside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4.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Speckled Dace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5.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Tahoe Sucker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6.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Mountain Sucker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7.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Paiute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Sculpin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8.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Moutain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Whitefish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9.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Moonworts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10.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Camas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11.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Swainson's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Thrush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12.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Virginia Rail</a:t>
            </a: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450080" y="1676399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Sora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Spotted Sandpiper</a:t>
            </a:r>
            <a:endParaRPr lang="en-US" sz="2400" b="1" dirty="0" smtClean="0"/>
          </a:p>
          <a:p>
            <a:r>
              <a:rPr lang="en-US" sz="2400" b="1" dirty="0" smtClean="0"/>
              <a:t>14.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Wilson's Snipe</a:t>
            </a:r>
            <a:endParaRPr lang="en-US" sz="2400" b="1" dirty="0" smtClean="0"/>
          </a:p>
          <a:p>
            <a:r>
              <a:rPr lang="en-US" sz="2400" b="1" dirty="0" smtClean="0"/>
              <a:t>15.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Red-Breasted Sapsucker</a:t>
            </a:r>
            <a:endParaRPr lang="en-US" sz="2400" b="1" dirty="0" smtClean="0"/>
          </a:p>
          <a:p>
            <a:r>
              <a:rPr lang="en-US" sz="2400" b="1" dirty="0" smtClean="0"/>
              <a:t>16.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Warbling Vireo</a:t>
            </a:r>
            <a:endParaRPr lang="en-US" sz="2400" b="1" dirty="0" smtClean="0"/>
          </a:p>
          <a:p>
            <a:r>
              <a:rPr lang="en-US" sz="2400" b="1" dirty="0" smtClean="0"/>
              <a:t>17.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Yellow Warbler</a:t>
            </a:r>
            <a:endParaRPr lang="en-US" sz="2400" b="1" dirty="0" smtClean="0"/>
          </a:p>
          <a:p>
            <a:r>
              <a:rPr lang="en-US" sz="2400" b="1" dirty="0" smtClean="0"/>
              <a:t>18.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MacGillivray's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Warbler</a:t>
            </a:r>
            <a:endParaRPr lang="en-US" sz="2400" b="1" dirty="0" smtClean="0"/>
          </a:p>
          <a:p>
            <a:r>
              <a:rPr lang="en-US" sz="2400" b="1" dirty="0" smtClean="0"/>
              <a:t>19.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Common Yellowthroat</a:t>
            </a:r>
            <a:endParaRPr lang="en-US" sz="2400" b="1" dirty="0" smtClean="0"/>
          </a:p>
          <a:p>
            <a:r>
              <a:rPr lang="en-US" sz="2400" b="1" dirty="0" smtClean="0"/>
              <a:t>20.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Wilson's Warbler</a:t>
            </a:r>
            <a:endParaRPr lang="en-US" sz="2400" b="1" dirty="0" smtClean="0"/>
          </a:p>
          <a:p>
            <a:r>
              <a:rPr lang="en-US" sz="2400" b="1" dirty="0" smtClean="0"/>
              <a:t>21.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Yellow Breasted Chat</a:t>
            </a:r>
            <a:endParaRPr lang="en-US" sz="2400" b="1" dirty="0" smtClean="0"/>
          </a:p>
          <a:p>
            <a:r>
              <a:rPr lang="en-US" sz="2400" b="1" dirty="0" smtClean="0"/>
              <a:t>22.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Song Sparrow</a:t>
            </a:r>
            <a:endParaRPr lang="en-US" sz="2400" b="1" dirty="0" smtClean="0"/>
          </a:p>
          <a:p>
            <a:r>
              <a:rPr lang="en-US" sz="2400" b="1" dirty="0" smtClean="0"/>
              <a:t>23.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Lincoln's Sparrow</a:t>
            </a:r>
            <a:endParaRPr lang="en-US" sz="2400" b="1" dirty="0" smtClean="0"/>
          </a:p>
          <a:p>
            <a:r>
              <a:rPr lang="en-US" sz="2400" b="1" dirty="0" smtClean="0"/>
              <a:t>24.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White Crowned Sparrow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038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Meadow Habitat Metrics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286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Commonly </a:t>
            </a:r>
            <a:r>
              <a:rPr lang="en-US" sz="2400" b="1" u="sng" dirty="0"/>
              <a:t>U</a:t>
            </a:r>
            <a:r>
              <a:rPr lang="en-US" sz="2400" b="1" u="sng" dirty="0" smtClean="0"/>
              <a:t>sed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-Vegetation Composition </a:t>
            </a:r>
            <a:r>
              <a:rPr lang="en-US" sz="2000" b="1" dirty="0" smtClean="0">
                <a:solidFill>
                  <a:srgbClr val="00B050"/>
                </a:solidFill>
              </a:rPr>
              <a:t>(74%)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-Change in Vegetation Extent </a:t>
            </a:r>
            <a:r>
              <a:rPr lang="en-US" sz="2000" b="1" dirty="0" smtClean="0">
                <a:solidFill>
                  <a:srgbClr val="00B050"/>
                </a:solidFill>
              </a:rPr>
              <a:t>(71%)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-Vegetation Structure Extent </a:t>
            </a:r>
            <a:r>
              <a:rPr lang="en-US" sz="2000" b="1" dirty="0" smtClean="0">
                <a:solidFill>
                  <a:srgbClr val="00B050"/>
                </a:solidFill>
              </a:rPr>
              <a:t>(65%)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-Presence of Invasive Species </a:t>
            </a:r>
            <a:r>
              <a:rPr lang="en-US" sz="2000" b="1" dirty="0" smtClean="0">
                <a:solidFill>
                  <a:srgbClr val="00B050"/>
                </a:solidFill>
              </a:rPr>
              <a:t>(65%)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-Depth to </a:t>
            </a:r>
            <a:r>
              <a:rPr lang="en-US" sz="2000" dirty="0"/>
              <a:t>W</a:t>
            </a:r>
            <a:r>
              <a:rPr lang="en-US" sz="2000" dirty="0" smtClean="0"/>
              <a:t>ater Table </a:t>
            </a:r>
            <a:r>
              <a:rPr lang="en-US" sz="2000" b="1" dirty="0" smtClean="0">
                <a:solidFill>
                  <a:srgbClr val="00B050"/>
                </a:solidFill>
              </a:rPr>
              <a:t>(58%)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4114800" y="1600200"/>
            <a:ext cx="5029200" cy="522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Uncommon Metrics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-Conifer Encroachment </a:t>
            </a:r>
            <a:r>
              <a:rPr lang="en-US" sz="2000" b="1" dirty="0" smtClean="0">
                <a:solidFill>
                  <a:srgbClr val="FF0000"/>
                </a:solidFill>
              </a:rPr>
              <a:t>(48%)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-Vegetation Biomass </a:t>
            </a:r>
            <a:r>
              <a:rPr lang="en-US" sz="2000" b="1" dirty="0" smtClean="0">
                <a:solidFill>
                  <a:srgbClr val="FF0000"/>
                </a:solidFill>
              </a:rPr>
              <a:t>(35%)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-Invertebrate Abundance/Density </a:t>
            </a:r>
            <a:r>
              <a:rPr lang="en-US" sz="2000" b="1" dirty="0" smtClean="0">
                <a:solidFill>
                  <a:srgbClr val="FF0000"/>
                </a:solidFill>
              </a:rPr>
              <a:t>(26%)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-Small Mammal Distribution </a:t>
            </a:r>
            <a:r>
              <a:rPr lang="en-US" sz="2000" b="1" dirty="0" smtClean="0">
                <a:solidFill>
                  <a:srgbClr val="FF0000"/>
                </a:solidFill>
              </a:rPr>
              <a:t>(10%)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Groundwater Monthly Volume </a:t>
            </a:r>
            <a:r>
              <a:rPr lang="en-US" sz="2000" b="1" dirty="0" smtClean="0">
                <a:solidFill>
                  <a:srgbClr val="FF0000"/>
                </a:solidFill>
              </a:rPr>
              <a:t>(10%)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-Current Groundwater Temperature </a:t>
            </a:r>
            <a:r>
              <a:rPr lang="en-US" sz="2000" b="1" dirty="0" smtClean="0">
                <a:solidFill>
                  <a:srgbClr val="FF0000"/>
                </a:solidFill>
              </a:rPr>
              <a:t>(6%)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-Mean Annual Groundwater Temperature </a:t>
            </a:r>
            <a:r>
              <a:rPr lang="en-US" sz="2000" b="1" dirty="0" smtClean="0">
                <a:solidFill>
                  <a:srgbClr val="FF0000"/>
                </a:solidFill>
              </a:rPr>
              <a:t>(3%)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-Mean Daily Groundwater Temperature </a:t>
            </a:r>
            <a:r>
              <a:rPr lang="en-US" sz="2000" b="1" dirty="0" smtClean="0">
                <a:solidFill>
                  <a:srgbClr val="FF0000"/>
                </a:solidFill>
              </a:rPr>
              <a:t>(3%)</a:t>
            </a:r>
          </a:p>
        </p:txBody>
      </p:sp>
    </p:spTree>
    <p:extLst>
      <p:ext uri="{BB962C8B-B14F-4D97-AF65-F5344CB8AC3E}">
        <p14:creationId xmlns:p14="http://schemas.microsoft.com/office/powerpoint/2010/main" val="96318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Channel Habitat Metrics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28600" y="1386840"/>
            <a:ext cx="4038600" cy="473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Commonly </a:t>
            </a:r>
            <a:r>
              <a:rPr lang="en-US" sz="2400" b="1" u="sng" dirty="0"/>
              <a:t>U</a:t>
            </a:r>
            <a:r>
              <a:rPr lang="en-US" sz="2400" b="1" u="sng" dirty="0" smtClean="0"/>
              <a:t>sed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-Water Quality Measurements </a:t>
            </a:r>
            <a:r>
              <a:rPr lang="en-US" sz="2000" b="1" dirty="0" smtClean="0">
                <a:solidFill>
                  <a:srgbClr val="00B050"/>
                </a:solidFill>
              </a:rPr>
              <a:t>(92%)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-Stream Miles </a:t>
            </a:r>
            <a:r>
              <a:rPr lang="en-US" sz="2000" b="1" dirty="0" smtClean="0">
                <a:solidFill>
                  <a:srgbClr val="00B050"/>
                </a:solidFill>
              </a:rPr>
              <a:t>(77%)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-Stream Flow </a:t>
            </a:r>
            <a:r>
              <a:rPr lang="en-US" sz="2000" b="1" dirty="0" smtClean="0">
                <a:solidFill>
                  <a:srgbClr val="00B050"/>
                </a:solidFill>
              </a:rPr>
              <a:t>(68%)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-Presence of Invasive Species </a:t>
            </a:r>
            <a:r>
              <a:rPr lang="en-US" sz="2000" b="1" dirty="0" smtClean="0">
                <a:solidFill>
                  <a:srgbClr val="00B050"/>
                </a:solidFill>
              </a:rPr>
              <a:t>(65%)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-Depth to </a:t>
            </a:r>
            <a:r>
              <a:rPr lang="en-US" sz="2000" dirty="0"/>
              <a:t>W</a:t>
            </a:r>
            <a:r>
              <a:rPr lang="en-US" sz="2000" dirty="0" smtClean="0"/>
              <a:t>ater Table </a:t>
            </a:r>
            <a:r>
              <a:rPr lang="en-US" sz="2000" b="1" dirty="0" smtClean="0">
                <a:solidFill>
                  <a:srgbClr val="00B050"/>
                </a:solidFill>
              </a:rPr>
              <a:t>(58%)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4267200" y="1386840"/>
            <a:ext cx="4648200" cy="4891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Uncommon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-Mean Daily Temp. During Low Flow </a:t>
            </a:r>
            <a:r>
              <a:rPr lang="en-US" sz="2000" b="1" dirty="0" smtClean="0">
                <a:solidFill>
                  <a:srgbClr val="FF0000"/>
                </a:solidFill>
              </a:rPr>
              <a:t>(45%)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-Mean Annual Stream Temp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(39%)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-Annual High Temp. </a:t>
            </a:r>
            <a:r>
              <a:rPr lang="en-US" sz="2000" b="1" dirty="0" smtClean="0">
                <a:solidFill>
                  <a:srgbClr val="FF0000"/>
                </a:solidFill>
              </a:rPr>
              <a:t>(32%)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Annual Flow Discharge </a:t>
            </a:r>
            <a:r>
              <a:rPr lang="en-US" sz="2000" b="1" dirty="0" smtClean="0">
                <a:solidFill>
                  <a:srgbClr val="FF0000"/>
                </a:solidFill>
              </a:rPr>
              <a:t>(32%)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-Monthly Flow Discharge </a:t>
            </a:r>
            <a:r>
              <a:rPr lang="en-US" sz="2000" b="1" dirty="0" smtClean="0">
                <a:solidFill>
                  <a:srgbClr val="FF0000"/>
                </a:solidFill>
              </a:rPr>
              <a:t>(29%)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-Entrenchment Ratio </a:t>
            </a:r>
            <a:r>
              <a:rPr lang="en-US" sz="2000" b="1" dirty="0" smtClean="0">
                <a:solidFill>
                  <a:srgbClr val="FF0000"/>
                </a:solidFill>
              </a:rPr>
              <a:t>(29%)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-Seasonal % of Total Flow </a:t>
            </a:r>
            <a:r>
              <a:rPr lang="en-US" sz="2000" b="1" dirty="0" smtClean="0">
                <a:solidFill>
                  <a:srgbClr val="FF0000"/>
                </a:solidFill>
              </a:rPr>
              <a:t>(23%)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-Desirable Substrate Area </a:t>
            </a:r>
            <a:r>
              <a:rPr lang="en-US" sz="2000" b="1" dirty="0" smtClean="0">
                <a:solidFill>
                  <a:srgbClr val="FF0000"/>
                </a:solidFill>
              </a:rPr>
              <a:t>(23%)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62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Bank Habitat Metrics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28600" y="1386840"/>
            <a:ext cx="4038600" cy="473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Commonly </a:t>
            </a:r>
            <a:r>
              <a:rPr lang="en-US" sz="2400" b="1" u="sng" dirty="0"/>
              <a:t>U</a:t>
            </a:r>
            <a:r>
              <a:rPr lang="en-US" sz="2400" b="1" u="sng" dirty="0" smtClean="0"/>
              <a:t>sed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-Extent of Bare Eroding Bank </a:t>
            </a:r>
            <a:r>
              <a:rPr lang="en-US" sz="2000" b="1" dirty="0" smtClean="0">
                <a:solidFill>
                  <a:srgbClr val="00B050"/>
                </a:solidFill>
              </a:rPr>
              <a:t>(74%)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Extent Reduced Bare Eroding Bank </a:t>
            </a:r>
            <a:r>
              <a:rPr lang="en-US" sz="2000" b="1" dirty="0" smtClean="0">
                <a:solidFill>
                  <a:srgbClr val="00B050"/>
                </a:solidFill>
              </a:rPr>
              <a:t>(61%)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Vegetation Extent </a:t>
            </a:r>
            <a:r>
              <a:rPr lang="en-US" sz="2000" b="1" dirty="0" smtClean="0">
                <a:solidFill>
                  <a:srgbClr val="00B050"/>
                </a:solidFill>
              </a:rPr>
              <a:t>(58%)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Number of </a:t>
            </a:r>
            <a:r>
              <a:rPr lang="en-US" sz="2000" dirty="0" err="1" smtClean="0"/>
              <a:t>Headcuts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(58%)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4114800" y="1386841"/>
            <a:ext cx="4800600" cy="4891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Uncommon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-Change in Vegetation Extent </a:t>
            </a:r>
            <a:r>
              <a:rPr lang="en-US" sz="2000" b="1" dirty="0" smtClean="0">
                <a:solidFill>
                  <a:srgbClr val="FF0000"/>
                </a:solidFill>
              </a:rPr>
              <a:t>(48%)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-% </a:t>
            </a:r>
            <a:r>
              <a:rPr lang="en-US" sz="2000" dirty="0" err="1" smtClean="0"/>
              <a:t>Headcuts</a:t>
            </a:r>
            <a:r>
              <a:rPr lang="en-US" sz="2000" dirty="0" smtClean="0"/>
              <a:t> Repaired </a:t>
            </a:r>
            <a:r>
              <a:rPr lang="en-US" sz="2000" b="1" dirty="0" smtClean="0">
                <a:solidFill>
                  <a:srgbClr val="FF0000"/>
                </a:solidFill>
              </a:rPr>
              <a:t>(39%)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-Extent of Undercut </a:t>
            </a:r>
            <a:r>
              <a:rPr lang="en-US" sz="2000" dirty="0"/>
              <a:t>B</a:t>
            </a:r>
            <a:r>
              <a:rPr lang="en-US" sz="2000" dirty="0" smtClean="0"/>
              <a:t>ank Habitat </a:t>
            </a:r>
            <a:r>
              <a:rPr lang="en-US" sz="2000" b="1" dirty="0" smtClean="0">
                <a:solidFill>
                  <a:srgbClr val="FF0000"/>
                </a:solidFill>
              </a:rPr>
              <a:t>(35%)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-Extent of Target Taxa Vegetation </a:t>
            </a:r>
            <a:r>
              <a:rPr lang="en-US" sz="2000" b="1" dirty="0" smtClean="0">
                <a:solidFill>
                  <a:srgbClr val="FF0000"/>
                </a:solidFill>
              </a:rPr>
              <a:t>(35%)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Headcut</a:t>
            </a:r>
            <a:r>
              <a:rPr lang="en-US" sz="2000" dirty="0" smtClean="0"/>
              <a:t> Jump Height Measurements </a:t>
            </a:r>
            <a:r>
              <a:rPr lang="en-US" sz="2000" b="1" dirty="0" smtClean="0">
                <a:solidFill>
                  <a:srgbClr val="FF0000"/>
                </a:solidFill>
              </a:rPr>
              <a:t>(32%)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-Change in Extent of Target Taxa </a:t>
            </a:r>
            <a:r>
              <a:rPr lang="en-US" sz="2000" b="1" dirty="0" smtClean="0">
                <a:solidFill>
                  <a:srgbClr val="FF0000"/>
                </a:solidFill>
              </a:rPr>
              <a:t>(29%)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0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Floodplain Habitat Metrics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28600" y="1386840"/>
            <a:ext cx="4038600" cy="473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Commonly </a:t>
            </a:r>
            <a:r>
              <a:rPr lang="en-US" sz="2400" b="1" u="sng" dirty="0"/>
              <a:t>U</a:t>
            </a:r>
            <a:r>
              <a:rPr lang="en-US" sz="2400" b="1" u="sng" dirty="0" smtClean="0"/>
              <a:t>sed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Extent of Vegetation </a:t>
            </a:r>
            <a:r>
              <a:rPr lang="en-US" sz="2000" b="1" dirty="0" smtClean="0">
                <a:solidFill>
                  <a:srgbClr val="00B050"/>
                </a:solidFill>
              </a:rPr>
              <a:t>(58%)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-Vegetation Composition </a:t>
            </a:r>
            <a:r>
              <a:rPr lang="en-US" sz="2000" b="1" dirty="0" smtClean="0">
                <a:solidFill>
                  <a:srgbClr val="00B050"/>
                </a:solidFill>
              </a:rPr>
              <a:t>(52%)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3962400" y="1417319"/>
            <a:ext cx="4953000" cy="4739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 smtClean="0"/>
              <a:t>Uncommon Metrics</a:t>
            </a:r>
            <a:endParaRPr lang="en-US" sz="800" b="1" u="sng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u="sng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-Total Area Surface Flow </a:t>
            </a:r>
            <a:r>
              <a:rPr lang="en-US" sz="2000" b="1" dirty="0" smtClean="0">
                <a:solidFill>
                  <a:srgbClr val="FF0000"/>
                </a:solidFill>
              </a:rPr>
              <a:t>(48%)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-Wetted meters Squared Days/Year </a:t>
            </a:r>
            <a:r>
              <a:rPr lang="en-US" sz="2000" b="1" dirty="0" smtClean="0">
                <a:solidFill>
                  <a:srgbClr val="FF0000"/>
                </a:solidFill>
              </a:rPr>
              <a:t>(23%)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-Volume of Surface Flow </a:t>
            </a:r>
            <a:r>
              <a:rPr lang="en-US" sz="2000" b="1" dirty="0" smtClean="0">
                <a:solidFill>
                  <a:srgbClr val="FF0000"/>
                </a:solidFill>
              </a:rPr>
              <a:t>(19%)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-Invertebrate Distribution and Density </a:t>
            </a:r>
            <a:r>
              <a:rPr lang="en-US" sz="2000" b="1" dirty="0" smtClean="0">
                <a:solidFill>
                  <a:srgbClr val="FF0000"/>
                </a:solidFill>
              </a:rPr>
              <a:t>(16%)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-Wetted Meters Squared/ Days/ Critical Period </a:t>
            </a:r>
            <a:r>
              <a:rPr lang="en-US" sz="2000" b="1" dirty="0" smtClean="0">
                <a:solidFill>
                  <a:srgbClr val="FF0000"/>
                </a:solidFill>
              </a:rPr>
              <a:t>(6%)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Additional Metrics for</a:t>
            </a:r>
            <a:br>
              <a:rPr lang="en-US" b="1" u="sng" dirty="0" smtClean="0"/>
            </a:br>
            <a:r>
              <a:rPr lang="en-US" b="1" u="sng" dirty="0" smtClean="0"/>
              <a:t>Meadows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Channel Geometry</a:t>
            </a:r>
          </a:p>
          <a:p>
            <a:r>
              <a:rPr lang="en-US" dirty="0" smtClean="0"/>
              <a:t>Substrate</a:t>
            </a:r>
          </a:p>
          <a:p>
            <a:r>
              <a:rPr lang="en-US" dirty="0" smtClean="0"/>
              <a:t>Shade/Cover</a:t>
            </a:r>
          </a:p>
          <a:p>
            <a:r>
              <a:rPr lang="en-US" dirty="0" smtClean="0"/>
              <a:t>Measurements of Stream Banks</a:t>
            </a:r>
          </a:p>
          <a:p>
            <a:r>
              <a:rPr lang="en-US" dirty="0" smtClean="0"/>
              <a:t>Sediment Deposition</a:t>
            </a:r>
          </a:p>
          <a:p>
            <a:r>
              <a:rPr lang="en-US" dirty="0" smtClean="0"/>
              <a:t>Historical Flow Data</a:t>
            </a:r>
          </a:p>
          <a:p>
            <a:r>
              <a:rPr lang="en-US" dirty="0" smtClean="0"/>
              <a:t>Bank Full Wetted Width</a:t>
            </a:r>
          </a:p>
          <a:p>
            <a:r>
              <a:rPr lang="en-US" dirty="0" smtClean="0"/>
              <a:t>Flood return Interval</a:t>
            </a:r>
          </a:p>
          <a:p>
            <a:r>
              <a:rPr lang="en-US" dirty="0" smtClean="0"/>
              <a:t>Frequency of Inundation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68993"/>
              </p:ext>
            </p:extLst>
          </p:nvPr>
        </p:nvGraphicFramePr>
        <p:xfrm>
          <a:off x="457200" y="213761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135323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significant challenge to conducting meadow restoration projects?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9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NFWF Meadows Survey Results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863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Andrew Skaggs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California Trout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Watershed and Outreach Coordinator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286000"/>
            <a:ext cx="1598676" cy="187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1719544" cy="17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refinement of the survey.</a:t>
            </a:r>
          </a:p>
          <a:p>
            <a:r>
              <a:rPr lang="en-US" dirty="0" smtClean="0"/>
              <a:t>More in depth statistical analyses of results.</a:t>
            </a:r>
          </a:p>
          <a:p>
            <a:r>
              <a:rPr lang="en-US" dirty="0" smtClean="0"/>
              <a:t>Obtain a sample size of at least 50 Sierra Nevada and Cascades meadow projects for research paper.</a:t>
            </a:r>
          </a:p>
          <a:p>
            <a:r>
              <a:rPr lang="en-US" dirty="0" smtClean="0"/>
              <a:t>Sharing of data with the UC Davis Meadows Clearing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Comments?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751108" cy="50633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"/>
            <a:ext cx="103857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NFWF Meadows Survey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Developed by California Trout in 2013 for NFWF and SNC funded meadows projects.</a:t>
            </a:r>
          </a:p>
          <a:p>
            <a:r>
              <a:rPr lang="en-US" sz="2400" dirty="0" smtClean="0"/>
              <a:t>The survey was created to gather important information about meadow restoration efforts and synthesize data regarding…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b="1" u="sng" dirty="0" smtClean="0"/>
              <a:t>General Information</a:t>
            </a:r>
            <a:r>
              <a:rPr lang="en-US" sz="2400" u="sng" dirty="0" smtClean="0"/>
              <a:t>:</a:t>
            </a:r>
            <a:r>
              <a:rPr lang="en-US" sz="2400" dirty="0" smtClean="0"/>
              <a:t> Location, Size, Goals, Key Partners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b="1" u="sng" dirty="0" smtClean="0"/>
              <a:t>Project Type</a:t>
            </a:r>
            <a:r>
              <a:rPr lang="en-US" sz="2400" dirty="0" smtClean="0"/>
              <a:t>: Monitoring vs. Restoration, Methodologies</a:t>
            </a:r>
          </a:p>
          <a:p>
            <a:pPr marL="0" indent="0">
              <a:buNone/>
            </a:pPr>
            <a:r>
              <a:rPr lang="en-US" sz="2400" dirty="0" smtClean="0"/>
              <a:t>	3. </a:t>
            </a:r>
            <a:r>
              <a:rPr lang="en-US" sz="2400" b="1" u="sng" dirty="0" smtClean="0"/>
              <a:t>Land Use Practices</a:t>
            </a:r>
            <a:r>
              <a:rPr lang="en-US" sz="2400" dirty="0" smtClean="0"/>
              <a:t>: Grazing, Roads, Trails, Development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4. </a:t>
            </a:r>
            <a:r>
              <a:rPr lang="en-US" sz="2400" b="1" u="sng" dirty="0" smtClean="0"/>
              <a:t>Focal Species</a:t>
            </a:r>
            <a:r>
              <a:rPr lang="en-US" sz="2400" u="sng" dirty="0" smtClean="0"/>
              <a:t>:</a:t>
            </a:r>
            <a:r>
              <a:rPr lang="en-US" sz="2400" dirty="0" smtClean="0"/>
              <a:t> Assess Focal Birds, Fish, and Amphibians</a:t>
            </a:r>
          </a:p>
          <a:p>
            <a:pPr marL="0" indent="0">
              <a:buNone/>
            </a:pPr>
            <a:r>
              <a:rPr lang="en-US" sz="2400" dirty="0" smtClean="0"/>
              <a:t>	5. </a:t>
            </a:r>
            <a:r>
              <a:rPr lang="en-US" sz="2400" b="1" u="sng" dirty="0" smtClean="0"/>
              <a:t>NFWF Business Plan</a:t>
            </a:r>
            <a:r>
              <a:rPr lang="en-US" sz="2400" dirty="0" smtClean="0"/>
              <a:t>: Identify Conservation Strategies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6. </a:t>
            </a:r>
            <a:r>
              <a:rPr lang="en-US" sz="2400" b="1" u="sng" dirty="0" smtClean="0"/>
              <a:t>Metrics</a:t>
            </a:r>
            <a:r>
              <a:rPr lang="en-US" sz="2400" u="sng" dirty="0" smtClean="0"/>
              <a:t>:</a:t>
            </a:r>
            <a:r>
              <a:rPr lang="en-US" sz="2400" dirty="0" smtClean="0"/>
              <a:t> Identify Critical Important Habitat Metrics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7. </a:t>
            </a:r>
            <a:r>
              <a:rPr lang="en-US" sz="2400" b="1" u="sng" dirty="0" smtClean="0"/>
              <a:t>Conclusion:</a:t>
            </a:r>
            <a:r>
              <a:rPr lang="en-US" sz="2400" dirty="0" smtClean="0"/>
              <a:t> Challenges of Meadow Restoration</a:t>
            </a:r>
            <a:endParaRPr lang="en-US" sz="2400" u="sng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Project Locations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840" y="1402080"/>
            <a:ext cx="859536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Counties: </a:t>
            </a:r>
            <a:r>
              <a:rPr lang="en-US" dirty="0" smtClean="0"/>
              <a:t>Lassen, Inyo, Mono, </a:t>
            </a:r>
            <a:r>
              <a:rPr lang="en-US" dirty="0"/>
              <a:t>El </a:t>
            </a:r>
            <a:r>
              <a:rPr lang="en-US" dirty="0" smtClean="0"/>
              <a:t>Dorado, Alpine, Amador, Modoc, Plumas, Placer, Tuolumne, Mariposa, Shasta, Tulare, Mariposa, Nevada, Siskiyou, Sierra. </a:t>
            </a:r>
          </a:p>
          <a:p>
            <a:pPr marL="0" indent="0">
              <a:buNone/>
            </a:pPr>
            <a:r>
              <a:rPr lang="en-US" b="1" u="sng" dirty="0" smtClean="0"/>
              <a:t>National Forests:</a:t>
            </a:r>
            <a:r>
              <a:rPr lang="en-US" b="1" dirty="0" smtClean="0"/>
              <a:t> </a:t>
            </a:r>
            <a:r>
              <a:rPr lang="en-US" dirty="0" smtClean="0"/>
              <a:t>Modoc, Stanislaus, </a:t>
            </a:r>
            <a:r>
              <a:rPr lang="en-US" dirty="0"/>
              <a:t>El </a:t>
            </a:r>
            <a:r>
              <a:rPr lang="en-US" dirty="0" smtClean="0"/>
              <a:t>Dorado, Yosemite, Klamath, Tahoe, Sierra, Sequoia, Humboldt-</a:t>
            </a:r>
            <a:r>
              <a:rPr lang="en-US" dirty="0" err="1" smtClean="0"/>
              <a:t>Toiyabe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General Information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Total Meadow Area Within Project (N=31)</a:t>
            </a:r>
          </a:p>
          <a:p>
            <a:pPr lvl="1"/>
            <a:r>
              <a:rPr lang="en-US" b="1" dirty="0" smtClean="0"/>
              <a:t>Total Acres: </a:t>
            </a:r>
            <a:r>
              <a:rPr lang="en-US" dirty="0" smtClean="0"/>
              <a:t>50,249.92 Acres</a:t>
            </a:r>
          </a:p>
          <a:p>
            <a:pPr lvl="1"/>
            <a:r>
              <a:rPr lang="en-US" b="1" dirty="0" smtClean="0"/>
              <a:t>Smallest Project: </a:t>
            </a:r>
            <a:r>
              <a:rPr lang="en-US" dirty="0" smtClean="0"/>
              <a:t>3.6 Acres</a:t>
            </a:r>
          </a:p>
          <a:p>
            <a:pPr lvl="1"/>
            <a:r>
              <a:rPr lang="en-US" b="1" dirty="0" smtClean="0"/>
              <a:t>Largest Project: </a:t>
            </a:r>
            <a:r>
              <a:rPr lang="en-US" dirty="0" smtClean="0"/>
              <a:t>10,000 Acres</a:t>
            </a:r>
          </a:p>
          <a:p>
            <a:pPr lvl="1"/>
            <a:r>
              <a:rPr lang="en-US" b="1" dirty="0" smtClean="0"/>
              <a:t>Mean Project Size: </a:t>
            </a:r>
            <a:r>
              <a:rPr lang="en-US" dirty="0" smtClean="0"/>
              <a:t>2,094 Acres</a:t>
            </a:r>
          </a:p>
          <a:p>
            <a:r>
              <a:rPr lang="en-US" sz="2800" b="1" u="sng" dirty="0" smtClean="0"/>
              <a:t>Total Stream Miles Within Project Area (N=31)</a:t>
            </a:r>
          </a:p>
          <a:p>
            <a:pPr lvl="1"/>
            <a:r>
              <a:rPr lang="en-US" b="1" dirty="0" smtClean="0"/>
              <a:t>Total Acres: </a:t>
            </a:r>
            <a:r>
              <a:rPr lang="en-US" dirty="0" smtClean="0"/>
              <a:t>55,836 Stream Miles</a:t>
            </a:r>
          </a:p>
          <a:p>
            <a:pPr lvl="1"/>
            <a:r>
              <a:rPr lang="en-US" b="1" dirty="0" smtClean="0"/>
              <a:t>Smallest Project: </a:t>
            </a:r>
            <a:r>
              <a:rPr lang="en-US" dirty="0" smtClean="0"/>
              <a:t>0.6 Stream Miles</a:t>
            </a:r>
          </a:p>
          <a:p>
            <a:pPr lvl="1"/>
            <a:r>
              <a:rPr lang="en-US" b="1" dirty="0" smtClean="0"/>
              <a:t>Largest Project: </a:t>
            </a:r>
            <a:r>
              <a:rPr lang="en-US" dirty="0" smtClean="0"/>
              <a:t>33,069.82 Stream Miles</a:t>
            </a:r>
          </a:p>
          <a:p>
            <a:pPr lvl="1"/>
            <a:r>
              <a:rPr lang="en-US" b="1" dirty="0" smtClean="0"/>
              <a:t>Mean Project Size: </a:t>
            </a:r>
            <a:r>
              <a:rPr lang="en-US" dirty="0" smtClean="0"/>
              <a:t>2,147.57 Stream Miles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Monitoring and Restoration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1219200" cy="12192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29566"/>
              </p:ext>
            </p:extLst>
          </p:nvPr>
        </p:nvGraphicFramePr>
        <p:xfrm>
          <a:off x="261338" y="1386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943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Figure 1. Overview of monitoring and restoration project types (N=31).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44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Land Use Practices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408834"/>
              </p:ext>
            </p:extLst>
          </p:nvPr>
        </p:nvGraphicFramePr>
        <p:xfrm>
          <a:off x="533400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089" y="1619161"/>
            <a:ext cx="797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is your meadow project impacted by the following land use practices?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5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089" y="1232505"/>
            <a:ext cx="797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is your meadow project impacted by the following land use practices?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01750"/>
              </p:ext>
            </p:extLst>
          </p:nvPr>
        </p:nvGraphicFramePr>
        <p:xfrm>
          <a:off x="1072851" y="1828800"/>
          <a:ext cx="7481711" cy="468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073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167640"/>
            <a:ext cx="103857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"/>
            <a:ext cx="12192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089" y="1232505"/>
            <a:ext cx="797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is your meadow project impacted by the following land use practices?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16497"/>
              </p:ext>
            </p:extLst>
          </p:nvPr>
        </p:nvGraphicFramePr>
        <p:xfrm>
          <a:off x="965607" y="18288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92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827</TotalTime>
  <Words>909</Words>
  <Application>Microsoft Office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NFWF Meadows Survey Results</vt:lpstr>
      <vt:lpstr>NFWF Meadows Survey</vt:lpstr>
      <vt:lpstr>Project Locations</vt:lpstr>
      <vt:lpstr>General Information</vt:lpstr>
      <vt:lpstr>Monitoring and Restoration</vt:lpstr>
      <vt:lpstr>Land Use Practices</vt:lpstr>
      <vt:lpstr>PowerPoint Presentation</vt:lpstr>
      <vt:lpstr>PowerPoint Presentation</vt:lpstr>
      <vt:lpstr>PowerPoint Presentation</vt:lpstr>
      <vt:lpstr>Other Land-Use Practices</vt:lpstr>
      <vt:lpstr>NFWF Proposed  Focal Species</vt:lpstr>
      <vt:lpstr>Additional Focal Species  Proposed for NFWF</vt:lpstr>
      <vt:lpstr>Meadow Habitat Metrics</vt:lpstr>
      <vt:lpstr>Channel Habitat Metrics</vt:lpstr>
      <vt:lpstr>Bank Habitat Metrics</vt:lpstr>
      <vt:lpstr>Floodplain Habitat Metrics</vt:lpstr>
      <vt:lpstr>Additional Metrics for Meadows</vt:lpstr>
      <vt:lpstr>Conclusion</vt:lpstr>
      <vt:lpstr>Conclusion</vt:lpstr>
      <vt:lpstr>Questions / Comments?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NFWF Meadows Survey Results</dc:title>
  <dc:creator>jhatch</dc:creator>
  <cp:lastModifiedBy>Sierra Headwaters</cp:lastModifiedBy>
  <cp:revision>25</cp:revision>
  <dcterms:created xsi:type="dcterms:W3CDTF">2014-02-04T01:45:00Z</dcterms:created>
  <dcterms:modified xsi:type="dcterms:W3CDTF">2015-12-03T17:21:24Z</dcterms:modified>
</cp:coreProperties>
</file>