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60" r:id="rId3"/>
    <p:sldId id="265" r:id="rId4"/>
    <p:sldId id="267" r:id="rId5"/>
    <p:sldId id="259" r:id="rId6"/>
    <p:sldId id="276" r:id="rId7"/>
    <p:sldId id="269" r:id="rId8"/>
    <p:sldId id="266" r:id="rId9"/>
    <p:sldId id="261" r:id="rId10"/>
    <p:sldId id="262" r:id="rId11"/>
    <p:sldId id="268" r:id="rId12"/>
    <p:sldId id="277" r:id="rId13"/>
    <p:sldId id="270" r:id="rId14"/>
    <p:sldId id="273" r:id="rId15"/>
    <p:sldId id="274" r:id="rId16"/>
    <p:sldId id="271" r:id="rId17"/>
    <p:sldId id="278" r:id="rId18"/>
    <p:sldId id="272" r:id="rId19"/>
    <p:sldId id="275" r:id="rId20"/>
    <p:sldId id="264" r:id="rId21"/>
    <p:sldId id="280" r:id="rId22"/>
    <p:sldId id="279" r:id="rId23"/>
    <p:sldId id="26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9" d="100"/>
          <a:sy n="69" d="100"/>
        </p:scale>
        <p:origin x="-1998" y="-48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1603BC-2126-498E-91FC-3D002C9B93EE}" type="datetimeFigureOut">
              <a:rPr lang="en-US" smtClean="0"/>
              <a:t>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4D4598-9D1C-48D2-B4A0-34A4EED2AB3E}" type="slidenum">
              <a:rPr lang="en-US" smtClean="0"/>
              <a:t>‹#›</a:t>
            </a:fld>
            <a:endParaRPr lang="en-US"/>
          </a:p>
        </p:txBody>
      </p:sp>
    </p:spTree>
    <p:extLst>
      <p:ext uri="{BB962C8B-B14F-4D97-AF65-F5344CB8AC3E}">
        <p14:creationId xmlns:p14="http://schemas.microsoft.com/office/powerpoint/2010/main" val="94638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D4598-9D1C-48D2-B4A0-34A4EED2AB3E}" type="slidenum">
              <a:rPr lang="en-US" smtClean="0"/>
              <a:t>15</a:t>
            </a:fld>
            <a:endParaRPr lang="en-US"/>
          </a:p>
        </p:txBody>
      </p:sp>
    </p:spTree>
    <p:extLst>
      <p:ext uri="{BB962C8B-B14F-4D97-AF65-F5344CB8AC3E}">
        <p14:creationId xmlns:p14="http://schemas.microsoft.com/office/powerpoint/2010/main" val="30009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9576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84552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113077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DDA33C-AED4-4610-9892-C007C450EB0C}"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61325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DDA33C-AED4-4610-9892-C007C450EB0C}" type="datetimeFigureOut">
              <a:rPr lang="en-US" smtClean="0"/>
              <a:t>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618818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DDA33C-AED4-4610-9892-C007C450EB0C}"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79236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DDA33C-AED4-4610-9892-C007C450EB0C}" type="datetimeFigureOut">
              <a:rPr lang="en-US" smtClean="0"/>
              <a:t>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10070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DDA33C-AED4-4610-9892-C007C450EB0C}" type="datetimeFigureOut">
              <a:rPr lang="en-US" smtClean="0"/>
              <a:t>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091144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DA33C-AED4-4610-9892-C007C450EB0C}" type="datetimeFigureOut">
              <a:rPr lang="en-US" smtClean="0"/>
              <a:t>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326156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DA33C-AED4-4610-9892-C007C450EB0C}"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293505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DA33C-AED4-4610-9892-C007C450EB0C}" type="datetimeFigureOut">
              <a:rPr lang="en-US" smtClean="0"/>
              <a:t>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9E91C-A3EB-4191-BE97-1E03ADFDA808}" type="slidenum">
              <a:rPr lang="en-US" smtClean="0"/>
              <a:t>‹#›</a:t>
            </a:fld>
            <a:endParaRPr lang="en-US"/>
          </a:p>
        </p:txBody>
      </p:sp>
    </p:spTree>
    <p:extLst>
      <p:ext uri="{BB962C8B-B14F-4D97-AF65-F5344CB8AC3E}">
        <p14:creationId xmlns:p14="http://schemas.microsoft.com/office/powerpoint/2010/main" val="110437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DA33C-AED4-4610-9892-C007C450EB0C}" type="datetimeFigureOut">
              <a:rPr lang="en-US" smtClean="0"/>
              <a:t>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9E91C-A3EB-4191-BE97-1E03ADFDA808}" type="slidenum">
              <a:rPr lang="en-US" smtClean="0"/>
              <a:t>‹#›</a:t>
            </a:fld>
            <a:endParaRPr lang="en-US"/>
          </a:p>
        </p:txBody>
      </p:sp>
    </p:spTree>
    <p:extLst>
      <p:ext uri="{BB962C8B-B14F-4D97-AF65-F5344CB8AC3E}">
        <p14:creationId xmlns:p14="http://schemas.microsoft.com/office/powerpoint/2010/main" val="21258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15396" y="-76200"/>
            <a:ext cx="4328604" cy="1315720"/>
          </a:xfrm>
        </p:spPr>
        <p:txBody>
          <a:bodyPr>
            <a:normAutofit fontScale="90000"/>
          </a:bodyPr>
          <a:lstStyle/>
          <a:p>
            <a:r>
              <a:rPr lang="en-US" sz="3600" b="1" dirty="0" smtClean="0">
                <a:latin typeface="Times New Roman" panose="02020603050405020304" pitchFamily="18" charset="0"/>
                <a:cs typeface="Times New Roman" panose="02020603050405020304" pitchFamily="18" charset="0"/>
              </a:rPr>
              <a:t>Bean Creek Preserve</a:t>
            </a:r>
            <a:br>
              <a:rPr lang="en-US" sz="3600"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 Meadow Restoration</a:t>
            </a:r>
            <a:endParaRPr lang="en-US" sz="36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267200" y="5334000"/>
            <a:ext cx="3200400" cy="1219198"/>
          </a:xfrm>
        </p:spPr>
        <p:txBody>
          <a:bodyPr>
            <a:noAutofit/>
          </a:bodyPr>
          <a:lstStyle/>
          <a:p>
            <a:r>
              <a:rPr lang="en-US" sz="2400" b="1"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Proposition 1 DFW-Funded Cap and Trade Projects</a:t>
            </a:r>
          </a:p>
          <a:p>
            <a:r>
              <a:rPr lang="en-US" sz="1800" dirty="0" smtClean="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Progress and Updates </a:t>
            </a:r>
            <a:endParaRPr lang="en-US" sz="1800"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400" y="5486400"/>
            <a:ext cx="1208596" cy="1219198"/>
          </a:xfrm>
          <a:prstGeom prst="rect">
            <a:avLst/>
          </a:prstGeom>
          <a:ln w="28575" cap="sq">
            <a:solidFill>
              <a:schemeClr val="tx1">
                <a:lumMod val="75000"/>
                <a:lumOff val="2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66145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4600" y="-228600"/>
            <a:ext cx="4546600" cy="1143000"/>
          </a:xfrm>
        </p:spPr>
        <p:txBody>
          <a:bodyPr/>
          <a:lstStyle/>
          <a:p>
            <a:r>
              <a:rPr lang="en-US" dirty="0" smtClean="0">
                <a:latin typeface="Times New Roman" panose="02020603050405020304" pitchFamily="18" charset="0"/>
                <a:cs typeface="Times New Roman" panose="02020603050405020304" pitchFamily="18" charset="0"/>
              </a:rPr>
              <a:t>Restoration Goals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62000"/>
            <a:ext cx="4419600" cy="6096000"/>
          </a:xfrm>
        </p:spPr>
        <p:txBody>
          <a:bodyPr>
            <a:normAutofit fontScale="55000" lnSpcReduction="20000"/>
          </a:bodyPr>
          <a:lstStyle/>
          <a:p>
            <a:r>
              <a:rPr lang="en-US" sz="4400" dirty="0" smtClean="0"/>
              <a:t>Increased </a:t>
            </a:r>
            <a:r>
              <a:rPr lang="en-US" sz="4400" dirty="0"/>
              <a:t>Health and Function of Meadow Ecosystem</a:t>
            </a:r>
          </a:p>
          <a:p>
            <a:r>
              <a:rPr lang="en-US" sz="4400" dirty="0"/>
              <a:t>Increased Groundwater Storage</a:t>
            </a:r>
          </a:p>
          <a:p>
            <a:r>
              <a:rPr lang="en-US" sz="4400" dirty="0"/>
              <a:t>Increased Carbon Storage </a:t>
            </a:r>
          </a:p>
          <a:p>
            <a:r>
              <a:rPr lang="en-US" sz="4400" dirty="0"/>
              <a:t>Decreased Greenhouse Gas</a:t>
            </a:r>
          </a:p>
          <a:p>
            <a:r>
              <a:rPr lang="en-US" sz="4400" dirty="0"/>
              <a:t>Increased Native Species </a:t>
            </a:r>
            <a:r>
              <a:rPr lang="en-US" sz="4400" dirty="0" smtClean="0"/>
              <a:t>and Diversity </a:t>
            </a:r>
            <a:r>
              <a:rPr lang="en-US" sz="4400" dirty="0"/>
              <a:t>(plant and animal)</a:t>
            </a:r>
          </a:p>
          <a:p>
            <a:r>
              <a:rPr lang="en-US" sz="4400" dirty="0"/>
              <a:t>Sustainability of Cattle Grazing in meadow ecosystems</a:t>
            </a:r>
          </a:p>
          <a:p>
            <a:r>
              <a:rPr lang="en-US" sz="4400" dirty="0"/>
              <a:t>Increased Awareness of the public benefit of meadow restoration</a:t>
            </a:r>
          </a:p>
          <a:p>
            <a:r>
              <a:rPr lang="en-US" sz="4400" dirty="0"/>
              <a:t>Increased Awareness of the need for meadow restoration on private and publically owned </a:t>
            </a:r>
            <a:r>
              <a:rPr lang="en-US" sz="4400" dirty="0" smtClean="0"/>
              <a:t>land</a:t>
            </a:r>
            <a:endParaRPr lang="en-US" sz="4400" dirty="0"/>
          </a:p>
          <a:p>
            <a:pPr marL="0" indent="0">
              <a:buNone/>
            </a:pPr>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717133" y="1982627"/>
            <a:ext cx="6172200" cy="3548066"/>
          </a:xfrm>
          <a:prstGeom prst="rect">
            <a:avLst/>
          </a:prstGeom>
          <a:ln>
            <a:noFill/>
          </a:ln>
          <a:effectLst>
            <a:softEdge rad="112500"/>
          </a:effectLst>
        </p:spPr>
      </p:pic>
    </p:spTree>
    <p:extLst>
      <p:ext uri="{BB962C8B-B14F-4D97-AF65-F5344CB8AC3E}">
        <p14:creationId xmlns:p14="http://schemas.microsoft.com/office/powerpoint/2010/main" val="2190425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89000"/>
          </a:xfrm>
        </p:spPr>
        <p:txBody>
          <a:bodyPr/>
          <a:lstStyle/>
          <a:p>
            <a:r>
              <a:rPr lang="en-US" dirty="0" smtClean="0">
                <a:latin typeface="Times New Roman" panose="02020603050405020304" pitchFamily="18" charset="0"/>
                <a:cs typeface="Times New Roman" panose="02020603050405020304" pitchFamily="18" charset="0"/>
              </a:rPr>
              <a:t>Restoration Design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685800"/>
            <a:ext cx="8763000" cy="5715000"/>
          </a:xfrm>
        </p:spPr>
        <p:txBody>
          <a:bodyPr>
            <a:noAutofit/>
          </a:bodyPr>
          <a:lstStyle/>
          <a:p>
            <a:r>
              <a:rPr lang="en-US" sz="2600" dirty="0" smtClean="0"/>
              <a:t>In order to restore </a:t>
            </a:r>
            <a:r>
              <a:rPr lang="en-US" sz="2600" dirty="0"/>
              <a:t>the </a:t>
            </a:r>
            <a:r>
              <a:rPr lang="en-US" sz="2600" dirty="0" smtClean="0"/>
              <a:t>hydrologic function </a:t>
            </a:r>
            <a:r>
              <a:rPr lang="en-US" sz="2600" dirty="0"/>
              <a:t>of the channel/floodplain system and its attendant ecosystem </a:t>
            </a:r>
            <a:r>
              <a:rPr lang="en-US" sz="2600" dirty="0" smtClean="0"/>
              <a:t>benefits the restoration design would  </a:t>
            </a:r>
            <a:r>
              <a:rPr lang="en-US" sz="2600" dirty="0"/>
              <a:t>eliminate the seven active </a:t>
            </a:r>
            <a:r>
              <a:rPr lang="en-US" sz="2600" dirty="0" err="1"/>
              <a:t>headcuts</a:t>
            </a:r>
            <a:r>
              <a:rPr lang="en-US" sz="2600" dirty="0"/>
              <a:t> on the </a:t>
            </a:r>
            <a:r>
              <a:rPr lang="en-US" sz="2600" dirty="0" smtClean="0"/>
              <a:t>mainstream</a:t>
            </a:r>
            <a:r>
              <a:rPr lang="en-US" sz="2600" dirty="0"/>
              <a:t>, tributary and </a:t>
            </a:r>
            <a:r>
              <a:rPr lang="en-US" sz="2600" dirty="0" smtClean="0"/>
              <a:t>remnant channels</a:t>
            </a:r>
            <a:r>
              <a:rPr lang="en-US" sz="2600" dirty="0"/>
              <a:t>. The most cost effective technique to accomplish this goal is a pond and </a:t>
            </a:r>
            <a:r>
              <a:rPr lang="en-US" sz="2600" dirty="0" smtClean="0"/>
              <a:t>plug treatment.</a:t>
            </a:r>
          </a:p>
          <a:p>
            <a:r>
              <a:rPr lang="en-US" sz="2600" dirty="0" smtClean="0"/>
              <a:t>The </a:t>
            </a:r>
            <a:r>
              <a:rPr lang="en-US" sz="2600" dirty="0"/>
              <a:t>borrow ponds principal function are to provide native fill material for plug </a:t>
            </a:r>
            <a:r>
              <a:rPr lang="en-US" sz="2600" dirty="0" smtClean="0"/>
              <a:t>construction. Since </a:t>
            </a:r>
            <a:r>
              <a:rPr lang="en-US" sz="2600" dirty="0"/>
              <a:t>the ponds will fill with groundwater and maintain ponded water year-round, </a:t>
            </a:r>
            <a:r>
              <a:rPr lang="en-US" sz="2600" dirty="0" smtClean="0"/>
              <a:t>habitat features </a:t>
            </a:r>
            <a:r>
              <a:rPr lang="en-US" sz="2600" dirty="0"/>
              <a:t>and diversity are incorporated into the construction. These include varying </a:t>
            </a:r>
            <a:r>
              <a:rPr lang="en-US" sz="2600" dirty="0" smtClean="0"/>
              <a:t>water depths</a:t>
            </a:r>
            <a:r>
              <a:rPr lang="en-US" sz="2600" dirty="0"/>
              <a:t>, islands, </a:t>
            </a:r>
            <a:r>
              <a:rPr lang="en-US" sz="2600" dirty="0" err="1"/>
              <a:t>pennisulas</a:t>
            </a:r>
            <a:r>
              <a:rPr lang="en-US" sz="2600" dirty="0"/>
              <a:t>, basking logs, etc., which are determined as fill needs are </a:t>
            </a:r>
            <a:r>
              <a:rPr lang="en-US" sz="2600" dirty="0" smtClean="0"/>
              <a:t>met. Topsoil </a:t>
            </a:r>
            <a:r>
              <a:rPr lang="en-US" sz="2600" dirty="0"/>
              <a:t>is removed and stockpiled adjacent to the plug fill zone to top dress the completed plug.</a:t>
            </a:r>
          </a:p>
        </p:txBody>
      </p:sp>
    </p:spTree>
    <p:extLst>
      <p:ext uri="{BB962C8B-B14F-4D97-AF65-F5344CB8AC3E}">
        <p14:creationId xmlns:p14="http://schemas.microsoft.com/office/powerpoint/2010/main" val="47470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35560"/>
            <a:ext cx="6400800" cy="873760"/>
          </a:xfrm>
        </p:spPr>
        <p:txBody>
          <a:bodyPr>
            <a:normAutofit/>
          </a:bodyPr>
          <a:lstStyle/>
          <a:p>
            <a:r>
              <a:rPr lang="en-US" dirty="0" smtClean="0">
                <a:latin typeface="Times New Roman" panose="02020603050405020304" pitchFamily="18" charset="0"/>
                <a:cs typeface="Times New Roman" panose="02020603050405020304" pitchFamily="18" charset="0"/>
              </a:rPr>
              <a:t>Restoration Plan</a:t>
            </a:r>
            <a:endParaRPr lang="en-US"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85800"/>
            <a:ext cx="8815316" cy="5226780"/>
          </a:xfrm>
          <a:prstGeom prst="rect">
            <a:avLst/>
          </a:prstGeom>
          <a:ln>
            <a:noFill/>
          </a:ln>
          <a:effectLst>
            <a:softEdge rad="112500"/>
          </a:effectLst>
        </p:spPr>
      </p:pic>
      <p:sp>
        <p:nvSpPr>
          <p:cNvPr id="7" name="TextBox 6"/>
          <p:cNvSpPr txBox="1"/>
          <p:nvPr/>
        </p:nvSpPr>
        <p:spPr>
          <a:xfrm>
            <a:off x="533400" y="6019800"/>
            <a:ext cx="8382000" cy="830997"/>
          </a:xfrm>
          <a:prstGeom prst="rect">
            <a:avLst/>
          </a:prstGeom>
          <a:noFill/>
        </p:spPr>
        <p:txBody>
          <a:bodyPr wrap="square" rtlCol="0">
            <a:spAutoFit/>
          </a:bodyPr>
          <a:lstStyle/>
          <a:p>
            <a:pPr algn="ctr"/>
            <a:r>
              <a:rPr lang="en-US" sz="2400" dirty="0" smtClean="0"/>
              <a:t>Pond and plug design as well as riparian pasture fencing and upland water infrastructure are all shown above. </a:t>
            </a:r>
            <a:endParaRPr lang="en-US" sz="2400" dirty="0"/>
          </a:p>
        </p:txBody>
      </p:sp>
    </p:spTree>
    <p:extLst>
      <p:ext uri="{BB962C8B-B14F-4D97-AF65-F5344CB8AC3E}">
        <p14:creationId xmlns:p14="http://schemas.microsoft.com/office/powerpoint/2010/main" val="720273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latin typeface="Times New Roman" panose="02020603050405020304" pitchFamily="18" charset="0"/>
                <a:cs typeface="Times New Roman" panose="02020603050405020304" pitchFamily="18" charset="0"/>
              </a:rPr>
              <a:t>Implementation</a:t>
            </a:r>
            <a:r>
              <a:rPr lang="en-US" dirty="0" smtClean="0"/>
              <a:t>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631290"/>
            <a:ext cx="7264399" cy="5524499"/>
          </a:xfrm>
          <a:prstGeom prst="rect">
            <a:avLst/>
          </a:prstGeom>
          <a:ln>
            <a:noFill/>
          </a:ln>
          <a:effectLst>
            <a:softEdge rad="112500"/>
          </a:effectLst>
        </p:spPr>
      </p:pic>
      <p:sp>
        <p:nvSpPr>
          <p:cNvPr id="5" name="TextBox 4"/>
          <p:cNvSpPr txBox="1"/>
          <p:nvPr/>
        </p:nvSpPr>
        <p:spPr>
          <a:xfrm>
            <a:off x="228600" y="5903893"/>
            <a:ext cx="8686800" cy="954107"/>
          </a:xfrm>
          <a:prstGeom prst="rect">
            <a:avLst/>
          </a:prstGeom>
          <a:noFill/>
        </p:spPr>
        <p:txBody>
          <a:bodyPr wrap="square" rtlCol="0">
            <a:spAutoFit/>
          </a:bodyPr>
          <a:lstStyle/>
          <a:p>
            <a:pPr algn="ctr"/>
            <a:r>
              <a:rPr lang="en-US" sz="2800" dirty="0" smtClean="0"/>
              <a:t>Implementation occurred between early September and October 31</a:t>
            </a:r>
            <a:r>
              <a:rPr lang="en-US" sz="2800" baseline="30000" dirty="0" smtClean="0"/>
              <a:t>st</a:t>
            </a:r>
            <a:r>
              <a:rPr lang="en-US" sz="2800" dirty="0" smtClean="0"/>
              <a:t> 2016. </a:t>
            </a:r>
            <a:endParaRPr lang="en-US" sz="2800" dirty="0"/>
          </a:p>
        </p:txBody>
      </p:sp>
    </p:spTree>
    <p:extLst>
      <p:ext uri="{BB962C8B-B14F-4D97-AF65-F5344CB8AC3E}">
        <p14:creationId xmlns:p14="http://schemas.microsoft.com/office/powerpoint/2010/main" val="243511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 y="228600"/>
            <a:ext cx="8636000" cy="4857750"/>
          </a:xfrm>
          <a:prstGeom prst="rect">
            <a:avLst/>
          </a:prstGeom>
          <a:ln>
            <a:noFill/>
          </a:ln>
          <a:effectLst>
            <a:softEdge rad="112500"/>
          </a:effectLst>
        </p:spPr>
      </p:pic>
      <p:sp>
        <p:nvSpPr>
          <p:cNvPr id="7" name="TextBox 6"/>
          <p:cNvSpPr txBox="1"/>
          <p:nvPr/>
        </p:nvSpPr>
        <p:spPr>
          <a:xfrm>
            <a:off x="259080" y="5288340"/>
            <a:ext cx="8580120" cy="1077218"/>
          </a:xfrm>
          <a:prstGeom prst="rect">
            <a:avLst/>
          </a:prstGeom>
          <a:noFill/>
        </p:spPr>
        <p:txBody>
          <a:bodyPr wrap="square" rtlCol="0">
            <a:spAutoFit/>
          </a:bodyPr>
          <a:lstStyle/>
          <a:p>
            <a:pPr algn="ctr"/>
            <a:r>
              <a:rPr lang="en-US" sz="3200" dirty="0" smtClean="0"/>
              <a:t>An excavator digs out a pond, gathering soil that will be used as fill for a plug upstream. </a:t>
            </a:r>
            <a:endParaRPr lang="en-US" sz="3200" dirty="0"/>
          </a:p>
        </p:txBody>
      </p:sp>
    </p:spTree>
    <p:extLst>
      <p:ext uri="{BB962C8B-B14F-4D97-AF65-F5344CB8AC3E}">
        <p14:creationId xmlns:p14="http://schemas.microsoft.com/office/powerpoint/2010/main" val="246993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533400"/>
            <a:ext cx="8398932" cy="4724400"/>
          </a:xfrm>
          <a:prstGeom prst="rect">
            <a:avLst/>
          </a:prstGeom>
          <a:ln>
            <a:noFill/>
          </a:ln>
          <a:effectLst>
            <a:softEdge rad="112500"/>
          </a:effectLst>
        </p:spPr>
      </p:pic>
      <p:sp>
        <p:nvSpPr>
          <p:cNvPr id="5" name="TextBox 4"/>
          <p:cNvSpPr txBox="1"/>
          <p:nvPr/>
        </p:nvSpPr>
        <p:spPr>
          <a:xfrm>
            <a:off x="533400" y="5334000"/>
            <a:ext cx="8001000" cy="1384995"/>
          </a:xfrm>
          <a:prstGeom prst="rect">
            <a:avLst/>
          </a:prstGeom>
          <a:noFill/>
        </p:spPr>
        <p:txBody>
          <a:bodyPr wrap="square" rtlCol="0">
            <a:spAutoFit/>
          </a:bodyPr>
          <a:lstStyle/>
          <a:p>
            <a:pPr algn="ctr"/>
            <a:r>
              <a:rPr lang="en-US" sz="2800" dirty="0" smtClean="0"/>
              <a:t>Excavators work in unison to remove soil and create a 1.1 acre wetland. The fill from the created wetland provided almost all soil needed for the terminal plug. </a:t>
            </a:r>
            <a:endParaRPr lang="en-US" sz="2800" dirty="0"/>
          </a:p>
        </p:txBody>
      </p:sp>
    </p:spTree>
    <p:extLst>
      <p:ext uri="{BB962C8B-B14F-4D97-AF65-F5344CB8AC3E}">
        <p14:creationId xmlns:p14="http://schemas.microsoft.com/office/powerpoint/2010/main" val="572284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Book Antiqua" panose="02040602050305030304" pitchFamily="18" charset="0"/>
              </a:rPr>
              <a:t>Post Restoration </a:t>
            </a:r>
            <a:endParaRPr lang="en-US" dirty="0">
              <a:latin typeface="Book Antiqua" panose="0204060205030503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914400"/>
            <a:ext cx="8046156" cy="4678362"/>
          </a:xfrm>
          <a:prstGeom prst="rect">
            <a:avLst/>
          </a:prstGeom>
          <a:ln>
            <a:noFill/>
          </a:ln>
          <a:effectLst>
            <a:softEdge rad="112500"/>
          </a:effectLst>
        </p:spPr>
      </p:pic>
      <p:sp>
        <p:nvSpPr>
          <p:cNvPr id="5" name="TextBox 4"/>
          <p:cNvSpPr txBox="1"/>
          <p:nvPr/>
        </p:nvSpPr>
        <p:spPr>
          <a:xfrm>
            <a:off x="228600" y="5679440"/>
            <a:ext cx="8763000" cy="1015663"/>
          </a:xfrm>
          <a:prstGeom prst="rect">
            <a:avLst/>
          </a:prstGeom>
          <a:noFill/>
        </p:spPr>
        <p:txBody>
          <a:bodyPr wrap="square" rtlCol="0">
            <a:spAutoFit/>
          </a:bodyPr>
          <a:lstStyle/>
          <a:p>
            <a:pPr algn="ctr"/>
            <a:r>
              <a:rPr lang="en-US" sz="3000" dirty="0" smtClean="0"/>
              <a:t>The valley grade structure, constructed with shot rock from local quarry, withstands intense winter rains.</a:t>
            </a:r>
            <a:endParaRPr lang="en-US" sz="3000" dirty="0"/>
          </a:p>
        </p:txBody>
      </p:sp>
    </p:spTree>
    <p:extLst>
      <p:ext uri="{BB962C8B-B14F-4D97-AF65-F5344CB8AC3E}">
        <p14:creationId xmlns:p14="http://schemas.microsoft.com/office/powerpoint/2010/main" val="287476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9364" y="457200"/>
            <a:ext cx="3810000" cy="715962"/>
          </a:xfrm>
        </p:spPr>
        <p:txBody>
          <a:bodyPr>
            <a:normAutofit fontScale="90000"/>
          </a:bodyPr>
          <a:lstStyle/>
          <a:p>
            <a:r>
              <a:rPr lang="en-US" dirty="0" smtClean="0">
                <a:latin typeface="Times New Roman" panose="02020603050405020304" pitchFamily="18" charset="0"/>
                <a:cs typeface="Times New Roman" panose="02020603050405020304" pitchFamily="18" charset="0"/>
              </a:rPr>
              <a:t>Design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As - Built</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5105400" cy="6606988"/>
          </a:xfrm>
        </p:spPr>
      </p:pic>
      <p:sp>
        <p:nvSpPr>
          <p:cNvPr id="5" name="TextBox 4"/>
          <p:cNvSpPr txBox="1"/>
          <p:nvPr/>
        </p:nvSpPr>
        <p:spPr>
          <a:xfrm>
            <a:off x="5631873" y="1752600"/>
            <a:ext cx="3352800" cy="3970318"/>
          </a:xfrm>
          <a:prstGeom prst="rect">
            <a:avLst/>
          </a:prstGeom>
          <a:noFill/>
        </p:spPr>
        <p:txBody>
          <a:bodyPr wrap="square" rtlCol="0">
            <a:spAutoFit/>
          </a:bodyPr>
          <a:lstStyle/>
          <a:p>
            <a:r>
              <a:rPr lang="en-US" sz="2800" dirty="0" smtClean="0"/>
              <a:t>Due to the extra fill yielded from the created wetland, the amount of ponds originally needed for the design was no longer necessary. As built the plugs were much larger. </a:t>
            </a:r>
            <a:endParaRPr lang="en-US" sz="2800" dirty="0"/>
          </a:p>
        </p:txBody>
      </p:sp>
      <p:sp>
        <p:nvSpPr>
          <p:cNvPr id="6" name="TextBox 5"/>
          <p:cNvSpPr txBox="1"/>
          <p:nvPr/>
        </p:nvSpPr>
        <p:spPr>
          <a:xfrm>
            <a:off x="5334000" y="6280666"/>
            <a:ext cx="2895600" cy="369332"/>
          </a:xfrm>
          <a:prstGeom prst="rect">
            <a:avLst/>
          </a:prstGeom>
          <a:noFill/>
        </p:spPr>
        <p:txBody>
          <a:bodyPr wrap="square" rtlCol="0">
            <a:spAutoFit/>
          </a:bodyPr>
          <a:lstStyle/>
          <a:p>
            <a:r>
              <a:rPr lang="en-US" dirty="0" smtClean="0"/>
              <a:t>Map Credit: Plumas Corps.</a:t>
            </a:r>
            <a:endParaRPr lang="en-US" dirty="0"/>
          </a:p>
        </p:txBody>
      </p:sp>
    </p:spTree>
    <p:extLst>
      <p:ext uri="{BB962C8B-B14F-4D97-AF65-F5344CB8AC3E}">
        <p14:creationId xmlns:p14="http://schemas.microsoft.com/office/powerpoint/2010/main" val="137761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48200"/>
            <a:ext cx="8839200" cy="1905000"/>
          </a:xfrm>
        </p:spPr>
        <p:txBody>
          <a:bodyPr>
            <a:normAutofit fontScale="90000"/>
          </a:bodyPr>
          <a:lstStyle/>
          <a:p>
            <a:r>
              <a:rPr lang="en-US" sz="3300" dirty="0" smtClean="0"/>
              <a:t>Mature willows retained for habitat requirement per 1600 permit and community, created tree wells that acted as weak point in which water infiltrated, swirled and traveled upstream degrading surfaces of plugs</a:t>
            </a:r>
            <a:r>
              <a:rPr lang="en-US" sz="2800" dirty="0" smtClean="0"/>
              <a:t>.</a:t>
            </a:r>
            <a:endParaRPr lang="en-US" sz="2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152400"/>
            <a:ext cx="8046156" cy="4525963"/>
          </a:xfrm>
          <a:prstGeom prst="rect">
            <a:avLst/>
          </a:prstGeom>
          <a:ln>
            <a:noFill/>
          </a:ln>
          <a:effectLst>
            <a:softEdge rad="112500"/>
          </a:effectLst>
        </p:spPr>
      </p:pic>
    </p:spTree>
    <p:extLst>
      <p:ext uri="{BB962C8B-B14F-4D97-AF65-F5344CB8AC3E}">
        <p14:creationId xmlns:p14="http://schemas.microsoft.com/office/powerpoint/2010/main" val="203639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5800" y="228600"/>
            <a:ext cx="8046156" cy="4525962"/>
          </a:xfrm>
          <a:prstGeom prst="rect">
            <a:avLst/>
          </a:prstGeom>
          <a:ln>
            <a:noFill/>
          </a:ln>
          <a:effectLst>
            <a:softEdge rad="112500"/>
          </a:effectLst>
        </p:spPr>
      </p:pic>
      <p:sp>
        <p:nvSpPr>
          <p:cNvPr id="5" name="TextBox 4"/>
          <p:cNvSpPr txBox="1"/>
          <p:nvPr/>
        </p:nvSpPr>
        <p:spPr>
          <a:xfrm>
            <a:off x="579120" y="4800600"/>
            <a:ext cx="8229600" cy="1938992"/>
          </a:xfrm>
          <a:prstGeom prst="rect">
            <a:avLst/>
          </a:prstGeom>
          <a:noFill/>
        </p:spPr>
        <p:txBody>
          <a:bodyPr wrap="square" rtlCol="0">
            <a:spAutoFit/>
          </a:bodyPr>
          <a:lstStyle/>
          <a:p>
            <a:pPr algn="ctr"/>
            <a:r>
              <a:rPr lang="en-US" sz="3000" dirty="0" smtClean="0"/>
              <a:t>Bridget Fithian, Executive Director of SFC stands on plug, where heavy rains have caused erosion, that lead stream water into gully channel, instead of remnant channel as planned. </a:t>
            </a:r>
            <a:endParaRPr lang="en-US" sz="3000" dirty="0"/>
          </a:p>
        </p:txBody>
      </p:sp>
    </p:spTree>
    <p:extLst>
      <p:ext uri="{BB962C8B-B14F-4D97-AF65-F5344CB8AC3E}">
        <p14:creationId xmlns:p14="http://schemas.microsoft.com/office/powerpoint/2010/main" val="117778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1" y="1295542"/>
            <a:ext cx="195072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214120"/>
            <a:ext cx="3504628" cy="876157"/>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504" y="2202539"/>
            <a:ext cx="2119313" cy="67796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950696"/>
            <a:ext cx="1062038" cy="124674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1" y="2296160"/>
            <a:ext cx="1828800" cy="555812"/>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9881" y="3429000"/>
            <a:ext cx="2962275" cy="650709"/>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4400" y="3220605"/>
            <a:ext cx="1303126" cy="1303126"/>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3066" y="3159994"/>
            <a:ext cx="1376362" cy="137636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3758" y="4575430"/>
            <a:ext cx="1368637" cy="1368637"/>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1169" y="4912792"/>
            <a:ext cx="4631031" cy="773195"/>
          </a:xfrm>
          <a:prstGeom prst="rect">
            <a:avLst/>
          </a:prstGeom>
        </p:spPr>
      </p:pic>
      <p:sp>
        <p:nvSpPr>
          <p:cNvPr id="29" name="Title 28"/>
          <p:cNvSpPr>
            <a:spLocks noGrp="1"/>
          </p:cNvSpPr>
          <p:nvPr>
            <p:ph type="title"/>
          </p:nvPr>
        </p:nvSpPr>
        <p:spPr>
          <a:xfrm>
            <a:off x="427356" y="71120"/>
            <a:ext cx="8229600" cy="995680"/>
          </a:xfrm>
        </p:spPr>
        <p:txBody>
          <a:bodyPr/>
          <a:lstStyle/>
          <a:p>
            <a:r>
              <a:rPr lang="en-US" dirty="0" smtClean="0">
                <a:latin typeface="Times New Roman" panose="02020603050405020304" pitchFamily="18" charset="0"/>
                <a:cs typeface="Times New Roman" panose="02020603050405020304" pitchFamily="18" charset="0"/>
              </a:rPr>
              <a:t>Funding and Partners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691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4648200" cy="6858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Next Steps</a:t>
            </a:r>
            <a:endParaRPr lang="en-US"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826913"/>
              </p:ext>
            </p:extLst>
          </p:nvPr>
        </p:nvGraphicFramePr>
        <p:xfrm>
          <a:off x="228600" y="838200"/>
          <a:ext cx="8686800" cy="3978853"/>
        </p:xfrm>
        <a:graphic>
          <a:graphicData uri="http://schemas.openxmlformats.org/drawingml/2006/table">
            <a:tbl>
              <a:tblPr firstRow="1" bandRow="1">
                <a:tableStyleId>{F5AB1C69-6EDB-4FF4-983F-18BD219EF322}</a:tableStyleId>
              </a:tblPr>
              <a:tblGrid>
                <a:gridCol w="5410200"/>
                <a:gridCol w="3276600"/>
              </a:tblGrid>
              <a:tr h="395025">
                <a:tc>
                  <a:txBody>
                    <a:bodyPr/>
                    <a:lstStyle/>
                    <a:p>
                      <a:pPr algn="ctr"/>
                      <a:r>
                        <a:rPr lang="en-US" dirty="0" smtClean="0">
                          <a:solidFill>
                            <a:schemeClr val="tx1"/>
                          </a:solidFill>
                        </a:rPr>
                        <a:t>TASK</a:t>
                      </a:r>
                      <a:endParaRPr lang="en-US" dirty="0">
                        <a:solidFill>
                          <a:schemeClr val="tx1"/>
                        </a:solidFill>
                      </a:endParaRPr>
                    </a:p>
                  </a:txBody>
                  <a:tcPr/>
                </a:tc>
                <a:tc>
                  <a:txBody>
                    <a:bodyPr/>
                    <a:lstStyle/>
                    <a:p>
                      <a:pPr algn="ctr"/>
                      <a:r>
                        <a:rPr lang="en-US" dirty="0" smtClean="0">
                          <a:solidFill>
                            <a:schemeClr val="tx1"/>
                          </a:solidFill>
                        </a:rPr>
                        <a:t>ESTIMATED</a:t>
                      </a:r>
                      <a:r>
                        <a:rPr lang="en-US" baseline="0" dirty="0" smtClean="0">
                          <a:solidFill>
                            <a:schemeClr val="tx1"/>
                          </a:solidFill>
                        </a:rPr>
                        <a:t> DATE</a:t>
                      </a:r>
                      <a:endParaRPr lang="en-US" dirty="0">
                        <a:solidFill>
                          <a:schemeClr val="tx1"/>
                        </a:solidFill>
                      </a:endParaRPr>
                    </a:p>
                  </a:txBody>
                  <a:tcPr/>
                </a:tc>
              </a:tr>
              <a:tr h="681824">
                <a:tc>
                  <a:txBody>
                    <a:bodyPr/>
                    <a:lstStyle/>
                    <a:p>
                      <a:r>
                        <a:rPr lang="en-US" dirty="0" smtClean="0"/>
                        <a:t>Extend</a:t>
                      </a:r>
                      <a:r>
                        <a:rPr lang="en-US" baseline="0" dirty="0" smtClean="0"/>
                        <a:t>, amend, renew permits (401, 404, 1600 and CEQA)</a:t>
                      </a:r>
                      <a:endParaRPr lang="en-US" dirty="0"/>
                    </a:p>
                  </a:txBody>
                  <a:tcPr/>
                </a:tc>
                <a:tc>
                  <a:txBody>
                    <a:bodyPr/>
                    <a:lstStyle/>
                    <a:p>
                      <a:r>
                        <a:rPr lang="en-US" dirty="0" smtClean="0"/>
                        <a:t>February</a:t>
                      </a:r>
                      <a:r>
                        <a:rPr lang="en-US" baseline="0" dirty="0" smtClean="0"/>
                        <a:t> 2017 – July 2017</a:t>
                      </a:r>
                      <a:endParaRPr lang="en-US" dirty="0"/>
                    </a:p>
                  </a:txBody>
                  <a:tcPr/>
                </a:tc>
              </a:tr>
              <a:tr h="681824">
                <a:tc>
                  <a:txBody>
                    <a:bodyPr/>
                    <a:lstStyle/>
                    <a:p>
                      <a:r>
                        <a:rPr lang="en-US" dirty="0" smtClean="0"/>
                        <a:t>Mobilize,</a:t>
                      </a:r>
                      <a:r>
                        <a:rPr lang="en-US" baseline="0" dirty="0" smtClean="0"/>
                        <a:t> Implement Repair and Demobilize</a:t>
                      </a:r>
                      <a:endParaRPr lang="en-US" dirty="0"/>
                    </a:p>
                  </a:txBody>
                  <a:tcPr/>
                </a:tc>
                <a:tc>
                  <a:txBody>
                    <a:bodyPr/>
                    <a:lstStyle/>
                    <a:p>
                      <a:r>
                        <a:rPr lang="en-US" dirty="0" smtClean="0"/>
                        <a:t>August 2017 – September 2017</a:t>
                      </a:r>
                      <a:endParaRPr lang="en-US" dirty="0"/>
                    </a:p>
                  </a:txBody>
                  <a:tcPr/>
                </a:tc>
              </a:tr>
              <a:tr h="395025">
                <a:tc>
                  <a:txBody>
                    <a:bodyPr/>
                    <a:lstStyle/>
                    <a:p>
                      <a:r>
                        <a:rPr lang="en-US" dirty="0" smtClean="0"/>
                        <a:t>Complete</a:t>
                      </a:r>
                      <a:r>
                        <a:rPr lang="en-US" baseline="0" dirty="0" smtClean="0"/>
                        <a:t> n</a:t>
                      </a:r>
                      <a:r>
                        <a:rPr lang="en-US" dirty="0" smtClean="0"/>
                        <a:t>ative</a:t>
                      </a:r>
                      <a:r>
                        <a:rPr lang="en-US" baseline="0" dirty="0" smtClean="0"/>
                        <a:t> seeding and herbaceous cover</a:t>
                      </a:r>
                      <a:endParaRPr lang="en-US" dirty="0"/>
                    </a:p>
                  </a:txBody>
                  <a:tcPr/>
                </a:tc>
                <a:tc>
                  <a:txBody>
                    <a:bodyPr/>
                    <a:lstStyle/>
                    <a:p>
                      <a:r>
                        <a:rPr lang="en-US" dirty="0" smtClean="0"/>
                        <a:t>November 2017</a:t>
                      </a:r>
                      <a:endParaRPr lang="en-US" dirty="0"/>
                    </a:p>
                  </a:txBody>
                  <a:tcPr/>
                </a:tc>
              </a:tr>
              <a:tr h="395025">
                <a:tc>
                  <a:txBody>
                    <a:bodyPr/>
                    <a:lstStyle/>
                    <a:p>
                      <a:r>
                        <a:rPr lang="en-US" dirty="0" smtClean="0"/>
                        <a:t>Monthly</a:t>
                      </a:r>
                      <a:r>
                        <a:rPr lang="en-US" baseline="0" dirty="0" smtClean="0"/>
                        <a:t> monitoring of water wells and photo points</a:t>
                      </a:r>
                    </a:p>
                    <a:p>
                      <a:r>
                        <a:rPr lang="en-US" baseline="0" dirty="0" smtClean="0"/>
                        <a:t>Annual Point Blue avian survey</a:t>
                      </a:r>
                      <a:endParaRPr lang="en-US" dirty="0"/>
                    </a:p>
                  </a:txBody>
                  <a:tcPr/>
                </a:tc>
                <a:tc>
                  <a:txBody>
                    <a:bodyPr/>
                    <a:lstStyle/>
                    <a:p>
                      <a:r>
                        <a:rPr lang="en-US" dirty="0" smtClean="0"/>
                        <a:t>Life</a:t>
                      </a:r>
                      <a:r>
                        <a:rPr lang="en-US" baseline="0" dirty="0" smtClean="0"/>
                        <a:t> of project</a:t>
                      </a:r>
                      <a:endParaRPr lang="en-US" dirty="0"/>
                    </a:p>
                  </a:txBody>
                  <a:tcPr/>
                </a:tc>
              </a:tr>
              <a:tr h="395025">
                <a:tc>
                  <a:txBody>
                    <a:bodyPr/>
                    <a:lstStyle/>
                    <a:p>
                      <a:r>
                        <a:rPr lang="en-US" dirty="0" smtClean="0"/>
                        <a:t>Annual</a:t>
                      </a:r>
                      <a:r>
                        <a:rPr lang="en-US" baseline="0" dirty="0" smtClean="0"/>
                        <a:t> PSC and RDM monitoring</a:t>
                      </a:r>
                      <a:endParaRPr lang="en-US" dirty="0"/>
                    </a:p>
                  </a:txBody>
                  <a:tcPr/>
                </a:tc>
                <a:tc>
                  <a:txBody>
                    <a:bodyPr/>
                    <a:lstStyle/>
                    <a:p>
                      <a:r>
                        <a:rPr lang="en-US" dirty="0" smtClean="0"/>
                        <a:t>Spring and Fall life of project</a:t>
                      </a:r>
                      <a:endParaRPr lang="en-US" dirty="0"/>
                    </a:p>
                  </a:txBody>
                  <a:tcPr/>
                </a:tc>
              </a:tr>
              <a:tr h="395025">
                <a:tc>
                  <a:txBody>
                    <a:bodyPr/>
                    <a:lstStyle/>
                    <a:p>
                      <a:r>
                        <a:rPr lang="en-US" dirty="0" smtClean="0"/>
                        <a:t>GHG, Carbon and Veg</a:t>
                      </a:r>
                      <a:endParaRPr lang="en-US" dirty="0"/>
                    </a:p>
                  </a:txBody>
                  <a:tcPr/>
                </a:tc>
                <a:tc>
                  <a:txBody>
                    <a:bodyPr/>
                    <a:lstStyle/>
                    <a:p>
                      <a:r>
                        <a:rPr lang="en-US" dirty="0" smtClean="0"/>
                        <a:t>August</a:t>
                      </a:r>
                      <a:r>
                        <a:rPr lang="en-US" baseline="0" dirty="0" smtClean="0"/>
                        <a:t> 2018 to August 2019</a:t>
                      </a:r>
                      <a:endParaRPr lang="en-US" dirty="0"/>
                    </a:p>
                  </a:txBody>
                  <a:tcPr/>
                </a:tc>
              </a:tr>
              <a:tr h="395025">
                <a:tc>
                  <a:txBody>
                    <a:bodyPr/>
                    <a:lstStyle/>
                    <a:p>
                      <a:r>
                        <a:rPr lang="en-US" dirty="0" smtClean="0"/>
                        <a:t>Reintroduce</a:t>
                      </a:r>
                      <a:r>
                        <a:rPr lang="en-US" baseline="0" dirty="0" smtClean="0"/>
                        <a:t> cattle and implement riparian grazing</a:t>
                      </a:r>
                      <a:endParaRPr lang="en-US" dirty="0"/>
                    </a:p>
                  </a:txBody>
                  <a:tcPr/>
                </a:tc>
                <a:tc>
                  <a:txBody>
                    <a:bodyPr/>
                    <a:lstStyle/>
                    <a:p>
                      <a:r>
                        <a:rPr lang="en-US" dirty="0" smtClean="0"/>
                        <a:t>Spring</a:t>
                      </a:r>
                      <a:r>
                        <a:rPr lang="en-US" baseline="0" dirty="0" smtClean="0"/>
                        <a:t> 2020 (or when ready)</a:t>
                      </a:r>
                      <a:endParaRPr lang="en-US" dirty="0"/>
                    </a:p>
                  </a:txBody>
                  <a:tcPr/>
                </a:tc>
              </a:tr>
            </a:tbl>
          </a:graphicData>
        </a:graphic>
      </p:graphicFrame>
    </p:spTree>
    <p:extLst>
      <p:ext uri="{BB962C8B-B14F-4D97-AF65-F5344CB8AC3E}">
        <p14:creationId xmlns:p14="http://schemas.microsoft.com/office/powerpoint/2010/main" val="2246961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anose="02020603050405020304" pitchFamily="18" charset="0"/>
                <a:cs typeface="Times New Roman" panose="02020603050405020304" pitchFamily="18" charset="0"/>
              </a:rPr>
              <a:t>Repair Design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4800" y="1066800"/>
            <a:ext cx="8686800" cy="5410200"/>
          </a:xfrm>
        </p:spPr>
        <p:txBody>
          <a:bodyPr>
            <a:normAutofit fontScale="92500"/>
          </a:bodyPr>
          <a:lstStyle/>
          <a:p>
            <a:r>
              <a:rPr lang="en-US" sz="3000" dirty="0"/>
              <a:t>The repair focus would be on both effectively blocking the cuts as well as slightly raising plug elevations and lowering some flow exit points to reduce the likelihood of </a:t>
            </a:r>
            <a:r>
              <a:rPr lang="en-US" sz="3000" dirty="0" err="1"/>
              <a:t>floodflows</a:t>
            </a:r>
            <a:r>
              <a:rPr lang="en-US" sz="3000" dirty="0"/>
              <a:t> accessing vulnerable points on the plugs.  The principal area of elevation adjustment would be the interface between </a:t>
            </a:r>
            <a:r>
              <a:rPr lang="en-US" sz="3000" dirty="0" smtClean="0"/>
              <a:t>plug </a:t>
            </a:r>
            <a:r>
              <a:rPr lang="en-US" sz="3000" dirty="0"/>
              <a:t>#3 and plug #2</a:t>
            </a:r>
            <a:r>
              <a:rPr lang="en-US" sz="3000" dirty="0" smtClean="0"/>
              <a:t>. Dependent on soil moisture there are several options, one of which includes vinyl </a:t>
            </a:r>
            <a:r>
              <a:rPr lang="en-US" sz="3000" dirty="0" err="1" smtClean="0"/>
              <a:t>sheetpile</a:t>
            </a:r>
            <a:r>
              <a:rPr lang="en-US" sz="3000" dirty="0" smtClean="0"/>
              <a:t> (Wilcox 2017).</a:t>
            </a:r>
          </a:p>
          <a:p>
            <a:r>
              <a:rPr lang="en-US" sz="3000" dirty="0" smtClean="0"/>
              <a:t>SFC is working with permitting agencies and Plumas Corps. and will asses and choose from there. Additionally rains continue to fall in record amounts, leaving the project vulnerable to further movement. </a:t>
            </a:r>
            <a:endParaRPr lang="en-US" sz="3000" dirty="0"/>
          </a:p>
        </p:txBody>
      </p:sp>
    </p:spTree>
    <p:extLst>
      <p:ext uri="{BB962C8B-B14F-4D97-AF65-F5344CB8AC3E}">
        <p14:creationId xmlns:p14="http://schemas.microsoft.com/office/powerpoint/2010/main" val="3066940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64709" y="0"/>
            <a:ext cx="3276600" cy="11430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Repair Design</a:t>
            </a:r>
            <a:endParaRPr lang="en-US" dirty="0">
              <a:latin typeface="Times New Roman" panose="02020603050405020304" pitchFamily="18" charset="0"/>
              <a:cs typeface="Times New Roman" panose="02020603050405020304" pitchFamily="18"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28599"/>
            <a:ext cx="4343400" cy="5620413"/>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304397"/>
            <a:ext cx="4174109" cy="5401203"/>
          </a:xfrm>
          <a:prstGeom prst="rect">
            <a:avLst/>
          </a:prstGeom>
        </p:spPr>
      </p:pic>
    </p:spTree>
    <p:extLst>
      <p:ext uri="{BB962C8B-B14F-4D97-AF65-F5344CB8AC3E}">
        <p14:creationId xmlns:p14="http://schemas.microsoft.com/office/powerpoint/2010/main" val="563736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Questions?</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922" y="1600200"/>
            <a:ext cx="8046156" cy="4525963"/>
          </a:xfrm>
          <a:prstGeom prst="rect">
            <a:avLst/>
          </a:prstGeom>
          <a:ln>
            <a:noFill/>
          </a:ln>
          <a:effectLst>
            <a:softEdge rad="112500"/>
          </a:effectLst>
        </p:spPr>
      </p:pic>
    </p:spTree>
    <p:extLst>
      <p:ext uri="{BB962C8B-B14F-4D97-AF65-F5344CB8AC3E}">
        <p14:creationId xmlns:p14="http://schemas.microsoft.com/office/powerpoint/2010/main" val="109289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40640"/>
            <a:ext cx="8229600" cy="6858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Restored and Control Site Locations</a:t>
            </a:r>
            <a:endParaRPr lang="en-US"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711042"/>
            <a:ext cx="8382000" cy="59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683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latin typeface="Times New Roman" panose="02020603050405020304" pitchFamily="18" charset="0"/>
                <a:cs typeface="Times New Roman" panose="02020603050405020304" pitchFamily="18" charset="0"/>
              </a:rPr>
              <a:t>Meadow Type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90601"/>
            <a:ext cx="8229600" cy="1676400"/>
          </a:xfrm>
        </p:spPr>
        <p:txBody>
          <a:bodyPr>
            <a:normAutofit/>
          </a:bodyPr>
          <a:lstStyle/>
          <a:p>
            <a:pPr marL="0" indent="0">
              <a:buNone/>
            </a:pPr>
            <a:r>
              <a:rPr lang="en-US" dirty="0" smtClean="0"/>
              <a:t>Bean is an unusually low elevation meadow and the lowest lying meadow of the SMRRP at only 3,200 ft. elevation.  </a:t>
            </a:r>
          </a:p>
          <a:p>
            <a:endParaRPr lang="en-US" dirty="0" smtClean="0"/>
          </a:p>
          <a:p>
            <a:endParaRPr lang="en-US" dirty="0" smtClean="0"/>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2476500"/>
            <a:ext cx="5461000" cy="4095750"/>
          </a:xfrm>
          <a:prstGeom prst="rect">
            <a:avLst/>
          </a:prstGeom>
          <a:ln>
            <a:noFill/>
          </a:ln>
          <a:effectLst>
            <a:softEdge rad="112500"/>
          </a:effectLst>
        </p:spPr>
      </p:pic>
      <p:sp>
        <p:nvSpPr>
          <p:cNvPr id="5" name="TextBox 4"/>
          <p:cNvSpPr txBox="1"/>
          <p:nvPr/>
        </p:nvSpPr>
        <p:spPr>
          <a:xfrm>
            <a:off x="381000" y="2971800"/>
            <a:ext cx="2895600" cy="3539430"/>
          </a:xfrm>
          <a:prstGeom prst="rect">
            <a:avLst/>
          </a:prstGeom>
          <a:noFill/>
        </p:spPr>
        <p:txBody>
          <a:bodyPr wrap="square" rtlCol="0">
            <a:spAutoFit/>
          </a:bodyPr>
          <a:lstStyle/>
          <a:p>
            <a:pPr algn="ctr"/>
            <a:r>
              <a:rPr lang="en-US" sz="2800" dirty="0"/>
              <a:t>As with most </a:t>
            </a:r>
            <a:r>
              <a:rPr lang="en-US" sz="2800" dirty="0" err="1"/>
              <a:t>Sierran</a:t>
            </a:r>
            <a:r>
              <a:rPr lang="en-US" sz="2800" dirty="0"/>
              <a:t> meadows, Bean Meadow appears to be a Holocene (last 10,000 years) feature (Wilcox 2012).</a:t>
            </a:r>
          </a:p>
        </p:txBody>
      </p:sp>
    </p:spTree>
    <p:extLst>
      <p:ext uri="{BB962C8B-B14F-4D97-AF65-F5344CB8AC3E}">
        <p14:creationId xmlns:p14="http://schemas.microsoft.com/office/powerpoint/2010/main" val="397699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txBody>
          <a:bodyPr>
            <a:normAutofit fontScale="90000"/>
          </a:bodyPr>
          <a:lstStyle/>
          <a:p>
            <a:r>
              <a:rPr lang="en-US" dirty="0" smtClean="0">
                <a:latin typeface="Times New Roman" panose="02020603050405020304" pitchFamily="18" charset="0"/>
                <a:cs typeface="Times New Roman" panose="02020603050405020304" pitchFamily="18" charset="0"/>
              </a:rPr>
              <a:t>Meadow Conditions Pre - restoration</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914400"/>
            <a:ext cx="8229600" cy="5791200"/>
          </a:xfrm>
        </p:spPr>
        <p:txBody>
          <a:bodyPr>
            <a:normAutofit fontScale="55000" lnSpcReduction="20000"/>
          </a:bodyPr>
          <a:lstStyle/>
          <a:p>
            <a:r>
              <a:rPr lang="en-US" sz="3800" dirty="0" smtClean="0"/>
              <a:t>Hydrologic status - 39 </a:t>
            </a:r>
            <a:r>
              <a:rPr lang="en-US" sz="3800" dirty="0"/>
              <a:t>acre project area could be delineated into </a:t>
            </a:r>
            <a:r>
              <a:rPr lang="en-US" sz="3800" dirty="0" smtClean="0"/>
              <a:t>two distinct </a:t>
            </a:r>
            <a:r>
              <a:rPr lang="en-US" sz="3800" dirty="0"/>
              <a:t>morphological </a:t>
            </a:r>
            <a:r>
              <a:rPr lang="en-US" sz="3800" dirty="0" smtClean="0"/>
              <a:t>reaches, separated </a:t>
            </a:r>
            <a:r>
              <a:rPr lang="en-US" sz="3800" dirty="0"/>
              <a:t>by an alluvial fan associated </a:t>
            </a:r>
            <a:r>
              <a:rPr lang="en-US" sz="3800" dirty="0" smtClean="0"/>
              <a:t>with the </a:t>
            </a:r>
            <a:r>
              <a:rPr lang="en-US" sz="3800" dirty="0"/>
              <a:t>west tributary and a </a:t>
            </a:r>
            <a:r>
              <a:rPr lang="en-US" sz="3800" dirty="0" err="1"/>
              <a:t>colluvial</a:t>
            </a:r>
            <a:r>
              <a:rPr lang="en-US" sz="3800" dirty="0"/>
              <a:t> fan extending into the meadow from the east that constrict </a:t>
            </a:r>
            <a:r>
              <a:rPr lang="en-US" sz="3800" dirty="0" smtClean="0"/>
              <a:t>the meadow </a:t>
            </a:r>
            <a:r>
              <a:rPr lang="en-US" sz="3800" dirty="0"/>
              <a:t>floodplain. The meadow again becomes constricted, topographically, at the </a:t>
            </a:r>
            <a:r>
              <a:rPr lang="en-US" sz="3800" dirty="0" smtClean="0"/>
              <a:t>downstream end </a:t>
            </a:r>
            <a:r>
              <a:rPr lang="en-US" sz="3800" dirty="0"/>
              <a:t>as flow enters the </a:t>
            </a:r>
            <a:r>
              <a:rPr lang="en-US" sz="3800" dirty="0" smtClean="0"/>
              <a:t>reservoir. </a:t>
            </a:r>
          </a:p>
          <a:p>
            <a:endParaRPr lang="en-US" sz="3800" dirty="0" smtClean="0"/>
          </a:p>
          <a:p>
            <a:r>
              <a:rPr lang="en-US" sz="3800" dirty="0" smtClean="0"/>
              <a:t>The </a:t>
            </a:r>
            <a:r>
              <a:rPr lang="en-US" sz="3800" dirty="0"/>
              <a:t>upstream </a:t>
            </a:r>
            <a:r>
              <a:rPr lang="en-US" sz="3800" dirty="0" smtClean="0"/>
              <a:t>portion </a:t>
            </a:r>
            <a:r>
              <a:rPr lang="en-US" sz="3800" dirty="0"/>
              <a:t>of the property is more </a:t>
            </a:r>
            <a:r>
              <a:rPr lang="en-US" sz="3800" dirty="0" smtClean="0"/>
              <a:t>complex with </a:t>
            </a:r>
            <a:r>
              <a:rPr lang="en-US" sz="3800" dirty="0"/>
              <a:t>several apparent remnant channel swales across the meadow separated by subtle </a:t>
            </a:r>
            <a:r>
              <a:rPr lang="en-US" sz="3800" dirty="0" smtClean="0"/>
              <a:t>high features</a:t>
            </a:r>
            <a:r>
              <a:rPr lang="en-US" sz="3800" dirty="0"/>
              <a:t>. The interaction between the alluvial fans confined the upstream channels into a </a:t>
            </a:r>
            <a:r>
              <a:rPr lang="en-US" sz="3800" dirty="0" smtClean="0"/>
              <a:t>single thread </a:t>
            </a:r>
            <a:r>
              <a:rPr lang="en-US" sz="3800" dirty="0"/>
              <a:t>with a relatively narrow effective floodplain width</a:t>
            </a:r>
            <a:r>
              <a:rPr lang="en-US" sz="3800" dirty="0" smtClean="0"/>
              <a:t>.</a:t>
            </a:r>
          </a:p>
          <a:p>
            <a:pPr marL="0" indent="0">
              <a:buNone/>
            </a:pPr>
            <a:endParaRPr lang="en-US" sz="3800" dirty="0" smtClean="0"/>
          </a:p>
          <a:p>
            <a:r>
              <a:rPr lang="en-US" sz="3800" dirty="0"/>
              <a:t>The portion of the </a:t>
            </a:r>
            <a:r>
              <a:rPr lang="en-US" sz="3800" dirty="0" smtClean="0"/>
              <a:t>meadow downstream of </a:t>
            </a:r>
            <a:r>
              <a:rPr lang="en-US" sz="3800" dirty="0"/>
              <a:t>the fan features maintains a definite slope to the east side of the </a:t>
            </a:r>
            <a:r>
              <a:rPr lang="en-US" sz="3800" dirty="0" smtClean="0"/>
              <a:t>meadow. This </a:t>
            </a:r>
            <a:r>
              <a:rPr lang="en-US" sz="3800" dirty="0"/>
              <a:t>also appears to have kept the remnant channel as a single thread through the remainder </a:t>
            </a:r>
            <a:r>
              <a:rPr lang="en-US" sz="3800" dirty="0" smtClean="0"/>
              <a:t>of the </a:t>
            </a:r>
            <a:r>
              <a:rPr lang="en-US" sz="3800" dirty="0"/>
              <a:t>meadow. The interaction of the fans also introduce variation in </a:t>
            </a:r>
            <a:r>
              <a:rPr lang="en-US" sz="3800" dirty="0" smtClean="0"/>
              <a:t>the channel/floodplain gradients.</a:t>
            </a:r>
          </a:p>
          <a:p>
            <a:pPr marL="0" indent="0">
              <a:buNone/>
            </a:pPr>
            <a:endParaRPr lang="en-US" sz="3800" dirty="0" smtClean="0"/>
          </a:p>
          <a:p>
            <a:pPr marL="0" indent="0" algn="ctr">
              <a:buNone/>
            </a:pPr>
            <a:r>
              <a:rPr lang="en-US" sz="3800" dirty="0" smtClean="0"/>
              <a:t>Wilcox (2012)</a:t>
            </a:r>
            <a:endParaRPr lang="en-US" sz="3800" dirty="0"/>
          </a:p>
          <a:p>
            <a:endParaRPr lang="en-US" sz="2800" dirty="0" smtClean="0"/>
          </a:p>
          <a:p>
            <a:pPr marL="0" indent="0">
              <a:buNone/>
            </a:pPr>
            <a:endParaRPr lang="en-US" dirty="0" smtClean="0"/>
          </a:p>
          <a:p>
            <a:endParaRPr lang="en-US" dirty="0"/>
          </a:p>
        </p:txBody>
      </p:sp>
    </p:spTree>
    <p:extLst>
      <p:ext uri="{BB962C8B-B14F-4D97-AF65-F5344CB8AC3E}">
        <p14:creationId xmlns:p14="http://schemas.microsoft.com/office/powerpoint/2010/main" val="115844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0498" y="0"/>
            <a:ext cx="8229600" cy="929640"/>
          </a:xfrm>
        </p:spPr>
        <p:txBody>
          <a:bodyPr/>
          <a:lstStyle/>
          <a:p>
            <a:r>
              <a:rPr lang="en-US" dirty="0" smtClean="0">
                <a:latin typeface="Times New Roman" panose="02020603050405020304" pitchFamily="18" charset="0"/>
                <a:cs typeface="Times New Roman" panose="02020603050405020304" pitchFamily="18" charset="0"/>
              </a:rPr>
              <a:t>Critical Species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990600"/>
            <a:ext cx="4648200" cy="5800154"/>
          </a:xfrm>
        </p:spPr>
        <p:txBody>
          <a:bodyPr>
            <a:normAutofit fontScale="92500" lnSpcReduction="20000"/>
          </a:bodyPr>
          <a:lstStyle/>
          <a:p>
            <a:r>
              <a:rPr lang="en-US" dirty="0" smtClean="0"/>
              <a:t>Known Species On Site: Western Pond Turtle, Great Gray Owl, Yellow Lip Pansy Monkeyflower</a:t>
            </a:r>
          </a:p>
          <a:p>
            <a:pPr marL="0" indent="0">
              <a:buNone/>
            </a:pPr>
            <a:endParaRPr lang="en-US" dirty="0" smtClean="0"/>
          </a:p>
          <a:p>
            <a:r>
              <a:rPr lang="en-US" dirty="0" smtClean="0"/>
              <a:t>Possible Species: Golden Eagle, Willow Flycatcher and Spotted Owl</a:t>
            </a:r>
          </a:p>
          <a:p>
            <a:pPr marL="0" indent="0">
              <a:buNone/>
            </a:pPr>
            <a:endParaRPr lang="en-US" dirty="0" smtClean="0"/>
          </a:p>
          <a:p>
            <a:r>
              <a:rPr lang="en-US" dirty="0" smtClean="0"/>
              <a:t>Common Species: Mule Deer, Black Bear, Coyote, Bobcat and abundant waterfowl. </a:t>
            </a:r>
          </a:p>
          <a:p>
            <a:pPr marL="0" indent="0">
              <a:buNone/>
            </a:pPr>
            <a:endParaRPr lang="en-US" dirty="0" smtClean="0"/>
          </a:p>
          <a:p>
            <a:pPr marL="0" inden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28600"/>
            <a:ext cx="3477578" cy="6182360"/>
          </a:xfrm>
          <a:prstGeom prst="rect">
            <a:avLst/>
          </a:prstGeom>
          <a:ln>
            <a:noFill/>
          </a:ln>
          <a:effectLst>
            <a:softEdge rad="112500"/>
          </a:effectLst>
        </p:spPr>
      </p:pic>
    </p:spTree>
    <p:extLst>
      <p:ext uri="{BB962C8B-B14F-4D97-AF65-F5344CB8AC3E}">
        <p14:creationId xmlns:p14="http://schemas.microsoft.com/office/powerpoint/2010/main" val="122939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9400"/>
            <a:ext cx="8382000"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48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lstStyle/>
          <a:p>
            <a:r>
              <a:rPr lang="en-US" dirty="0" smtClean="0">
                <a:latin typeface="Times New Roman" panose="02020603050405020304" pitchFamily="18" charset="0"/>
                <a:cs typeface="Times New Roman" panose="02020603050405020304" pitchFamily="18" charset="0"/>
              </a:rPr>
              <a:t>Historic Land Use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19200"/>
            <a:ext cx="8229600" cy="5410200"/>
          </a:xfrm>
        </p:spPr>
        <p:txBody>
          <a:bodyPr>
            <a:normAutofit fontScale="92500" lnSpcReduction="20000"/>
          </a:bodyPr>
          <a:lstStyle/>
          <a:p>
            <a:r>
              <a:rPr lang="en-US" sz="3300" dirty="0"/>
              <a:t>Currently owned by SFC and neighbor Steve </a:t>
            </a:r>
            <a:r>
              <a:rPr lang="en-US" sz="3300" dirty="0" err="1"/>
              <a:t>Dunckel</a:t>
            </a:r>
            <a:endParaRPr lang="en-US" sz="3300" dirty="0"/>
          </a:p>
          <a:p>
            <a:r>
              <a:rPr lang="en-US" sz="3300" dirty="0"/>
              <a:t>Previously owned by two prominent ranching families in the 1900’s and before</a:t>
            </a:r>
          </a:p>
          <a:p>
            <a:r>
              <a:rPr lang="en-US" sz="3300" dirty="0"/>
              <a:t>Likely causes of degradation: irrigation - particularly for “Timothy Hay,” historic grazing, building of reservoirs and dams </a:t>
            </a:r>
          </a:p>
          <a:p>
            <a:r>
              <a:rPr lang="en-US" sz="3300" dirty="0"/>
              <a:t>Co-managed by SFC and neighboring landowner and rancher, Steve </a:t>
            </a:r>
            <a:r>
              <a:rPr lang="en-US" sz="3300" dirty="0" err="1"/>
              <a:t>Dunckel</a:t>
            </a:r>
            <a:r>
              <a:rPr lang="en-US" sz="3300" dirty="0"/>
              <a:t>. Currently developing a grazing plan and implementing NRCS EQIP contract for proper fencing and water infrastructure </a:t>
            </a:r>
            <a:r>
              <a:rPr lang="en-US" sz="3300" dirty="0" smtClean="0"/>
              <a:t>to </a:t>
            </a:r>
            <a:r>
              <a:rPr lang="en-US" sz="3300" dirty="0"/>
              <a:t>manage the grazing and </a:t>
            </a:r>
            <a:r>
              <a:rPr lang="en-US" sz="3300" dirty="0" smtClean="0"/>
              <a:t>restoration </a:t>
            </a:r>
            <a:r>
              <a:rPr lang="en-US" sz="3300" dirty="0"/>
              <a:t>cohesively.</a:t>
            </a:r>
          </a:p>
          <a:p>
            <a:endParaRPr lang="en-US" dirty="0"/>
          </a:p>
        </p:txBody>
      </p:sp>
    </p:spTree>
    <p:extLst>
      <p:ext uri="{BB962C8B-B14F-4D97-AF65-F5344CB8AC3E}">
        <p14:creationId xmlns:p14="http://schemas.microsoft.com/office/powerpoint/2010/main" val="362876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160"/>
            <a:ext cx="5257800" cy="1143000"/>
          </a:xfrm>
        </p:spPr>
        <p:txBody>
          <a:bodyPr>
            <a:normAutofit/>
          </a:bodyPr>
          <a:lstStyle/>
          <a:p>
            <a:r>
              <a:rPr lang="en-US" dirty="0" smtClean="0">
                <a:latin typeface="Times New Roman" panose="02020603050405020304" pitchFamily="18" charset="0"/>
                <a:cs typeface="Times New Roman" panose="02020603050405020304" pitchFamily="18" charset="0"/>
              </a:rPr>
              <a:t>GHG Research</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14161" y="1219200"/>
            <a:ext cx="2514599" cy="5334000"/>
          </a:xfrm>
        </p:spPr>
        <p:txBody>
          <a:bodyPr>
            <a:noAutofit/>
          </a:bodyPr>
          <a:lstStyle/>
          <a:p>
            <a:pPr marL="0" indent="0" algn="ctr">
              <a:buNone/>
            </a:pPr>
            <a:r>
              <a:rPr lang="en-US" sz="2800" dirty="0" smtClean="0"/>
              <a:t>Due weather, repair will occur next fall, post-restoration monitoring will begin in September 2018 and continue through September 2019. </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1" y="2362200"/>
            <a:ext cx="6604000" cy="4114800"/>
          </a:xfrm>
          <a:prstGeom prst="rect">
            <a:avLst/>
          </a:prstGeom>
          <a:ln>
            <a:noFill/>
          </a:ln>
          <a:effectLst>
            <a:softEdge rad="112500"/>
          </a:effectLst>
        </p:spPr>
      </p:pic>
      <p:sp>
        <p:nvSpPr>
          <p:cNvPr id="5" name="TextBox 4"/>
          <p:cNvSpPr txBox="1"/>
          <p:nvPr/>
        </p:nvSpPr>
        <p:spPr>
          <a:xfrm>
            <a:off x="152401" y="914400"/>
            <a:ext cx="6172200" cy="1338828"/>
          </a:xfrm>
          <a:prstGeom prst="rect">
            <a:avLst/>
          </a:prstGeom>
          <a:noFill/>
        </p:spPr>
        <p:txBody>
          <a:bodyPr wrap="square" rtlCol="0">
            <a:spAutoFit/>
          </a:bodyPr>
          <a:lstStyle/>
          <a:p>
            <a:r>
              <a:rPr lang="en-US" sz="2700" dirty="0"/>
              <a:t>To date SFC has completed 15 of 15 pre-restoration GHG monitoring visits, from September 2015 to September 2016.</a:t>
            </a:r>
          </a:p>
        </p:txBody>
      </p:sp>
    </p:spTree>
    <p:extLst>
      <p:ext uri="{BB962C8B-B14F-4D97-AF65-F5344CB8AC3E}">
        <p14:creationId xmlns:p14="http://schemas.microsoft.com/office/powerpoint/2010/main" val="1459809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2843</TotalTime>
  <Words>1019</Words>
  <Application>Microsoft Office PowerPoint</Application>
  <PresentationFormat>On-screen Show (4:3)</PresentationFormat>
  <Paragraphs>82</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Bean Creek Preserve  Meadow Restoration</vt:lpstr>
      <vt:lpstr>Funding and Partners</vt:lpstr>
      <vt:lpstr>Restored and Control Site Locations</vt:lpstr>
      <vt:lpstr>Meadow Type</vt:lpstr>
      <vt:lpstr>Meadow Conditions Pre - restoration</vt:lpstr>
      <vt:lpstr>Critical Species</vt:lpstr>
      <vt:lpstr>PowerPoint Presentation</vt:lpstr>
      <vt:lpstr>Historic Land Use </vt:lpstr>
      <vt:lpstr>GHG Research</vt:lpstr>
      <vt:lpstr>Restoration Goals</vt:lpstr>
      <vt:lpstr>Restoration Design</vt:lpstr>
      <vt:lpstr>Restoration Plan</vt:lpstr>
      <vt:lpstr>Implementation </vt:lpstr>
      <vt:lpstr>PowerPoint Presentation</vt:lpstr>
      <vt:lpstr>PowerPoint Presentation</vt:lpstr>
      <vt:lpstr>Post Restoration </vt:lpstr>
      <vt:lpstr>Design  As - Built</vt:lpstr>
      <vt:lpstr>Mature willows retained for habitat requirement per 1600 permit and community, created tree wells that acted as weak point in which water infiltrated, swirled and traveled upstream degrading surfaces of plugs.</vt:lpstr>
      <vt:lpstr>PowerPoint Presentation</vt:lpstr>
      <vt:lpstr>Next Steps</vt:lpstr>
      <vt:lpstr>Repair Design</vt:lpstr>
      <vt:lpstr>Repair Design</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Proposition 1 DFW-Funded Cap and Trade Projects</dc:title>
  <dc:creator>Levi</dc:creator>
  <cp:lastModifiedBy>Lauren Hubert</cp:lastModifiedBy>
  <cp:revision>31</cp:revision>
  <dcterms:created xsi:type="dcterms:W3CDTF">2016-02-01T20:01:45Z</dcterms:created>
  <dcterms:modified xsi:type="dcterms:W3CDTF">2017-02-07T17:46:18Z</dcterms:modified>
</cp:coreProperties>
</file>