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1" r:id="rId3"/>
    <p:sldId id="267" r:id="rId4"/>
    <p:sldId id="262" r:id="rId5"/>
    <p:sldId id="259" r:id="rId6"/>
    <p:sldId id="260" r:id="rId7"/>
    <p:sldId id="257" r:id="rId8"/>
    <p:sldId id="263" r:id="rId9"/>
    <p:sldId id="265" r:id="rId10"/>
    <p:sldId id="266" r:id="rId11"/>
    <p:sldId id="25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3613033219336E-2"/>
          <c:y val="4.6638845144356955E-2"/>
          <c:w val="0.64452583578567835"/>
          <c:h val="0.747158880139982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Sierra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1st Reading</c:v>
                </c:pt>
                <c:pt idx="1">
                  <c:v>2nd Reading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Sequoia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1st Reading</c:v>
                </c:pt>
                <c:pt idx="1">
                  <c:v>2nd Reading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Inyo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1st Reading</c:v>
                </c:pt>
                <c:pt idx="1">
                  <c:v>2nd Reading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70</c:v>
                </c:pt>
                <c:pt idx="1">
                  <c:v>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52640"/>
        <c:axId val="37154176"/>
      </c:lineChart>
      <c:catAx>
        <c:axId val="3715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2700000" vert="horz"/>
          <a:lstStyle/>
          <a:p>
            <a:pPr>
              <a:defRPr/>
            </a:pPr>
            <a:endParaRPr lang="en-US"/>
          </a:p>
        </c:txPr>
        <c:crossAx val="37154176"/>
        <c:crosses val="autoZero"/>
        <c:auto val="1"/>
        <c:lblAlgn val="ctr"/>
        <c:lblOffset val="100"/>
        <c:noMultiLvlLbl val="0"/>
      </c:catAx>
      <c:valAx>
        <c:axId val="37154176"/>
        <c:scaling>
          <c:orientation val="minMax"/>
          <c:max val="80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crossAx val="3715264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4000" dirty="0" smtClean="0"/>
              <a:t>Species Richness</a:t>
            </a:r>
            <a:endParaRPr lang="en-US" sz="4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Sierra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1st Reading</c:v>
                </c:pt>
                <c:pt idx="1">
                  <c:v>2nd Reading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Sequoia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1st Reading</c:v>
                </c:pt>
                <c:pt idx="1">
                  <c:v>2nd Reading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15</c:v>
                </c:pt>
                <c:pt idx="1">
                  <c:v>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Inyo</c:v>
                </c:pt>
              </c:strCache>
            </c:strRef>
          </c:tx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1st Reading</c:v>
                </c:pt>
                <c:pt idx="1">
                  <c:v>2nd Reading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745600"/>
        <c:axId val="144747136"/>
      </c:lineChart>
      <c:catAx>
        <c:axId val="144745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4747136"/>
        <c:crosses val="autoZero"/>
        <c:auto val="1"/>
        <c:lblAlgn val="ctr"/>
        <c:lblOffset val="100"/>
        <c:noMultiLvlLbl val="0"/>
      </c:catAx>
      <c:valAx>
        <c:axId val="1447471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Richness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44745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0625F-7A66-4805-9828-E7702659D92B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5DCAB-D91B-4B6F-A5AB-CA7E83213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63F2-2343-4FF5-864A-566E3C36A1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8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0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7ADD80-DF9E-45DF-8369-D709C857C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5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5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4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5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8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C22EF-C96D-438A-BDB3-B66519C247C0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36D9-F6F0-4B94-A1BE-CF2A305A6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2068" y="1022556"/>
            <a:ext cx="4582332" cy="5486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b="1" dirty="0" smtClean="0">
                <a:latin typeface="Cambria" pitchFamily="18" charset="0"/>
              </a:rPr>
              <a:t>850 Permanent plots</a:t>
            </a:r>
          </a:p>
          <a:p>
            <a:pPr lvl="1"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>
                <a:latin typeface="Cambria" pitchFamily="18" charset="0"/>
              </a:rPr>
              <a:t>Read every 5 </a:t>
            </a:r>
            <a:r>
              <a:rPr lang="en-US" sz="2400" dirty="0" smtClean="0">
                <a:latin typeface="Cambria" pitchFamily="18" charset="0"/>
              </a:rPr>
              <a:t>years</a:t>
            </a:r>
          </a:p>
          <a:p>
            <a:pPr lvl="1"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latin typeface="Cambria" pitchFamily="18" charset="0"/>
              </a:rPr>
              <a:t>Over 270 with 10 years of data</a:t>
            </a:r>
          </a:p>
          <a:p>
            <a:pPr marL="457200" lvl="1" indent="0">
              <a:spcBef>
                <a:spcPts val="0"/>
              </a:spcBef>
              <a:buClr>
                <a:schemeClr val="tx2">
                  <a:lumMod val="75000"/>
                </a:schemeClr>
              </a:buClr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b="1" dirty="0" smtClean="0">
                <a:latin typeface="Cambria" pitchFamily="18" charset="0"/>
              </a:rPr>
              <a:t>Plant species composition</a:t>
            </a:r>
          </a:p>
          <a:p>
            <a:pPr lvl="1"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latin typeface="Cambria" pitchFamily="18" charset="0"/>
              </a:rPr>
              <a:t>Diversity</a:t>
            </a:r>
          </a:p>
          <a:p>
            <a:pPr lvl="1"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latin typeface="Cambria" pitchFamily="18" charset="0"/>
              </a:rPr>
              <a:t>Richness</a:t>
            </a:r>
          </a:p>
          <a:p>
            <a:pPr lvl="1"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latin typeface="Cambria" pitchFamily="18" charset="0"/>
              </a:rPr>
              <a:t>CIR – Range Condition</a:t>
            </a:r>
          </a:p>
          <a:p>
            <a:pPr marL="0" indent="0">
              <a:spcBef>
                <a:spcPts val="0"/>
              </a:spcBef>
              <a:buClr>
                <a:schemeClr val="tx2">
                  <a:lumMod val="75000"/>
                </a:schemeClr>
              </a:buClr>
              <a:buNone/>
            </a:pPr>
            <a:endParaRPr lang="en-US" sz="2000" b="1" dirty="0" smtClean="0">
              <a:latin typeface="Cambria" pitchFamily="18" charset="0"/>
            </a:endParaRPr>
          </a:p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b="1" dirty="0" smtClean="0">
                <a:latin typeface="Cambria" pitchFamily="18" charset="0"/>
              </a:rPr>
              <a:t>Current data </a:t>
            </a:r>
            <a:r>
              <a:rPr lang="en-US" sz="2400" b="1" dirty="0">
                <a:latin typeface="Cambria" pitchFamily="18" charset="0"/>
              </a:rPr>
              <a:t>a</a:t>
            </a:r>
            <a:r>
              <a:rPr lang="en-US" sz="2400" b="1" dirty="0" smtClean="0">
                <a:latin typeface="Cambria" pitchFamily="18" charset="0"/>
              </a:rPr>
              <a:t>nalysis</a:t>
            </a:r>
          </a:p>
          <a:p>
            <a:pPr lvl="1"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latin typeface="Cambria" pitchFamily="18" charset="0"/>
              </a:rPr>
              <a:t>Current Condition </a:t>
            </a:r>
          </a:p>
          <a:p>
            <a:pPr marL="457200" lvl="1" indent="0">
              <a:spcBef>
                <a:spcPts val="0"/>
              </a:spcBef>
              <a:buClr>
                <a:schemeClr val="tx2">
                  <a:lumMod val="75000"/>
                </a:schemeClr>
              </a:buClr>
              <a:buNone/>
            </a:pPr>
            <a:endParaRPr lang="en-US" sz="300" dirty="0" smtClean="0">
              <a:latin typeface="Cambria" pitchFamily="18" charset="0"/>
            </a:endParaRPr>
          </a:p>
          <a:p>
            <a:pPr lvl="1"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latin typeface="Cambria" pitchFamily="18" charset="0"/>
              </a:rPr>
              <a:t>Trends in Condition</a:t>
            </a:r>
          </a:p>
          <a:p>
            <a:pPr lvl="1"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endParaRPr lang="en-US" sz="300" dirty="0" smtClean="0">
              <a:latin typeface="Cambria" pitchFamily="18" charset="0"/>
            </a:endParaRPr>
          </a:p>
          <a:p>
            <a:pPr lvl="1"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n-US" sz="2400" dirty="0" smtClean="0">
                <a:latin typeface="Cambria" pitchFamily="18" charset="0"/>
              </a:rPr>
              <a:t>Initial Condition x Weather x Site Type x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5241" y="39469"/>
            <a:ext cx="91370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ea typeface="Batang" pitchFamily="18" charset="-127"/>
              </a:rPr>
              <a:t>Meadow Condition Monitoring,1999 - 2013 </a:t>
            </a:r>
            <a:r>
              <a:rPr lang="en-US" sz="3600" b="1" dirty="0" smtClean="0">
                <a:solidFill>
                  <a:prstClr val="white"/>
                </a:solidFill>
                <a:latin typeface="Cambria" pitchFamily="18" charset="0"/>
                <a:ea typeface="Batang" pitchFamily="18" charset="-127"/>
              </a:rPr>
              <a:t> 1999-2012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149560" cy="530352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2413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4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3275322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20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Desired Conditions</a:t>
            </a:r>
            <a:br>
              <a:rPr lang="en-US" dirty="0" smtClean="0"/>
            </a:br>
            <a:r>
              <a:rPr lang="en-US" sz="2400" dirty="0" smtClean="0"/>
              <a:t>Sierra Nevada Framework, 2004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Streambank trampling</a:t>
            </a:r>
          </a:p>
          <a:p>
            <a:pPr algn="l"/>
            <a:r>
              <a:rPr lang="en-US" dirty="0" smtClean="0"/>
              <a:t>Vegetation </a:t>
            </a:r>
            <a:r>
              <a:rPr lang="en-US" dirty="0" err="1" smtClean="0"/>
              <a:t>Seral</a:t>
            </a:r>
            <a:r>
              <a:rPr lang="en-US" dirty="0" smtClean="0"/>
              <a:t> stage</a:t>
            </a:r>
            <a:r>
              <a:rPr lang="en-US" dirty="0"/>
              <a:t>	</a:t>
            </a:r>
            <a:endParaRPr lang="en-US" dirty="0" smtClean="0"/>
          </a:p>
          <a:p>
            <a:pPr algn="l"/>
            <a:r>
              <a:rPr lang="en-US" dirty="0" smtClean="0"/>
              <a:t>Browsing on woody plants</a:t>
            </a:r>
          </a:p>
          <a:p>
            <a:pPr algn="l"/>
            <a:r>
              <a:rPr lang="en-US" dirty="0" smtClean="0"/>
              <a:t>Special habitats (fens, springs)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8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" y="1676400"/>
            <a:ext cx="8226275" cy="394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18871"/>
            <a:ext cx="91370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mbria" pitchFamily="18" charset="0"/>
                <a:ea typeface="Batang" pitchFamily="18" charset="-127"/>
              </a:rPr>
              <a:t>Meadow Conditions on National Forest Grazing Allotments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473"/>
            <a:ext cx="9144001" cy="12089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Cambria" pitchFamily="18" charset="0"/>
                <a:ea typeface="Batang" pitchFamily="18" charset="-127"/>
              </a:rPr>
              <a:t>Head of Livestock on </a:t>
            </a:r>
            <a:r>
              <a:rPr lang="en-US" sz="3600" b="1" dirty="0">
                <a:solidFill>
                  <a:prstClr val="white"/>
                </a:solidFill>
                <a:latin typeface="Cambria" pitchFamily="18" charset="0"/>
                <a:ea typeface="Batang" pitchFamily="18" charset="-127"/>
              </a:rPr>
              <a:t>National Forest Grazing </a:t>
            </a:r>
            <a:r>
              <a:rPr lang="en-US" sz="3600" b="1" dirty="0" smtClean="0">
                <a:solidFill>
                  <a:prstClr val="white"/>
                </a:solidFill>
                <a:latin typeface="Cambria" pitchFamily="18" charset="0"/>
                <a:ea typeface="Batang" pitchFamily="18" charset="-127"/>
              </a:rPr>
              <a:t>Allotments, 1906 - 2012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438400" y="21336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019800" y="40386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39000" y="36208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Since 2000, 27% reduction in authorized AUMs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86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14037"/>
            <a:ext cx="5260478" cy="4077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2473"/>
            <a:ext cx="9144001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Plant Community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omposition Monitoring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562" y="1340108"/>
            <a:ext cx="391389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p</a:t>
            </a:r>
            <a:r>
              <a:rPr lang="en-US" sz="2800" b="1" i="1" dirty="0" smtClean="0"/>
              <a:t>lant rooted frequency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soil </a:t>
            </a:r>
            <a:r>
              <a:rPr lang="en-US" sz="2800" b="1" i="1" dirty="0"/>
              <a:t>c</a:t>
            </a:r>
            <a:r>
              <a:rPr lang="en-US" sz="2800" b="1" i="1" dirty="0" smtClean="0"/>
              <a:t>haracteristics</a:t>
            </a:r>
          </a:p>
          <a:p>
            <a:endParaRPr lang="en-US" sz="2800" b="1" i="1" dirty="0" smtClean="0"/>
          </a:p>
          <a:p>
            <a:r>
              <a:rPr lang="en-US" sz="2800" b="1" i="1" dirty="0"/>
              <a:t>s</a:t>
            </a:r>
            <a:r>
              <a:rPr lang="en-US" sz="2800" b="1" i="1" dirty="0" smtClean="0"/>
              <a:t>ite characteristics</a:t>
            </a:r>
            <a:endParaRPr lang="en-US" sz="2800" b="1" i="1" dirty="0"/>
          </a:p>
          <a:p>
            <a:endParaRPr lang="en-US" sz="2800" b="1" i="1" dirty="0"/>
          </a:p>
          <a:p>
            <a:r>
              <a:rPr lang="en-US" sz="2800" b="1" i="1" dirty="0"/>
              <a:t>g</a:t>
            </a:r>
            <a:r>
              <a:rPr lang="en-US" sz="2800" b="1" i="1" dirty="0" smtClean="0"/>
              <a:t>razing management</a:t>
            </a:r>
          </a:p>
          <a:p>
            <a:endParaRPr lang="en-US" sz="2800" b="1" i="1" dirty="0"/>
          </a:p>
          <a:p>
            <a:r>
              <a:rPr lang="en-US" sz="2800" b="1" i="1" dirty="0" smtClean="0"/>
              <a:t>weather</a:t>
            </a:r>
          </a:p>
          <a:p>
            <a:endParaRPr lang="en-US" sz="2800" b="1" i="1" dirty="0" smtClean="0"/>
          </a:p>
          <a:p>
            <a:r>
              <a:rPr lang="en-US" sz="2800" b="1" i="1" dirty="0"/>
              <a:t>c</a:t>
            </a:r>
            <a:r>
              <a:rPr lang="en-US" sz="2800" b="1" i="1" dirty="0" smtClean="0"/>
              <a:t>limate change scenarios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1956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greenline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400" cy="43688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8000" y="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Monitoring Methods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greenline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woody regeneration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70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lassen_t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91440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06400" y="60833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All Monitoring plots are permanently marked</a:t>
            </a:r>
          </a:p>
        </p:txBody>
      </p:sp>
    </p:spTree>
    <p:extLst>
      <p:ext uri="{BB962C8B-B14F-4D97-AF65-F5344CB8AC3E}">
        <p14:creationId xmlns:p14="http://schemas.microsoft.com/office/powerpoint/2010/main" val="23055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Functional Groups</a:t>
            </a:r>
            <a:endParaRPr lang="en-US" dirty="0"/>
          </a:p>
        </p:txBody>
      </p:sp>
      <p:pic>
        <p:nvPicPr>
          <p:cNvPr id="4" name="Picture 3" descr="plant drawings January 20 104 small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3022" y="990600"/>
            <a:ext cx="5943600" cy="56978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858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Functional Groups</a:t>
            </a:r>
            <a:endParaRPr lang="en-US" dirty="0"/>
          </a:p>
        </p:txBody>
      </p:sp>
      <p:pic>
        <p:nvPicPr>
          <p:cNvPr id="4" name="Picture 3" descr="plant drawings January 20 104 small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3022" y="990600"/>
            <a:ext cx="5943600" cy="56978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1371600" y="1066800"/>
            <a:ext cx="2895600" cy="266700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8430546">
            <a:off x="2397807" y="2870714"/>
            <a:ext cx="4274072" cy="283664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8074" y="3352800"/>
            <a:ext cx="1676400" cy="26670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2983468"/>
            <a:ext cx="9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Ruderal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5609" y="2030968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8790" y="1049867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3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r5meadow\plant functional groups\powerpoint\meadowpa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78"/>
            <a:ext cx="9124950" cy="68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1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r5meadow\plant functional groups\powerpoint\meadowpa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Condition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22344" y="900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67" y="900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Condition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675620"/>
            <a:ext cx="76200" cy="457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675620"/>
            <a:ext cx="76200" cy="457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47744" y="675620"/>
            <a:ext cx="76200" cy="457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68627773"/>
              </p:ext>
            </p:extLst>
          </p:nvPr>
        </p:nvGraphicFramePr>
        <p:xfrm>
          <a:off x="685800" y="914400"/>
          <a:ext cx="7724443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95111"/>
            <a:ext cx="705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Trend for relative amounts of functional groups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225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Plant Functional Groups</vt:lpstr>
      <vt:lpstr>Plant Functional Groups</vt:lpstr>
      <vt:lpstr>PowerPoint Presentation</vt:lpstr>
      <vt:lpstr>PowerPoint Presentation</vt:lpstr>
      <vt:lpstr>PowerPoint Presentation</vt:lpstr>
      <vt:lpstr>PowerPoint Presentation</vt:lpstr>
      <vt:lpstr>Desired Conditions Sierra Nevada Framework, 2004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dweixelman</dc:creator>
  <cp:lastModifiedBy>dweixelman</cp:lastModifiedBy>
  <cp:revision>10</cp:revision>
  <dcterms:created xsi:type="dcterms:W3CDTF">2014-01-29T23:53:15Z</dcterms:created>
  <dcterms:modified xsi:type="dcterms:W3CDTF">2014-02-04T21:09:07Z</dcterms:modified>
</cp:coreProperties>
</file>