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handoutMasterIdLst>
    <p:handoutMasterId r:id="rId32"/>
  </p:handoutMasterIdLst>
  <p:sldIdLst>
    <p:sldId id="267" r:id="rId2"/>
    <p:sldId id="330" r:id="rId3"/>
    <p:sldId id="279" r:id="rId4"/>
    <p:sldId id="333" r:id="rId5"/>
    <p:sldId id="340" r:id="rId6"/>
    <p:sldId id="342" r:id="rId7"/>
    <p:sldId id="343" r:id="rId8"/>
    <p:sldId id="344" r:id="rId9"/>
    <p:sldId id="345" r:id="rId10"/>
    <p:sldId id="346" r:id="rId11"/>
    <p:sldId id="347" r:id="rId12"/>
    <p:sldId id="322" r:id="rId13"/>
    <p:sldId id="286" r:id="rId14"/>
    <p:sldId id="323" r:id="rId15"/>
    <p:sldId id="348" r:id="rId16"/>
    <p:sldId id="350" r:id="rId17"/>
    <p:sldId id="334" r:id="rId18"/>
    <p:sldId id="320" r:id="rId19"/>
    <p:sldId id="288" r:id="rId20"/>
    <p:sldId id="306" r:id="rId21"/>
    <p:sldId id="308" r:id="rId22"/>
    <p:sldId id="317" r:id="rId23"/>
    <p:sldId id="305" r:id="rId24"/>
    <p:sldId id="313" r:id="rId25"/>
    <p:sldId id="309" r:id="rId26"/>
    <p:sldId id="349" r:id="rId27"/>
    <p:sldId id="335" r:id="rId28"/>
    <p:sldId id="336" r:id="rId29"/>
    <p:sldId id="30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3396805-442C-4DD4-BA4A-F778A10FDAEE}">
          <p14:sldIdLst>
            <p14:sldId id="267"/>
            <p14:sldId id="330"/>
            <p14:sldId id="279"/>
          </p14:sldIdLst>
        </p14:section>
        <p14:section name="International Carbon Markets" id="{99FB50C9-DCA4-471B-9BAF-00A7A28ADFE9}">
          <p14:sldIdLst>
            <p14:sldId id="333"/>
            <p14:sldId id="340"/>
            <p14:sldId id="342"/>
            <p14:sldId id="343"/>
            <p14:sldId id="344"/>
            <p14:sldId id="345"/>
            <p14:sldId id="346"/>
            <p14:sldId id="347"/>
            <p14:sldId id="322"/>
            <p14:sldId id="286"/>
            <p14:sldId id="323"/>
            <p14:sldId id="348"/>
            <p14:sldId id="350"/>
          </p14:sldIdLst>
        </p14:section>
        <p14:section name="Standards managed by VCS" id="{E35B6261-787C-4F70-81AC-123A7522C6BE}">
          <p14:sldIdLst>
            <p14:sldId id="334"/>
            <p14:sldId id="320"/>
            <p14:sldId id="288"/>
            <p14:sldId id="306"/>
            <p14:sldId id="308"/>
            <p14:sldId id="317"/>
            <p14:sldId id="305"/>
            <p14:sldId id="313"/>
            <p14:sldId id="309"/>
            <p14:sldId id="349"/>
            <p14:sldId id="335"/>
            <p14:sldId id="336"/>
            <p14:sldId id="30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rett Russo" initials="GR" lastIdx="3" clrIdx="0"/>
  <p:cmAuthor id="1" name="Andrew Beauchamp" initials="AB" lastIdx="1" clrIdx="1">
    <p:extLst/>
  </p:cmAuthor>
  <p:cmAuthor id="2" name="VCS" initials="VCS" lastIdx="2" clrIdx="2">
    <p:extLst/>
  </p:cmAuthor>
  <p:cmAuthor id="3" name="Toby Janson-Smith" initials="TJ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82"/>
    <a:srgbClr val="625852"/>
    <a:srgbClr val="427730"/>
    <a:srgbClr val="A719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91" autoAdjust="0"/>
    <p:restoredTop sz="78955" autoAdjust="0"/>
  </p:normalViewPr>
  <p:slideViewPr>
    <p:cSldViewPr>
      <p:cViewPr varScale="1">
        <p:scale>
          <a:sx n="92" d="100"/>
          <a:sy n="92" d="100"/>
        </p:scale>
        <p:origin x="1998" y="78"/>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D5DE44-FCA8-43FB-BE4D-08B158E697CD}" type="datetimeFigureOut">
              <a:rPr lang="en-US" smtClean="0"/>
              <a:t>2/6/2017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9D36B0-EB10-49F6-9E34-8647D0739434}" type="slidenum">
              <a:rPr lang="en-US" smtClean="0"/>
              <a:t>‹#›</a:t>
            </a:fld>
            <a:endParaRPr lang="en-US"/>
          </a:p>
        </p:txBody>
      </p:sp>
    </p:spTree>
    <p:extLst>
      <p:ext uri="{BB962C8B-B14F-4D97-AF65-F5344CB8AC3E}">
        <p14:creationId xmlns:p14="http://schemas.microsoft.com/office/powerpoint/2010/main" val="3906352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2B5A14-A2D8-448C-AB13-36897C247F8E}" type="datetimeFigureOut">
              <a:rPr lang="en-US" smtClean="0"/>
              <a:pPr/>
              <a:t>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9E638B-9183-480A-9940-BE1A1114ACC2}" type="slidenum">
              <a:rPr lang="en-US" smtClean="0"/>
              <a:pPr/>
              <a:t>‹#›</a:t>
            </a:fld>
            <a:endParaRPr lang="en-US"/>
          </a:p>
        </p:txBody>
      </p:sp>
    </p:spTree>
    <p:extLst>
      <p:ext uri="{BB962C8B-B14F-4D97-AF65-F5344CB8AC3E}">
        <p14:creationId xmlns:p14="http://schemas.microsoft.com/office/powerpoint/2010/main" val="415939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VCM</a:t>
            </a:r>
            <a:endParaRPr lang="en-US" dirty="0"/>
          </a:p>
        </p:txBody>
      </p:sp>
      <p:sp>
        <p:nvSpPr>
          <p:cNvPr id="4" name="Slide Number Placeholder 3"/>
          <p:cNvSpPr>
            <a:spLocks noGrp="1"/>
          </p:cNvSpPr>
          <p:nvPr>
            <p:ph type="sldNum" sz="quarter" idx="10"/>
          </p:nvPr>
        </p:nvSpPr>
        <p:spPr/>
        <p:txBody>
          <a:bodyPr/>
          <a:lstStyle/>
          <a:p>
            <a:fld id="{AF9E638B-9183-480A-9940-BE1A1114ACC2}" type="slidenum">
              <a:rPr lang="en-US" smtClean="0"/>
              <a:pPr/>
              <a:t>6</a:t>
            </a:fld>
            <a:endParaRPr lang="en-US"/>
          </a:p>
        </p:txBody>
      </p:sp>
    </p:spTree>
    <p:extLst>
      <p:ext uri="{BB962C8B-B14F-4D97-AF65-F5344CB8AC3E}">
        <p14:creationId xmlns:p14="http://schemas.microsoft.com/office/powerpoint/2010/main" val="2704849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b="1" dirty="0" smtClean="0"/>
          </a:p>
        </p:txBody>
      </p:sp>
      <p:sp>
        <p:nvSpPr>
          <p:cNvPr id="4" name="Slide Number Placeholder 3"/>
          <p:cNvSpPr>
            <a:spLocks noGrp="1"/>
          </p:cNvSpPr>
          <p:nvPr>
            <p:ph type="sldNum" sz="quarter" idx="5"/>
          </p:nvPr>
        </p:nvSpPr>
        <p:spPr/>
        <p:txBody>
          <a:bodyPr/>
          <a:lstStyle/>
          <a:p>
            <a:pPr>
              <a:defRPr/>
            </a:pPr>
            <a:fld id="{37069C0C-7DFB-40E4-B5A4-975C5AE84800}" type="slidenum">
              <a:rPr lang="en-US" smtClean="0"/>
              <a:pPr>
                <a:defRPr/>
              </a:pPr>
              <a:t>20</a:t>
            </a:fld>
            <a:endParaRPr lang="en-US" dirty="0"/>
          </a:p>
        </p:txBody>
      </p:sp>
    </p:spTree>
    <p:extLst>
      <p:ext uri="{BB962C8B-B14F-4D97-AF65-F5344CB8AC3E}">
        <p14:creationId xmlns:p14="http://schemas.microsoft.com/office/powerpoint/2010/main" val="1588178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Compared to VCS prescribed</a:t>
            </a:r>
            <a:r>
              <a:rPr lang="en-US" baseline="0" dirty="0" smtClean="0"/>
              <a:t> methodologies, CCBS is a more flexible framework that allows projects to define their own methodology based </a:t>
            </a:r>
            <a:endParaRPr lang="en-US" dirty="0"/>
          </a:p>
        </p:txBody>
      </p:sp>
      <p:sp>
        <p:nvSpPr>
          <p:cNvPr id="4" name="Slide Number Placeholder 3"/>
          <p:cNvSpPr>
            <a:spLocks noGrp="1"/>
          </p:cNvSpPr>
          <p:nvPr>
            <p:ph type="sldNum" sz="quarter" idx="10"/>
          </p:nvPr>
        </p:nvSpPr>
        <p:spPr/>
        <p:txBody>
          <a:bodyPr/>
          <a:lstStyle/>
          <a:p>
            <a:fld id="{AF9E638B-9183-480A-9940-BE1A1114ACC2}" type="slidenum">
              <a:rPr lang="en-US" smtClean="0"/>
              <a:pPr/>
              <a:t>21</a:t>
            </a:fld>
            <a:endParaRPr lang="en-US"/>
          </a:p>
        </p:txBody>
      </p:sp>
    </p:spTree>
    <p:extLst>
      <p:ext uri="{BB962C8B-B14F-4D97-AF65-F5344CB8AC3E}">
        <p14:creationId xmlns:p14="http://schemas.microsoft.com/office/powerpoint/2010/main" val="2208637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1">
              <a:buFont typeface="Wingdings" panose="05000000000000000000" pitchFamily="2" charset="2"/>
              <a:buChar char="ü"/>
            </a:pPr>
            <a:r>
              <a:rPr lang="en-US" dirty="0" smtClean="0"/>
              <a:t>Agricultural Land Management</a:t>
            </a:r>
          </a:p>
          <a:p>
            <a:pPr lvl="1">
              <a:buFont typeface="Wingdings" panose="05000000000000000000" pitchFamily="2" charset="2"/>
              <a:buChar char="ü"/>
            </a:pPr>
            <a:r>
              <a:rPr lang="en-US" dirty="0" smtClean="0"/>
              <a:t>Agroforestry</a:t>
            </a:r>
          </a:p>
          <a:p>
            <a:pPr lvl="1">
              <a:buFont typeface="Wingdings" panose="05000000000000000000" pitchFamily="2" charset="2"/>
              <a:buChar char="ü"/>
            </a:pPr>
            <a:r>
              <a:rPr lang="en-US" dirty="0" smtClean="0"/>
              <a:t>Improved Forest Management</a:t>
            </a:r>
          </a:p>
          <a:p>
            <a:pPr lvl="1">
              <a:buFont typeface="Wingdings" panose="05000000000000000000" pitchFamily="2" charset="2"/>
              <a:buChar char="ü"/>
            </a:pPr>
            <a:r>
              <a:rPr lang="en-US" dirty="0" smtClean="0"/>
              <a:t>Reforestation</a:t>
            </a:r>
          </a:p>
          <a:p>
            <a:pPr lvl="1">
              <a:buFont typeface="Wingdings" panose="05000000000000000000" pitchFamily="2" charset="2"/>
              <a:buChar char="ü"/>
            </a:pPr>
            <a:r>
              <a:rPr lang="en-US" dirty="0" smtClean="0"/>
              <a:t>Avoided Deforestation</a:t>
            </a:r>
          </a:p>
          <a:p>
            <a:endParaRPr lang="en-US" dirty="0"/>
          </a:p>
        </p:txBody>
      </p:sp>
      <p:sp>
        <p:nvSpPr>
          <p:cNvPr id="4" name="Slide Number Placeholder 3"/>
          <p:cNvSpPr>
            <a:spLocks noGrp="1"/>
          </p:cNvSpPr>
          <p:nvPr>
            <p:ph type="sldNum" sz="quarter" idx="10"/>
          </p:nvPr>
        </p:nvSpPr>
        <p:spPr/>
        <p:txBody>
          <a:bodyPr/>
          <a:lstStyle/>
          <a:p>
            <a:fld id="{AF9E638B-9183-480A-9940-BE1A1114ACC2}" type="slidenum">
              <a:rPr lang="en-US">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324954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1">
              <a:buFont typeface="Wingdings" panose="05000000000000000000" pitchFamily="2" charset="2"/>
              <a:buChar char="ü"/>
            </a:pPr>
            <a:r>
              <a:rPr lang="en-US" dirty="0" smtClean="0"/>
              <a:t>First edition released May 2005</a:t>
            </a:r>
          </a:p>
          <a:p>
            <a:pPr lvl="1">
              <a:buFont typeface="Wingdings" panose="05000000000000000000" pitchFamily="2" charset="2"/>
              <a:buChar char="ü"/>
            </a:pPr>
            <a:r>
              <a:rPr lang="en-US" dirty="0" smtClean="0"/>
              <a:t>Second edition released December 2008</a:t>
            </a:r>
          </a:p>
          <a:p>
            <a:pPr lvl="1">
              <a:buFont typeface="Wingdings" panose="05000000000000000000" pitchFamily="2" charset="2"/>
              <a:buChar char="ü"/>
            </a:pPr>
            <a:r>
              <a:rPr lang="en-US" dirty="0" smtClean="0"/>
              <a:t>Third edition released December 2013</a:t>
            </a:r>
          </a:p>
          <a:p>
            <a:pPr lvl="1">
              <a:buFont typeface="Wingdings" panose="05000000000000000000" pitchFamily="2" charset="2"/>
              <a:buChar char="ü"/>
            </a:pPr>
            <a:r>
              <a:rPr lang="en-US" dirty="0" smtClean="0"/>
              <a:t>Current </a:t>
            </a:r>
            <a:r>
              <a:rPr lang="en-US" i="1" dirty="0" smtClean="0"/>
              <a:t>Rules for Use of the CCB Standards </a:t>
            </a:r>
            <a:r>
              <a:rPr lang="en-US" dirty="0" smtClean="0"/>
              <a:t>released December 2013</a:t>
            </a:r>
          </a:p>
          <a:p>
            <a:endParaRPr lang="en-US" dirty="0"/>
          </a:p>
        </p:txBody>
      </p:sp>
      <p:sp>
        <p:nvSpPr>
          <p:cNvPr id="4" name="Slide Number Placeholder 3"/>
          <p:cNvSpPr>
            <a:spLocks noGrp="1"/>
          </p:cNvSpPr>
          <p:nvPr>
            <p:ph type="sldNum" sz="quarter" idx="10"/>
          </p:nvPr>
        </p:nvSpPr>
        <p:spPr/>
        <p:txBody>
          <a:bodyPr/>
          <a:lstStyle/>
          <a:p>
            <a:fld id="{AF9E638B-9183-480A-9940-BE1A1114ACC2}" type="slidenum">
              <a:rPr lang="en-US">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237240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1"/>
              </a:buClr>
            </a:pPr>
            <a:r>
              <a:rPr lang="en-US" dirty="0" smtClean="0"/>
              <a:t>Project design standard: provide rules and guidance to encourage effective and integrated project design</a:t>
            </a:r>
          </a:p>
          <a:p>
            <a:pPr>
              <a:buClr>
                <a:schemeClr val="accent1"/>
              </a:buClr>
            </a:pPr>
            <a:endParaRPr lang="en-US" sz="100" dirty="0" smtClean="0"/>
          </a:p>
          <a:p>
            <a:pPr>
              <a:buClr>
                <a:schemeClr val="accent1"/>
              </a:buClr>
            </a:pPr>
            <a:r>
              <a:rPr lang="en-US" dirty="0" smtClean="0"/>
              <a:t>Project implementation standard: applied through the life of a project to verify the adoption of best practices and the delivery of social and environmental benefits</a:t>
            </a:r>
          </a:p>
          <a:p>
            <a:endParaRPr lang="en-US" dirty="0"/>
          </a:p>
        </p:txBody>
      </p:sp>
      <p:sp>
        <p:nvSpPr>
          <p:cNvPr id="4" name="Slide Number Placeholder 3"/>
          <p:cNvSpPr>
            <a:spLocks noGrp="1"/>
          </p:cNvSpPr>
          <p:nvPr>
            <p:ph type="sldNum" sz="quarter" idx="10"/>
          </p:nvPr>
        </p:nvSpPr>
        <p:spPr/>
        <p:txBody>
          <a:bodyPr/>
          <a:lstStyle/>
          <a:p>
            <a:fld id="{AF9E638B-9183-480A-9940-BE1A1114ACC2}" type="slidenum">
              <a:rPr lang="en-US" smtClean="0"/>
              <a:pPr/>
              <a:t>24</a:t>
            </a:fld>
            <a:endParaRPr lang="en-US"/>
          </a:p>
        </p:txBody>
      </p:sp>
    </p:spTree>
    <p:extLst>
      <p:ext uri="{BB962C8B-B14F-4D97-AF65-F5344CB8AC3E}">
        <p14:creationId xmlns:p14="http://schemas.microsoft.com/office/powerpoint/2010/main" val="334845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9E638B-9183-480A-9940-BE1A1114ACC2}" type="slidenum">
              <a:rPr lang="en-US" smtClean="0"/>
              <a:pPr/>
              <a:t>26</a:t>
            </a:fld>
            <a:endParaRPr lang="en-US"/>
          </a:p>
        </p:txBody>
      </p:sp>
    </p:spTree>
    <p:extLst>
      <p:ext uri="{BB962C8B-B14F-4D97-AF65-F5344CB8AC3E}">
        <p14:creationId xmlns:p14="http://schemas.microsoft.com/office/powerpoint/2010/main" val="3346424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9E638B-9183-480A-9940-BE1A1114ACC2}" type="slidenum">
              <a:rPr lang="en-US" smtClean="0"/>
              <a:pPr/>
              <a:t>27</a:t>
            </a:fld>
            <a:endParaRPr lang="en-US"/>
          </a:p>
        </p:txBody>
      </p:sp>
    </p:spTree>
    <p:extLst>
      <p:ext uri="{BB962C8B-B14F-4D97-AF65-F5344CB8AC3E}">
        <p14:creationId xmlns:p14="http://schemas.microsoft.com/office/powerpoint/2010/main" val="1422428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t>Independent, credible, transparent means for companies to demonstrate achievement of their business and corporate social responsibility goals:</a:t>
            </a:r>
          </a:p>
          <a:p>
            <a:pPr lvl="1" fontAlgn="base"/>
            <a:r>
              <a:rPr lang="en-US" dirty="0" smtClean="0"/>
              <a:t>Net-zero deforestation commitments</a:t>
            </a:r>
          </a:p>
          <a:p>
            <a:pPr lvl="1" fontAlgn="base"/>
            <a:r>
              <a:rPr lang="en-US" dirty="0" smtClean="0"/>
              <a:t>Support for women and children</a:t>
            </a:r>
          </a:p>
          <a:p>
            <a:pPr lvl="1" fontAlgn="base"/>
            <a:r>
              <a:rPr lang="en-US" dirty="0" smtClean="0"/>
              <a:t>Improving livelihoods, health and access to water</a:t>
            </a:r>
          </a:p>
          <a:p>
            <a:pPr lvl="1" fontAlgn="base"/>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Facilitate private-sector engagement and alignment of project actions and reporting with the Sustainable Development Goals (SDGs) </a:t>
            </a:r>
          </a:p>
          <a:p>
            <a:endParaRPr lang="en-US" dirty="0"/>
          </a:p>
        </p:txBody>
      </p:sp>
      <p:sp>
        <p:nvSpPr>
          <p:cNvPr id="4" name="Slide Number Placeholder 3"/>
          <p:cNvSpPr>
            <a:spLocks noGrp="1"/>
          </p:cNvSpPr>
          <p:nvPr>
            <p:ph type="sldNum" sz="quarter" idx="10"/>
          </p:nvPr>
        </p:nvSpPr>
        <p:spPr/>
        <p:txBody>
          <a:bodyPr/>
          <a:lstStyle/>
          <a:p>
            <a:fld id="{AF9E638B-9183-480A-9940-BE1A1114ACC2}" type="slidenum">
              <a:rPr lang="en-US" smtClean="0"/>
              <a:pPr/>
              <a:t>28</a:t>
            </a:fld>
            <a:endParaRPr lang="en-US"/>
          </a:p>
        </p:txBody>
      </p:sp>
    </p:spTree>
    <p:extLst>
      <p:ext uri="{BB962C8B-B14F-4D97-AF65-F5344CB8AC3E}">
        <p14:creationId xmlns:p14="http://schemas.microsoft.com/office/powerpoint/2010/main" val="593434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9E638B-9183-480A-9940-BE1A1114ACC2}" type="slidenum">
              <a:rPr lang="en-US" smtClean="0"/>
              <a:pPr/>
              <a:t>29</a:t>
            </a:fld>
            <a:endParaRPr lang="en-US"/>
          </a:p>
        </p:txBody>
      </p:sp>
    </p:spTree>
    <p:extLst>
      <p:ext uri="{BB962C8B-B14F-4D97-AF65-F5344CB8AC3E}">
        <p14:creationId xmlns:p14="http://schemas.microsoft.com/office/powerpoint/2010/main" val="3117955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VCM</a:t>
            </a:r>
            <a:r>
              <a:rPr lang="en-US" baseline="0" dirty="0" smtClean="0"/>
              <a:t> 2016</a:t>
            </a:r>
          </a:p>
          <a:p>
            <a:r>
              <a:rPr lang="en-US" baseline="0" dirty="0" smtClean="0"/>
              <a:t>End buyer breakdown by profit status, sector, type, experience and motivation</a:t>
            </a:r>
            <a:endParaRPr lang="en-US" dirty="0"/>
          </a:p>
        </p:txBody>
      </p:sp>
      <p:sp>
        <p:nvSpPr>
          <p:cNvPr id="4" name="Slide Number Placeholder 3"/>
          <p:cNvSpPr>
            <a:spLocks noGrp="1"/>
          </p:cNvSpPr>
          <p:nvPr>
            <p:ph type="sldNum" sz="quarter" idx="10"/>
          </p:nvPr>
        </p:nvSpPr>
        <p:spPr/>
        <p:txBody>
          <a:bodyPr/>
          <a:lstStyle/>
          <a:p>
            <a:fld id="{AF9E638B-9183-480A-9940-BE1A1114ACC2}" type="slidenum">
              <a:rPr lang="en-US" smtClean="0"/>
              <a:pPr/>
              <a:t>7</a:t>
            </a:fld>
            <a:endParaRPr lang="en-US"/>
          </a:p>
        </p:txBody>
      </p:sp>
    </p:spTree>
    <p:extLst>
      <p:ext uri="{BB962C8B-B14F-4D97-AF65-F5344CB8AC3E}">
        <p14:creationId xmlns:p14="http://schemas.microsoft.com/office/powerpoint/2010/main" val="69852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VCM</a:t>
            </a:r>
            <a:endParaRPr lang="en-US" dirty="0"/>
          </a:p>
        </p:txBody>
      </p:sp>
      <p:sp>
        <p:nvSpPr>
          <p:cNvPr id="4" name="Slide Number Placeholder 3"/>
          <p:cNvSpPr>
            <a:spLocks noGrp="1"/>
          </p:cNvSpPr>
          <p:nvPr>
            <p:ph type="sldNum" sz="quarter" idx="10"/>
          </p:nvPr>
        </p:nvSpPr>
        <p:spPr/>
        <p:txBody>
          <a:bodyPr/>
          <a:lstStyle/>
          <a:p>
            <a:fld id="{AF9E638B-9183-480A-9940-BE1A1114ACC2}" type="slidenum">
              <a:rPr lang="en-US" smtClean="0"/>
              <a:pPr/>
              <a:t>8</a:t>
            </a:fld>
            <a:endParaRPr lang="en-US"/>
          </a:p>
        </p:txBody>
      </p:sp>
    </p:spTree>
    <p:extLst>
      <p:ext uri="{BB962C8B-B14F-4D97-AF65-F5344CB8AC3E}">
        <p14:creationId xmlns:p14="http://schemas.microsoft.com/office/powerpoint/2010/main" val="3619493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2015</a:t>
            </a:r>
            <a:endParaRPr lang="en-US" dirty="0"/>
          </a:p>
        </p:txBody>
      </p:sp>
      <p:sp>
        <p:nvSpPr>
          <p:cNvPr id="4" name="Slide Number Placeholder 3"/>
          <p:cNvSpPr>
            <a:spLocks noGrp="1"/>
          </p:cNvSpPr>
          <p:nvPr>
            <p:ph type="sldNum" sz="quarter" idx="10"/>
          </p:nvPr>
        </p:nvSpPr>
        <p:spPr/>
        <p:txBody>
          <a:bodyPr/>
          <a:lstStyle/>
          <a:p>
            <a:fld id="{AF9E638B-9183-480A-9940-BE1A1114ACC2}" type="slidenum">
              <a:rPr lang="en-US" smtClean="0"/>
              <a:pPr/>
              <a:t>9</a:t>
            </a:fld>
            <a:endParaRPr lang="en-US"/>
          </a:p>
        </p:txBody>
      </p:sp>
    </p:spTree>
    <p:extLst>
      <p:ext uri="{BB962C8B-B14F-4D97-AF65-F5344CB8AC3E}">
        <p14:creationId xmlns:p14="http://schemas.microsoft.com/office/powerpoint/2010/main" val="2146662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From 2009 to 2015, there has been a trend towards increased monitoring and reporting of the intended conservation impacts of investments, both using internal criteria as well as a third-party standard or certification body. In 2015, respondents reported the highest use of monitoring and reporting, with 35% using internal criteria and 23% using a third-party certification or standard (Figure 34).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majority of respondents using a third-party standard cited a carbon offset standard. Typically, they mentioned voluntary carbon standards (mostly the Voluntary Carbon Standard; Voluntary Carbon Standard and Climate, Community and Biodiversity Alliance; Climate Action Reserve; American Carbon Registry; and Gold Standard) but a few also listed the California market compliance standard and the UN Clean Development Mechanism. Some respondents also reported using FSC certification — sometimes in addition to carbon standards, other times as a stand-alone certification. </a:t>
            </a:r>
            <a:endParaRPr lang="en-US" dirty="0"/>
          </a:p>
        </p:txBody>
      </p:sp>
      <p:sp>
        <p:nvSpPr>
          <p:cNvPr id="4" name="Slide Number Placeholder 3"/>
          <p:cNvSpPr>
            <a:spLocks noGrp="1"/>
          </p:cNvSpPr>
          <p:nvPr>
            <p:ph type="sldNum" sz="quarter" idx="10"/>
          </p:nvPr>
        </p:nvSpPr>
        <p:spPr/>
        <p:txBody>
          <a:bodyPr/>
          <a:lstStyle/>
          <a:p>
            <a:fld id="{AF9E638B-9183-480A-9940-BE1A1114ACC2}" type="slidenum">
              <a:rPr lang="en-US" smtClean="0"/>
              <a:pPr/>
              <a:t>12</a:t>
            </a:fld>
            <a:endParaRPr lang="en-US"/>
          </a:p>
        </p:txBody>
      </p:sp>
    </p:spTree>
    <p:extLst>
      <p:ext uri="{BB962C8B-B14F-4D97-AF65-F5344CB8AC3E}">
        <p14:creationId xmlns:p14="http://schemas.microsoft.com/office/powerpoint/2010/main" val="433816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9E638B-9183-480A-9940-BE1A1114ACC2}" type="slidenum">
              <a:rPr lang="en-US" smtClean="0"/>
              <a:pPr/>
              <a:t>13</a:t>
            </a:fld>
            <a:endParaRPr lang="en-US"/>
          </a:p>
        </p:txBody>
      </p:sp>
    </p:spTree>
    <p:extLst>
      <p:ext uri="{BB962C8B-B14F-4D97-AF65-F5344CB8AC3E}">
        <p14:creationId xmlns:p14="http://schemas.microsoft.com/office/powerpoint/2010/main" val="511552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Project</a:t>
            </a:r>
            <a:r>
              <a:rPr lang="en-US" baseline="0" dirty="0" smtClean="0"/>
              <a:t> started June 2008. </a:t>
            </a:r>
            <a:r>
              <a:rPr lang="en-US" dirty="0" smtClean="0"/>
              <a:t>Through</a:t>
            </a:r>
            <a:r>
              <a:rPr lang="en-US" baseline="0" dirty="0" smtClean="0"/>
              <a:t> June 2016, the project has avoided the emissions of over 1.3 million </a:t>
            </a:r>
            <a:r>
              <a:rPr lang="en-US" baseline="0" dirty="0" err="1" smtClean="0"/>
              <a:t>tonnes</a:t>
            </a:r>
            <a:r>
              <a:rPr lang="en-US" baseline="0" dirty="0" smtClean="0"/>
              <a:t> more carbon</a:t>
            </a:r>
          </a:p>
          <a:p>
            <a:endParaRPr lang="en-US" baseline="0" dirty="0" smtClean="0"/>
          </a:p>
          <a:p>
            <a:r>
              <a:rPr lang="en-US" b="0" dirty="0" smtClean="0"/>
              <a:t>Habitat conserved:</a:t>
            </a:r>
            <a:r>
              <a:rPr lang="en-US" b="1" dirty="0" smtClean="0"/>
              <a:t> </a:t>
            </a:r>
            <a:r>
              <a:rPr lang="en-US" dirty="0" smtClean="0"/>
              <a:t>The integrity and connectivity of the </a:t>
            </a:r>
            <a:r>
              <a:rPr lang="en-US" b="1" dirty="0" smtClean="0"/>
              <a:t>132,842 ha of forest </a:t>
            </a:r>
            <a:r>
              <a:rPr lang="en-US" dirty="0" smtClean="0"/>
              <a:t>was maintained and or improved with </a:t>
            </a:r>
            <a:r>
              <a:rPr lang="en-US" b="1" dirty="0" smtClean="0"/>
              <a:t>the restoration of almost 1,000 ha</a:t>
            </a:r>
            <a:r>
              <a:rPr lang="en-US" dirty="0" smtClean="0"/>
              <a:t>; </a:t>
            </a:r>
          </a:p>
          <a:p>
            <a:r>
              <a:rPr lang="en-US" dirty="0" smtClean="0"/>
              <a:t>Awareness increased: The project maintained a </a:t>
            </a:r>
            <a:r>
              <a:rPr lang="en-US" b="1" dirty="0" smtClean="0"/>
              <a:t>conservation program at schools </a:t>
            </a:r>
            <a:r>
              <a:rPr lang="en-US" dirty="0" smtClean="0"/>
              <a:t>and promoted nearly 80 environmental education events, with the attendance of over 3,300 participants. As a result, 97% of the AMPF population recognizes the importance of the forest for their livelihood and well-being;</a:t>
            </a:r>
          </a:p>
          <a:p>
            <a:r>
              <a:rPr lang="en-US" b="1" dirty="0" smtClean="0"/>
              <a:t>Alto Mayo Protection</a:t>
            </a:r>
            <a:r>
              <a:rPr lang="en-US" b="1" baseline="0" dirty="0" smtClean="0"/>
              <a:t> Forest (A</a:t>
            </a:r>
            <a:r>
              <a:rPr lang="en-US" b="1" dirty="0" smtClean="0"/>
              <a:t>MPF) governance strengthened: </a:t>
            </a:r>
            <a:r>
              <a:rPr lang="en-US" dirty="0" smtClean="0"/>
              <a:t>The AMPF staff has grown from 10 in 2008 to 103, of which 90 are paid for by the project. In addition to the construction of a new office in Rioja and the improvement of the control check points, the project has strengthened the governance by providing technical and management training, which resulted in a more effective and accountable operation;</a:t>
            </a:r>
          </a:p>
          <a:p>
            <a:r>
              <a:rPr lang="en-US" dirty="0" smtClean="0"/>
              <a:t>Sustainable production promoted: Coffee is still the major driver of deforestation in the protected area; however, through the conservation agreements, the settlers are </a:t>
            </a:r>
            <a:r>
              <a:rPr lang="en-US" b="1" dirty="0" smtClean="0"/>
              <a:t>changing their agricultural practices to a sustainable production aligned with the conservation objectives of the AMPF</a:t>
            </a:r>
            <a:r>
              <a:rPr lang="en-US" dirty="0" smtClean="0"/>
              <a:t>. Currently, 848 settlers have signed the conservation agreements, an increase of 117 agreements since 2014. This figure represents approximately 60% of the total population settled in the AMPF. More subscribers are also reinvesting their revenues in organic production (65% in 2016 compared to 19% in 2014), showing initial trends of financial sustainability;</a:t>
            </a:r>
          </a:p>
          <a:p>
            <a:r>
              <a:rPr lang="en-US" b="1" dirty="0" smtClean="0"/>
              <a:t>Organic coffee certified</a:t>
            </a:r>
            <a:r>
              <a:rPr lang="en-US" dirty="0" smtClean="0"/>
              <a:t>: Aiming to increase economic incentives and link production to specialty markets, a coffee cooperative, COOPBAM, was created. In the first year of operation, the cooperative exported a total of 325 </a:t>
            </a:r>
            <a:r>
              <a:rPr lang="en-US" dirty="0" err="1" smtClean="0"/>
              <a:t>qq</a:t>
            </a:r>
            <a:r>
              <a:rPr lang="en-US" dirty="0" smtClean="0"/>
              <a:t> (or 15,000 kg) of organic coffee to buyers in Denmark. This was a groundbreaking moment for two reasons: the selling and certification of this coffee had the approval and endorsement from SERNANP, and this was the first certified coffee produced in a protected area;</a:t>
            </a:r>
          </a:p>
          <a:p>
            <a:r>
              <a:rPr lang="en-US" dirty="0" smtClean="0"/>
              <a:t>Living conditions improved: During the monitoring period, a positive impact in the generation of economic alternatives is noticeable</a:t>
            </a:r>
            <a:r>
              <a:rPr lang="en-US" b="1" dirty="0" smtClean="0"/>
              <a:t>. Nearly 1,900 wages were generated for conducting primate monitoring activities and nursery and reforestation work, totaling approximately US $11,000 and benefiting 358 people. </a:t>
            </a:r>
            <a:r>
              <a:rPr lang="en-US" dirty="0" smtClean="0"/>
              <a:t>Up to date, </a:t>
            </a:r>
            <a:r>
              <a:rPr lang="en-US" b="1" dirty="0" smtClean="0"/>
              <a:t>187 fuel-efficient cook stoves </a:t>
            </a:r>
            <a:r>
              <a:rPr lang="en-US" dirty="0" smtClean="0"/>
              <a:t>were delivered and access to education and health care has been enhanced significantly;</a:t>
            </a:r>
          </a:p>
          <a:p>
            <a:r>
              <a:rPr lang="en-US" dirty="0" smtClean="0"/>
              <a:t>Social management supported: A strategy was created to work cross </a:t>
            </a:r>
            <a:r>
              <a:rPr lang="en-US" dirty="0" err="1" smtClean="0"/>
              <a:t>sectorially</a:t>
            </a:r>
            <a:r>
              <a:rPr lang="en-US" dirty="0" smtClean="0"/>
              <a:t> and promote social management and support conflict resolution. Outcomes included </a:t>
            </a:r>
            <a:r>
              <a:rPr lang="en-US" b="1" dirty="0" smtClean="0"/>
              <a:t>the formation of four women’s committee </a:t>
            </a:r>
            <a:r>
              <a:rPr lang="en-US" dirty="0" smtClean="0"/>
              <a:t>within the COOPBAM; the implementation of 10 medical campaigns; the implementation of solar panels; and the establishment of an education complex through integrated management with the local population. </a:t>
            </a:r>
          </a:p>
          <a:p>
            <a:endParaRPr lang="en-US" dirty="0" smtClean="0"/>
          </a:p>
          <a:p>
            <a:r>
              <a:rPr lang="en-US" dirty="0" smtClean="0"/>
              <a:t>The project is opting for </a:t>
            </a:r>
            <a:r>
              <a:rPr lang="en-US" b="1" dirty="0" smtClean="0"/>
              <a:t>Exceptional Biodiversity Benefits</a:t>
            </a:r>
            <a:r>
              <a:rPr lang="en-US" dirty="0" smtClean="0"/>
              <a:t>: AMPF has been identified in many conservation priority analyses as being of exceptional importance for the protection of global biodiversity. Over 1,200 species of plants distributed over 118 family and 378 genera have been identified in the Alto Mayo forests. This number includes 59 species of orchids, among them is the </a:t>
            </a:r>
            <a:r>
              <a:rPr lang="en-US" b="1" dirty="0" smtClean="0"/>
              <a:t>endemic Alto Mayo orchid </a:t>
            </a:r>
            <a:r>
              <a:rPr lang="en-US" dirty="0" smtClean="0"/>
              <a:t>(</a:t>
            </a:r>
            <a:r>
              <a:rPr lang="en-US" dirty="0" err="1" smtClean="0"/>
              <a:t>Phragmipedium</a:t>
            </a:r>
            <a:r>
              <a:rPr lang="en-US" dirty="0" smtClean="0"/>
              <a:t> </a:t>
            </a:r>
            <a:r>
              <a:rPr lang="en-US" dirty="0" err="1" smtClean="0"/>
              <a:t>peruvianum</a:t>
            </a:r>
            <a:r>
              <a:rPr lang="en-US" dirty="0" smtClean="0"/>
              <a:t>). </a:t>
            </a:r>
            <a:r>
              <a:rPr lang="en-US" b="1" dirty="0" smtClean="0"/>
              <a:t>The project area is also habitat of 25 species categorized by the International Union for Conservation of Nature (IUCN) as Critically Endangered (CR) and Endangered (EN), and other 20 categorized as Vulnerable.</a:t>
            </a:r>
            <a:endParaRPr lang="en-US" b="1" dirty="0"/>
          </a:p>
        </p:txBody>
      </p:sp>
      <p:sp>
        <p:nvSpPr>
          <p:cNvPr id="4" name="Slide Number Placeholder 3"/>
          <p:cNvSpPr>
            <a:spLocks noGrp="1"/>
          </p:cNvSpPr>
          <p:nvPr>
            <p:ph type="sldNum" sz="quarter" idx="10"/>
          </p:nvPr>
        </p:nvSpPr>
        <p:spPr/>
        <p:txBody>
          <a:bodyPr/>
          <a:lstStyle/>
          <a:p>
            <a:fld id="{AF9E638B-9183-480A-9940-BE1A1114ACC2}" type="slidenum">
              <a:rPr lang="en-US" smtClean="0"/>
              <a:pPr/>
              <a:t>14</a:t>
            </a:fld>
            <a:endParaRPr lang="en-US" dirty="0"/>
          </a:p>
        </p:txBody>
      </p:sp>
    </p:spTree>
    <p:extLst>
      <p:ext uri="{BB962C8B-B14F-4D97-AF65-F5344CB8AC3E}">
        <p14:creationId xmlns:p14="http://schemas.microsoft.com/office/powerpoint/2010/main" val="2171841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163AB-3973-4E4D-A781-A3F80A26D7D8}" type="slidenum">
              <a:rPr lang="en-US" smtClean="0"/>
              <a:t>18</a:t>
            </a:fld>
            <a:endParaRPr lang="en-US"/>
          </a:p>
        </p:txBody>
      </p:sp>
    </p:spTree>
    <p:extLst>
      <p:ext uri="{BB962C8B-B14F-4D97-AF65-F5344CB8AC3E}">
        <p14:creationId xmlns:p14="http://schemas.microsoft.com/office/powerpoint/2010/main" val="3634793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VCS Program draws from four key components:</a:t>
            </a:r>
          </a:p>
          <a:p>
            <a:pPr marL="228600" lvl="0" indent="-228600">
              <a:buAutoNum type="arabicPeriod"/>
            </a:pPr>
            <a:r>
              <a:rPr lang="en-US" sz="1200" kern="1200" dirty="0" smtClean="0">
                <a:solidFill>
                  <a:schemeClr val="tx1"/>
                </a:solidFill>
                <a:effectLst/>
                <a:latin typeface="+mn-lt"/>
                <a:ea typeface="+mn-ea"/>
                <a:cs typeface="+mn-cs"/>
              </a:rPr>
              <a:t>The Standard establishes the core rules and requirements that must be met by every project. </a:t>
            </a:r>
          </a:p>
          <a:p>
            <a:pPr marL="228600" lvl="0" indent="-228600">
              <a:buAutoNum type="arabicPeriod"/>
            </a:pP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2. Verification ensures that projects meet the standard. We establish processes for accrediting auditors and provide support and oversight over their performance.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3. Accounting methodologies set out the specific methods by which projects determine baselines, and  measure and monitor their activities</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 Registry provides a secure and transparent platform on which projects and credits are listed, and connect to other programs. </a:t>
            </a:r>
            <a:endParaRPr lang="en-US" dirty="0"/>
          </a:p>
        </p:txBody>
      </p:sp>
      <p:sp>
        <p:nvSpPr>
          <p:cNvPr id="4" name="Slide Number Placeholder 3"/>
          <p:cNvSpPr>
            <a:spLocks noGrp="1"/>
          </p:cNvSpPr>
          <p:nvPr>
            <p:ph type="sldNum" sz="quarter" idx="10"/>
          </p:nvPr>
        </p:nvSpPr>
        <p:spPr/>
        <p:txBody>
          <a:bodyPr/>
          <a:lstStyle/>
          <a:p>
            <a:fld id="{AF9E638B-9183-480A-9940-BE1A1114ACC2}" type="slidenum">
              <a:rPr lang="en-US" smtClean="0"/>
              <a:pPr/>
              <a:t>19</a:t>
            </a:fld>
            <a:endParaRPr lang="en-US"/>
          </a:p>
        </p:txBody>
      </p:sp>
    </p:spTree>
    <p:extLst>
      <p:ext uri="{BB962C8B-B14F-4D97-AF65-F5344CB8AC3E}">
        <p14:creationId xmlns:p14="http://schemas.microsoft.com/office/powerpoint/2010/main" val="3971736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v-c-s.org/"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v-c-s.org/"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5808306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cxnSp>
        <p:nvCxnSpPr>
          <p:cNvPr id="16" name="Straight Connector 15"/>
          <p:cNvCxnSpPr/>
          <p:nvPr userDrawn="1"/>
        </p:nvCxnSpPr>
        <p:spPr>
          <a:xfrm>
            <a:off x="228600" y="6218694"/>
            <a:ext cx="8534400" cy="0"/>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3" name="Picture 12" descr="VCSlogo&amp;tag.jpeg"/>
          <p:cNvPicPr>
            <a:picLocks noChangeAspect="1"/>
          </p:cNvPicPr>
          <p:nvPr userDrawn="1"/>
        </p:nvPicPr>
        <p:blipFill rotWithShape="1">
          <a:blip r:embed="rId2" cstate="print"/>
          <a:srcRect r="44851" b="22841"/>
          <a:stretch/>
        </p:blipFill>
        <p:spPr>
          <a:xfrm>
            <a:off x="304801" y="6248400"/>
            <a:ext cx="990599" cy="495300"/>
          </a:xfrm>
          <a:prstGeom prst="rect">
            <a:avLst/>
          </a:prstGeom>
          <a:ln w="3175">
            <a:noFill/>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83464"/>
            <a:ext cx="8153400" cy="585216"/>
          </a:xfrm>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12648" y="1219200"/>
            <a:ext cx="8153400" cy="4876800"/>
          </a:xfrm>
        </p:spPr>
        <p:txBody>
          <a:bodyPr/>
          <a:lstStyle>
            <a:lvl2pPr marL="640080" indent="-274320">
              <a:buFont typeface="Wingdings" panose="05000000000000000000" pitchFamily="2" charset="2"/>
              <a:buChar char="ü"/>
              <a:defRPr/>
            </a:lvl2pPr>
            <a:lvl3pPr marL="914400" indent="-228600">
              <a:buFont typeface="Arial" panose="020B0604020202020204" pitchFamily="34" charset="0"/>
              <a:buChar char="-"/>
              <a:defRPr/>
            </a:lvl3pPr>
            <a:lvl4pPr marL="1143000" indent="0">
              <a:buNone/>
              <a:defRPr/>
            </a:lvl4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000"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600" dirty="0"/>
          </a:p>
        </p:txBody>
      </p:sp>
      <p:pic>
        <p:nvPicPr>
          <p:cNvPr id="13" name="Picture 12" descr="VCSlogo&amp;tag.jpeg"/>
          <p:cNvPicPr>
            <a:picLocks noChangeAspect="1"/>
          </p:cNvPicPr>
          <p:nvPr userDrawn="1"/>
        </p:nvPicPr>
        <p:blipFill rotWithShape="1">
          <a:blip r:embed="rId2" cstate="print"/>
          <a:srcRect r="44868" b="28550"/>
          <a:stretch/>
        </p:blipFill>
        <p:spPr>
          <a:xfrm>
            <a:off x="7654012" y="6019800"/>
            <a:ext cx="1489988" cy="737616"/>
          </a:xfrm>
          <a:prstGeom prst="rect">
            <a:avLst/>
          </a:prstGeom>
        </p:spPr>
      </p:pic>
      <p:sp>
        <p:nvSpPr>
          <p:cNvPr id="15" name="Title 7"/>
          <p:cNvSpPr>
            <a:spLocks noGrp="1"/>
          </p:cNvSpPr>
          <p:nvPr>
            <p:ph type="ctrTitle" hasCustomPrompt="1"/>
          </p:nvPr>
        </p:nvSpPr>
        <p:spPr>
          <a:xfrm>
            <a:off x="381000" y="228600"/>
            <a:ext cx="8229600" cy="762000"/>
          </a:xfrm>
        </p:spPr>
        <p:txBody>
          <a:bodyPr anchor="ctr"/>
          <a:lstStyle>
            <a:lvl1pPr algn="ctr">
              <a:defRPr cap="none" baseline="0">
                <a:solidFill>
                  <a:schemeClr val="tx1"/>
                </a:solidFill>
              </a:defRPr>
            </a:lvl1pPr>
          </a:lstStyle>
          <a:p>
            <a:r>
              <a:rPr kumimoji="0" lang="en-US" dirty="0" smtClean="0"/>
              <a:t>Thank You</a:t>
            </a:r>
            <a:endParaRPr kumimoji="0" lang="en-US" dirty="0"/>
          </a:p>
        </p:txBody>
      </p:sp>
      <p:sp>
        <p:nvSpPr>
          <p:cNvPr id="24" name="Text Placeholder 23"/>
          <p:cNvSpPr>
            <a:spLocks noGrp="1"/>
          </p:cNvSpPr>
          <p:nvPr>
            <p:ph type="body" sz="quarter" idx="11" hasCustomPrompt="1"/>
          </p:nvPr>
        </p:nvSpPr>
        <p:spPr>
          <a:xfrm>
            <a:off x="381000" y="1371600"/>
            <a:ext cx="3886200" cy="2133600"/>
          </a:xfrm>
        </p:spPr>
        <p:txBody>
          <a:bodyPr>
            <a:noAutofit/>
          </a:bodyPr>
          <a:lstStyle>
            <a:lvl1pPr algn="l">
              <a:buNone/>
              <a:defRPr sz="2000" baseline="0">
                <a:solidFill>
                  <a:schemeClr val="tx1"/>
                </a:solidFill>
              </a:defRPr>
            </a:lvl1pPr>
            <a:lvl2pPr>
              <a:buNone/>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dirty="0" smtClean="0"/>
              <a:t>Name in BOLD </a:t>
            </a:r>
          </a:p>
          <a:p>
            <a:pPr lvl="0"/>
            <a:r>
              <a:rPr lang="en-US" dirty="0" smtClean="0"/>
              <a:t>Position</a:t>
            </a:r>
          </a:p>
          <a:p>
            <a:pPr lvl="0"/>
            <a:r>
              <a:rPr lang="en-US" dirty="0" smtClean="0"/>
              <a:t>Contact Number</a:t>
            </a:r>
          </a:p>
          <a:p>
            <a:pPr lvl="0"/>
            <a:r>
              <a:rPr lang="en-US" dirty="0" smtClean="0"/>
              <a:t>Email</a:t>
            </a:r>
          </a:p>
        </p:txBody>
      </p:sp>
      <p:sp>
        <p:nvSpPr>
          <p:cNvPr id="12" name="Rectangle 11"/>
          <p:cNvSpPr/>
          <p:nvPr userDrawn="1"/>
        </p:nvSpPr>
        <p:spPr>
          <a:xfrm>
            <a:off x="381000" y="3810002"/>
            <a:ext cx="3886200" cy="1877437"/>
          </a:xfrm>
          <a:prstGeom prst="rect">
            <a:avLst/>
          </a:prstGeom>
        </p:spPr>
        <p:txBody>
          <a:bodyPr wrap="square">
            <a:spAutoFit/>
          </a:bodyPr>
          <a:lstStyle/>
          <a:p>
            <a:pPr eaLnBrk="1" hangingPunct="1">
              <a:spcBef>
                <a:spcPts val="1200"/>
              </a:spcBef>
              <a:defRPr/>
            </a:pPr>
            <a:r>
              <a:rPr lang="en-GB" sz="2000" b="1" dirty="0" smtClean="0">
                <a:latin typeface="+mn-lt"/>
              </a:rPr>
              <a:t>VCS Association</a:t>
            </a:r>
          </a:p>
          <a:p>
            <a:pPr eaLnBrk="1" hangingPunct="1">
              <a:spcBef>
                <a:spcPct val="20000"/>
              </a:spcBef>
              <a:defRPr/>
            </a:pPr>
            <a:r>
              <a:rPr lang="en-GB" sz="2000" dirty="0" smtClean="0">
                <a:latin typeface="+mn-lt"/>
              </a:rPr>
              <a:t>1730 Rhode Island Avenue, NW</a:t>
            </a:r>
          </a:p>
          <a:p>
            <a:pPr eaLnBrk="1" hangingPunct="1">
              <a:spcBef>
                <a:spcPct val="20000"/>
              </a:spcBef>
              <a:defRPr/>
            </a:pPr>
            <a:r>
              <a:rPr lang="en-GB" sz="2000" dirty="0" smtClean="0">
                <a:latin typeface="+mn-lt"/>
              </a:rPr>
              <a:t>Suite 803</a:t>
            </a:r>
          </a:p>
          <a:p>
            <a:pPr eaLnBrk="1" hangingPunct="1">
              <a:spcBef>
                <a:spcPct val="20000"/>
              </a:spcBef>
              <a:defRPr/>
            </a:pPr>
            <a:r>
              <a:rPr lang="en-GB" sz="2000" dirty="0" smtClean="0">
                <a:latin typeface="+mn-lt"/>
              </a:rPr>
              <a:t>Washington, DC  20036</a:t>
            </a:r>
          </a:p>
          <a:p>
            <a:pPr eaLnBrk="1" hangingPunct="1">
              <a:spcBef>
                <a:spcPct val="20000"/>
              </a:spcBef>
              <a:defRPr/>
            </a:pPr>
            <a:r>
              <a:rPr lang="en-GB" sz="2000" dirty="0" smtClean="0">
                <a:latin typeface="+mn-lt"/>
                <a:hlinkClick r:id="rId3"/>
              </a:rPr>
              <a:t>www.v-c-s.org</a:t>
            </a:r>
            <a:endParaRPr lang="en-GB" sz="2000" dirty="0" smtClean="0">
              <a:latin typeface="+mn-lt"/>
            </a:endParaRPr>
          </a:p>
        </p:txBody>
      </p:sp>
      <p:sp>
        <p:nvSpPr>
          <p:cNvPr id="16" name="Picture Placeholder 15"/>
          <p:cNvSpPr>
            <a:spLocks noGrp="1"/>
          </p:cNvSpPr>
          <p:nvPr>
            <p:ph type="pic" sz="quarter" idx="12"/>
          </p:nvPr>
        </p:nvSpPr>
        <p:spPr>
          <a:xfrm>
            <a:off x="4724400" y="1371600"/>
            <a:ext cx="3886200" cy="4267200"/>
          </a:xfrm>
        </p:spPr>
        <p:txBody>
          <a:bodyPr/>
          <a:lstStyle>
            <a:lvl1pPr>
              <a:defRPr>
                <a:solidFill>
                  <a:schemeClr val="tx1"/>
                </a:solidFill>
              </a:defRPr>
            </a:lvl1pPr>
          </a:lstStyle>
          <a:p>
            <a:r>
              <a:rPr lang="en-US" smtClean="0"/>
              <a:t>Click icon to add picture</a:t>
            </a: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hank You Slide">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000"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600" dirty="0"/>
          </a:p>
        </p:txBody>
      </p:sp>
      <p:sp>
        <p:nvSpPr>
          <p:cNvPr id="15" name="Title 7"/>
          <p:cNvSpPr>
            <a:spLocks noGrp="1"/>
          </p:cNvSpPr>
          <p:nvPr>
            <p:ph type="ctrTitle" hasCustomPrompt="1"/>
          </p:nvPr>
        </p:nvSpPr>
        <p:spPr>
          <a:xfrm>
            <a:off x="381000" y="228600"/>
            <a:ext cx="8229600" cy="762000"/>
          </a:xfrm>
        </p:spPr>
        <p:txBody>
          <a:bodyPr anchor="ctr"/>
          <a:lstStyle>
            <a:lvl1pPr algn="ctr">
              <a:defRPr cap="none" baseline="0">
                <a:solidFill>
                  <a:schemeClr val="accent1"/>
                </a:solidFill>
              </a:defRPr>
            </a:lvl1pPr>
          </a:lstStyle>
          <a:p>
            <a:r>
              <a:rPr kumimoji="0" lang="en-US" dirty="0" smtClean="0"/>
              <a:t>Thank You</a:t>
            </a:r>
            <a:endParaRPr kumimoji="0" lang="en-US" dirty="0"/>
          </a:p>
        </p:txBody>
      </p:sp>
      <p:sp>
        <p:nvSpPr>
          <p:cNvPr id="24" name="Text Placeholder 23"/>
          <p:cNvSpPr>
            <a:spLocks noGrp="1"/>
          </p:cNvSpPr>
          <p:nvPr>
            <p:ph type="body" sz="quarter" idx="11" hasCustomPrompt="1"/>
          </p:nvPr>
        </p:nvSpPr>
        <p:spPr>
          <a:xfrm>
            <a:off x="381000" y="1371600"/>
            <a:ext cx="3886200" cy="2133600"/>
          </a:xfrm>
        </p:spPr>
        <p:txBody>
          <a:bodyPr>
            <a:noAutofit/>
          </a:bodyPr>
          <a:lstStyle>
            <a:lvl1pPr algn="l">
              <a:buNone/>
              <a:defRPr sz="2000" baseline="0">
                <a:solidFill>
                  <a:schemeClr val="accent1"/>
                </a:solidFill>
              </a:defRPr>
            </a:lvl1pPr>
            <a:lvl2pPr>
              <a:buNone/>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dirty="0" smtClean="0"/>
              <a:t>Name in BOLD </a:t>
            </a:r>
          </a:p>
          <a:p>
            <a:pPr lvl="0"/>
            <a:r>
              <a:rPr lang="en-US" dirty="0" smtClean="0"/>
              <a:t>Position</a:t>
            </a:r>
          </a:p>
          <a:p>
            <a:pPr lvl="0"/>
            <a:r>
              <a:rPr lang="en-US" dirty="0" smtClean="0"/>
              <a:t>Contact Number</a:t>
            </a:r>
          </a:p>
          <a:p>
            <a:pPr lvl="0"/>
            <a:r>
              <a:rPr lang="en-US" dirty="0" smtClean="0"/>
              <a:t>Email</a:t>
            </a:r>
          </a:p>
        </p:txBody>
      </p:sp>
      <p:sp>
        <p:nvSpPr>
          <p:cNvPr id="12" name="Rectangle 11"/>
          <p:cNvSpPr/>
          <p:nvPr userDrawn="1"/>
        </p:nvSpPr>
        <p:spPr>
          <a:xfrm>
            <a:off x="381000" y="3761365"/>
            <a:ext cx="3886200" cy="1877437"/>
          </a:xfrm>
          <a:prstGeom prst="rect">
            <a:avLst/>
          </a:prstGeom>
        </p:spPr>
        <p:txBody>
          <a:bodyPr wrap="square">
            <a:spAutoFit/>
          </a:bodyPr>
          <a:lstStyle/>
          <a:p>
            <a:pPr eaLnBrk="1" hangingPunct="1">
              <a:spcBef>
                <a:spcPts val="1200"/>
              </a:spcBef>
              <a:defRPr/>
            </a:pPr>
            <a:r>
              <a:rPr lang="en-GB" sz="2000" b="1" dirty="0" smtClean="0">
                <a:solidFill>
                  <a:schemeClr val="accent1"/>
                </a:solidFill>
                <a:latin typeface="+mn-lt"/>
              </a:rPr>
              <a:t>Verified Carbon Standard</a:t>
            </a:r>
          </a:p>
          <a:p>
            <a:pPr eaLnBrk="1" hangingPunct="1">
              <a:spcBef>
                <a:spcPct val="20000"/>
              </a:spcBef>
              <a:defRPr/>
            </a:pPr>
            <a:r>
              <a:rPr lang="en-GB" sz="2000" dirty="0" smtClean="0">
                <a:solidFill>
                  <a:schemeClr val="accent1"/>
                </a:solidFill>
                <a:latin typeface="+mn-lt"/>
              </a:rPr>
              <a:t>1 Thomas Circle NW</a:t>
            </a:r>
          </a:p>
          <a:p>
            <a:pPr eaLnBrk="1" hangingPunct="1">
              <a:spcBef>
                <a:spcPct val="20000"/>
              </a:spcBef>
              <a:defRPr/>
            </a:pPr>
            <a:r>
              <a:rPr lang="en-GB" sz="2000" dirty="0" smtClean="0">
                <a:solidFill>
                  <a:schemeClr val="accent1"/>
                </a:solidFill>
                <a:latin typeface="+mn-lt"/>
              </a:rPr>
              <a:t>Suite 1050</a:t>
            </a:r>
          </a:p>
          <a:p>
            <a:pPr eaLnBrk="1" hangingPunct="1">
              <a:spcBef>
                <a:spcPct val="20000"/>
              </a:spcBef>
              <a:defRPr/>
            </a:pPr>
            <a:r>
              <a:rPr lang="en-GB" sz="2000" dirty="0" smtClean="0">
                <a:solidFill>
                  <a:schemeClr val="accent1"/>
                </a:solidFill>
                <a:latin typeface="+mn-lt"/>
              </a:rPr>
              <a:t>Washington, DC  20005</a:t>
            </a:r>
          </a:p>
          <a:p>
            <a:pPr eaLnBrk="1" hangingPunct="1">
              <a:spcBef>
                <a:spcPct val="20000"/>
              </a:spcBef>
              <a:defRPr/>
            </a:pPr>
            <a:r>
              <a:rPr lang="en-GB" sz="2000" dirty="0" smtClean="0">
                <a:solidFill>
                  <a:schemeClr val="accent1"/>
                </a:solidFill>
                <a:latin typeface="+mn-lt"/>
                <a:hlinkClick r:id="rId2"/>
              </a:rPr>
              <a:t>www.v-c-s.org</a:t>
            </a:r>
            <a:endParaRPr lang="en-GB" sz="2000" dirty="0" smtClean="0">
              <a:solidFill>
                <a:schemeClr val="accent1"/>
              </a:solidFill>
              <a:latin typeface="+mn-lt"/>
            </a:endParaRPr>
          </a:p>
        </p:txBody>
      </p:sp>
      <p:sp>
        <p:nvSpPr>
          <p:cNvPr id="16" name="Picture Placeholder 15"/>
          <p:cNvSpPr>
            <a:spLocks noGrp="1"/>
          </p:cNvSpPr>
          <p:nvPr>
            <p:ph type="pic" sz="quarter" idx="12"/>
          </p:nvPr>
        </p:nvSpPr>
        <p:spPr>
          <a:xfrm>
            <a:off x="4724400" y="1371600"/>
            <a:ext cx="3886200" cy="4267200"/>
          </a:xfrm>
        </p:spPr>
        <p:txBody>
          <a:bodyPr/>
          <a:lstStyle>
            <a:lvl1pPr>
              <a:defRPr>
                <a:solidFill>
                  <a:schemeClr val="tx1"/>
                </a:solidFill>
              </a:defRPr>
            </a:lvl1pPr>
          </a:lstStyle>
          <a:p>
            <a:r>
              <a:rPr lang="en-US" smtClean="0"/>
              <a:t>Click icon to add picture</a:t>
            </a:r>
            <a:endParaRPr lang="en-US" dirty="0"/>
          </a:p>
        </p:txBody>
      </p:sp>
      <p:pic>
        <p:nvPicPr>
          <p:cNvPr id="14" name="Picture 13" descr="VCSlogo&amp;tag.jpeg"/>
          <p:cNvPicPr>
            <a:picLocks noChangeAspect="1"/>
          </p:cNvPicPr>
          <p:nvPr userDrawn="1"/>
        </p:nvPicPr>
        <p:blipFill rotWithShape="1">
          <a:blip r:embed="rId3" cstate="print"/>
          <a:srcRect r="44868" b="28550"/>
          <a:stretch/>
        </p:blipFill>
        <p:spPr>
          <a:xfrm>
            <a:off x="7654012" y="6019800"/>
            <a:ext cx="1489988" cy="737616"/>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200"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hasCustomPrompt="1"/>
          </p:nvPr>
        </p:nvSpPr>
        <p:spPr>
          <a:xfrm>
            <a:off x="457200" y="3048000"/>
            <a:ext cx="8229600" cy="762000"/>
          </a:xfrm>
        </p:spPr>
        <p:txBody>
          <a:bodyPr anchor="ctr"/>
          <a:lstStyle>
            <a:lvl1pPr algn="ctr">
              <a:defRPr cap="none" baseline="0">
                <a:solidFill>
                  <a:schemeClr val="accent1"/>
                </a:solidFill>
              </a:defRPr>
            </a:lvl1pPr>
          </a:lstStyle>
          <a:p>
            <a:r>
              <a:rPr kumimoji="0" lang="en-US" dirty="0" smtClean="0"/>
              <a:t>Insert Title</a:t>
            </a:r>
            <a:endParaRPr kumimoji="0" lang="en-US" dirty="0"/>
          </a:p>
        </p:txBody>
      </p:sp>
      <p:sp>
        <p:nvSpPr>
          <p:cNvPr id="9" name="Subtitle 8"/>
          <p:cNvSpPr>
            <a:spLocks noGrp="1"/>
          </p:cNvSpPr>
          <p:nvPr>
            <p:ph type="subTitle" idx="1" hasCustomPrompt="1"/>
          </p:nvPr>
        </p:nvSpPr>
        <p:spPr>
          <a:xfrm>
            <a:off x="2362200" y="6050037"/>
            <a:ext cx="6705600" cy="685800"/>
          </a:xfrm>
        </p:spPr>
        <p:txBody>
          <a:bodyPr anchor="ctr">
            <a:normAutofit/>
          </a:bodyPr>
          <a:lstStyle>
            <a:lvl1pPr marL="0" indent="0" algn="l">
              <a:buNone/>
              <a:defRPr sz="1600" baseline="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Name(s) of Presenter</a:t>
            </a:r>
            <a:endParaRPr kumimoji="0"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1200">
                <a:solidFill>
                  <a:srgbClr val="FFFFFF"/>
                </a:solidFill>
              </a:defRPr>
            </a:lvl1pPr>
          </a:lstStyle>
          <a:p>
            <a:fld id="{A3879732-5757-4486-B464-69069C2083F6}" type="datetime3">
              <a:rPr lang="en-US" smtClean="0"/>
              <a:pPr/>
              <a:t>6 February 2017</a:t>
            </a:fld>
            <a:endParaRPr lang="en-US" dirty="0"/>
          </a:p>
        </p:txBody>
      </p:sp>
      <p:sp>
        <p:nvSpPr>
          <p:cNvPr id="14" name="Text Placeholder 23"/>
          <p:cNvSpPr>
            <a:spLocks noGrp="1"/>
          </p:cNvSpPr>
          <p:nvPr>
            <p:ph type="body" sz="quarter" idx="11" hasCustomPrompt="1"/>
          </p:nvPr>
        </p:nvSpPr>
        <p:spPr>
          <a:xfrm>
            <a:off x="457200" y="3886200"/>
            <a:ext cx="8229600" cy="990600"/>
          </a:xfrm>
        </p:spPr>
        <p:txBody>
          <a:bodyPr>
            <a:noAutofit/>
          </a:bodyPr>
          <a:lstStyle>
            <a:lvl1pPr algn="ctr">
              <a:buNone/>
              <a:defRPr sz="2000" baseline="0">
                <a:solidFill>
                  <a:schemeClr val="accent1"/>
                </a:solidFill>
              </a:defRPr>
            </a:lvl1pPr>
            <a:lvl2pPr>
              <a:buNone/>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dirty="0" smtClean="0"/>
              <a:t>Insert the sub-title of this presentation</a:t>
            </a: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29" b="12334"/>
          <a:stretch/>
        </p:blipFill>
        <p:spPr>
          <a:xfrm>
            <a:off x="3554445" y="990600"/>
            <a:ext cx="2035110" cy="1066800"/>
          </a:xfrm>
          <a:prstGeom prst="rect">
            <a:avLst/>
          </a:prstGeom>
        </p:spPr>
      </p:pic>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24200" t="57778" r="19041" b="35555"/>
          <a:stretch/>
        </p:blipFill>
        <p:spPr>
          <a:xfrm>
            <a:off x="3276600" y="2050473"/>
            <a:ext cx="2590800" cy="235527"/>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83464"/>
            <a:ext cx="8153400" cy="585216"/>
          </a:xfrm>
        </p:spPr>
        <p:txBody>
          <a:bodyPr>
            <a:noAutofit/>
          </a:bodyPr>
          <a:lstStyle>
            <a:lvl1pPr>
              <a:defRPr sz="3200" baseline="0"/>
            </a:lvl1pPr>
          </a:lstStyle>
          <a:p>
            <a:r>
              <a:rPr kumimoji="0" lang="en-US" dirty="0" smtClean="0"/>
              <a:t>Insert Slide Title</a:t>
            </a:r>
            <a:endParaRPr kumimoji="0" lang="en-US" dirty="0"/>
          </a:p>
        </p:txBody>
      </p:sp>
      <p:sp>
        <p:nvSpPr>
          <p:cNvPr id="8" name="Content Placeholder 7"/>
          <p:cNvSpPr>
            <a:spLocks noGrp="1"/>
          </p:cNvSpPr>
          <p:nvPr>
            <p:ph sz="quarter" idx="1"/>
          </p:nvPr>
        </p:nvSpPr>
        <p:spPr>
          <a:xfrm>
            <a:off x="612648" y="1219200"/>
            <a:ext cx="8153400" cy="4876800"/>
          </a:xfr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371601" y="2743200"/>
            <a:ext cx="7123113" cy="1673225"/>
          </a:xfrm>
        </p:spPr>
        <p:txBody>
          <a:bodyPr anchor="t">
            <a:normAutofit/>
          </a:bodyPr>
          <a:lstStyle>
            <a:lvl1pPr marL="0" indent="0">
              <a:buNone/>
              <a:defRPr sz="24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Section Description</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hasCustomPrompt="1"/>
          </p:nvPr>
        </p:nvSpPr>
        <p:spPr>
          <a:xfrm>
            <a:off x="1371600" y="1803114"/>
            <a:ext cx="7620000" cy="584775"/>
          </a:xfrm>
        </p:spPr>
        <p:txBody>
          <a:bodyPr/>
          <a:lstStyle>
            <a:lvl1pPr algn="l">
              <a:buNone/>
              <a:defRPr sz="3200" b="0" cap="none" baseline="0">
                <a:solidFill>
                  <a:srgbClr val="FFFFFF"/>
                </a:solidFill>
              </a:defRPr>
            </a:lvl1pPr>
          </a:lstStyle>
          <a:p>
            <a:r>
              <a:rPr kumimoji="0" lang="en-US" dirty="0" smtClean="0"/>
              <a:t>Insert Section Heading</a:t>
            </a:r>
            <a:endParaRPr kumimoji="0" lang="en-US" dirty="0"/>
          </a:p>
        </p:txBody>
      </p:sp>
      <p:cxnSp>
        <p:nvCxnSpPr>
          <p:cNvPr id="11" name="Straight Connector 10"/>
          <p:cNvCxnSpPr/>
          <p:nvPr userDrawn="1"/>
        </p:nvCxnSpPr>
        <p:spPr>
          <a:xfrm>
            <a:off x="228600" y="6236677"/>
            <a:ext cx="8503920" cy="0"/>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3" name="Picture 12" descr="VCSlogo&amp;tag.jpeg"/>
          <p:cNvPicPr>
            <a:picLocks noChangeAspect="1"/>
          </p:cNvPicPr>
          <p:nvPr userDrawn="1"/>
        </p:nvPicPr>
        <p:blipFill rotWithShape="1">
          <a:blip r:embed="rId2" cstate="print"/>
          <a:srcRect r="44851" b="22841"/>
          <a:stretch/>
        </p:blipFill>
        <p:spPr>
          <a:xfrm>
            <a:off x="304801" y="6248400"/>
            <a:ext cx="990599" cy="495300"/>
          </a:xfrm>
          <a:prstGeom prst="rect">
            <a:avLst/>
          </a:prstGeom>
          <a:ln w="3175">
            <a:noFill/>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kumimoji="0" lang="en-US" dirty="0" smtClean="0"/>
              <a:t>Insert Slide Title</a:t>
            </a:r>
            <a:endParaRPr kumimoji="0" lang="en-US" dirty="0"/>
          </a:p>
        </p:txBody>
      </p:sp>
      <p:sp>
        <p:nvSpPr>
          <p:cNvPr id="9" name="Content Placeholder 8"/>
          <p:cNvSpPr>
            <a:spLocks noGrp="1"/>
          </p:cNvSpPr>
          <p:nvPr>
            <p:ph sz="quarter" idx="1"/>
          </p:nvPr>
        </p:nvSpPr>
        <p:spPr>
          <a:xfrm>
            <a:off x="609600" y="1295402"/>
            <a:ext cx="3886200" cy="4866167"/>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1" name="Content Placeholder 10"/>
          <p:cNvSpPr>
            <a:spLocks noGrp="1"/>
          </p:cNvSpPr>
          <p:nvPr>
            <p:ph sz="quarter" idx="2"/>
          </p:nvPr>
        </p:nvSpPr>
        <p:spPr>
          <a:xfrm>
            <a:off x="4844901" y="1295402"/>
            <a:ext cx="3886200" cy="4866167"/>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283464"/>
            <a:ext cx="8153400" cy="585216"/>
          </a:xfrm>
        </p:spPr>
        <p:txBody>
          <a:bodyPr anchor="ctr">
            <a:normAutofit/>
          </a:bodyPr>
          <a:lstStyle>
            <a:lvl1pPr>
              <a:defRPr/>
            </a:lvl1pPr>
          </a:lstStyle>
          <a:p>
            <a:r>
              <a:rPr kumimoji="0" lang="en-US" smtClean="0"/>
              <a:t>Click to edit Master title style</a:t>
            </a:r>
            <a:endParaRPr kumimoji="0" lang="en-US" dirty="0"/>
          </a:p>
        </p:txBody>
      </p:sp>
      <p:sp>
        <p:nvSpPr>
          <p:cNvPr id="11" name="Content Placeholder 10"/>
          <p:cNvSpPr>
            <a:spLocks noGrp="1"/>
          </p:cNvSpPr>
          <p:nvPr>
            <p:ph sz="quarter" idx="2"/>
          </p:nvPr>
        </p:nvSpPr>
        <p:spPr>
          <a:xfrm>
            <a:off x="609600" y="1905000"/>
            <a:ext cx="3886200" cy="4114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3" name="Content Placeholder 12"/>
          <p:cNvSpPr>
            <a:spLocks noGrp="1"/>
          </p:cNvSpPr>
          <p:nvPr>
            <p:ph sz="quarter" idx="4"/>
          </p:nvPr>
        </p:nvSpPr>
        <p:spPr>
          <a:xfrm>
            <a:off x="4800600" y="1905000"/>
            <a:ext cx="3886200" cy="4114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6" name="Text Placeholder 15"/>
          <p:cNvSpPr>
            <a:spLocks noGrp="1"/>
          </p:cNvSpPr>
          <p:nvPr>
            <p:ph type="body" sz="quarter" idx="1"/>
          </p:nvPr>
        </p:nvSpPr>
        <p:spPr>
          <a:xfrm>
            <a:off x="609600" y="12192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219200"/>
            <a:ext cx="3886200" cy="640080"/>
          </a:xfrm>
          <a:solidFill>
            <a:schemeClr val="accent1"/>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cxnSp>
        <p:nvCxnSpPr>
          <p:cNvPr id="17" name="Straight Connector 16"/>
          <p:cNvCxnSpPr/>
          <p:nvPr userDrawn="1"/>
        </p:nvCxnSpPr>
        <p:spPr>
          <a:xfrm>
            <a:off x="304800" y="6226443"/>
            <a:ext cx="8534400" cy="0"/>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156448" cy="585216"/>
          </a:xfrm>
        </p:spPr>
        <p:txBody>
          <a:bodyPr anchor="ctr">
            <a:normAutofit/>
          </a:bodyPr>
          <a:lstStyle>
            <a:lvl1pPr algn="l">
              <a:buNone/>
              <a:defRPr sz="3200" b="0"/>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609600" y="1219200"/>
            <a:ext cx="1600200" cy="4876800"/>
          </a:xfrm>
          <a:solidFill>
            <a:schemeClr val="accent5"/>
          </a:solidFill>
          <a:ln w="3175" cap="sq" cmpd="dbl" algn="ctr">
            <a:solidFill>
              <a:schemeClr val="accent3"/>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solidFill>
                  <a:schemeClr val="accent1"/>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219200"/>
            <a:ext cx="6400800" cy="4953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9114"/>
            <a:ext cx="8153400" cy="584775"/>
          </a:xfrm>
          <a:prstGeom prst="rect">
            <a:avLst/>
          </a:prstGeom>
        </p:spPr>
        <p:txBody>
          <a:bodyPr vert="horz" anchor="ctr">
            <a:normAutofit/>
          </a:bodyPr>
          <a:lstStyle/>
          <a:p>
            <a:r>
              <a:rPr kumimoji="0" lang="en-US" dirty="0" smtClean="0"/>
              <a:t>Insert Slide Title</a:t>
            </a:r>
            <a:endParaRPr kumimoji="0" lang="en-US" dirty="0"/>
          </a:p>
        </p:txBody>
      </p:sp>
      <p:sp>
        <p:nvSpPr>
          <p:cNvPr id="13" name="Text Placeholder 12"/>
          <p:cNvSpPr>
            <a:spLocks noGrp="1"/>
          </p:cNvSpPr>
          <p:nvPr>
            <p:ph type="body" idx="1"/>
          </p:nvPr>
        </p:nvSpPr>
        <p:spPr>
          <a:xfrm>
            <a:off x="612648" y="1219200"/>
            <a:ext cx="8153400" cy="4907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6934200" y="6248402"/>
            <a:ext cx="1908048" cy="533398"/>
          </a:xfrm>
          <a:prstGeom prst="rect">
            <a:avLst/>
          </a:prstGeom>
        </p:spPr>
        <p:txBody>
          <a:bodyPr vert="horz" anchor="ctr" anchorCtr="0"/>
          <a:lstStyle>
            <a:lvl1pPr algn="r" eaLnBrk="1" latinLnBrk="0" hangingPunct="1">
              <a:defRPr kumimoji="0" sz="1200">
                <a:solidFill>
                  <a:schemeClr val="tx2"/>
                </a:solidFill>
              </a:defRPr>
            </a:lvl1pPr>
          </a:lstStyle>
          <a:p>
            <a:fld id="{E753F43A-4FF6-49C2-A1C8-03642BDA8980}" type="datetime3">
              <a:rPr lang="en-US" smtClean="0"/>
              <a:pPr/>
              <a:t>6 February 2017</a:t>
            </a:fld>
            <a:endParaRPr lang="en-US" dirty="0"/>
          </a:p>
        </p:txBody>
      </p:sp>
      <p:sp>
        <p:nvSpPr>
          <p:cNvPr id="8" name="Rectangle 7"/>
          <p:cNvSpPr/>
          <p:nvPr userDrawn="1"/>
        </p:nvSpPr>
        <p:spPr>
          <a:xfrm>
            <a:off x="0" y="914400"/>
            <a:ext cx="533400" cy="228600"/>
          </a:xfrm>
          <a:prstGeom prst="rect">
            <a:avLst/>
          </a:prstGeom>
          <a:solidFill>
            <a:srgbClr val="4277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userDrawn="1"/>
        </p:nvSpPr>
        <p:spPr>
          <a:xfrm>
            <a:off x="590550" y="914400"/>
            <a:ext cx="8553450" cy="228600"/>
          </a:xfrm>
          <a:prstGeom prst="rect">
            <a:avLst/>
          </a:prstGeom>
          <a:solidFill>
            <a:srgbClr val="005B8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pic>
        <p:nvPicPr>
          <p:cNvPr id="10" name="Picture 9" descr="VCSlogo&amp;tag.jpeg"/>
          <p:cNvPicPr>
            <a:picLocks noChangeAspect="1"/>
          </p:cNvPicPr>
          <p:nvPr/>
        </p:nvPicPr>
        <p:blipFill rotWithShape="1">
          <a:blip r:embed="rId15" cstate="print"/>
          <a:srcRect r="44851" b="22841"/>
          <a:stretch/>
        </p:blipFill>
        <p:spPr>
          <a:xfrm>
            <a:off x="304801" y="6248400"/>
            <a:ext cx="990599" cy="495300"/>
          </a:xfrm>
          <a:prstGeom prst="rect">
            <a:avLst/>
          </a:prstGeom>
          <a:ln w="3175">
            <a:noFill/>
          </a:ln>
        </p:spPr>
      </p:pic>
      <p:cxnSp>
        <p:nvCxnSpPr>
          <p:cNvPr id="12" name="Straight Connector 11"/>
          <p:cNvCxnSpPr/>
          <p:nvPr/>
        </p:nvCxnSpPr>
        <p:spPr>
          <a:xfrm>
            <a:off x="228600" y="6225320"/>
            <a:ext cx="8534400" cy="0"/>
          </a:xfrm>
          <a:prstGeom prst="line">
            <a:avLst/>
          </a:prstGeom>
          <a:ln w="22225">
            <a:solidFill>
              <a:srgbClr val="A7193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9" r:id="rId1"/>
    <p:sldLayoutId id="2147483682"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62" r:id="rId11"/>
    <p:sldLayoutId id="2147483683" r:id="rId12"/>
    <p:sldLayoutId id="2147483684" r:id="rId13"/>
  </p:sldLayoutIdLst>
  <p:timing>
    <p:tnLst>
      <p:par>
        <p:cTn id="1" dur="indefinite" restart="never" nodeType="tmRoot"/>
      </p:par>
    </p:tnLst>
  </p:timing>
  <p:hf sldNum="0" hdr="0" ftr="0"/>
  <p:txStyles>
    <p:titleStyle>
      <a:lvl1pPr algn="l" rtl="0" eaLnBrk="1" latinLnBrk="0" hangingPunct="1">
        <a:spcBef>
          <a:spcPct val="0"/>
        </a:spcBef>
        <a:buNone/>
        <a:defRPr kumimoji="0" sz="3200" kern="1200">
          <a:solidFill>
            <a:srgbClr val="62585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Arial" pitchFamily="34" charset="0"/>
        <a:buChar char="•"/>
        <a:defRPr kumimoji="0" sz="2800" kern="1200">
          <a:solidFill>
            <a:srgbClr val="625852"/>
          </a:solidFill>
          <a:latin typeface="+mn-lt"/>
          <a:ea typeface="+mn-ea"/>
          <a:cs typeface="+mn-cs"/>
        </a:defRPr>
      </a:lvl1pPr>
      <a:lvl2pPr marL="640080" indent="-274320" algn="l" rtl="0" eaLnBrk="1" latinLnBrk="0" hangingPunct="1">
        <a:spcBef>
          <a:spcPts val="550"/>
        </a:spcBef>
        <a:buClr>
          <a:schemeClr val="accent1"/>
        </a:buClr>
        <a:buSzPct val="70000"/>
        <a:buFont typeface="Arial" pitchFamily="34" charset="0"/>
        <a:buChar char="•"/>
        <a:defRPr kumimoji="0" sz="2400" kern="1200">
          <a:solidFill>
            <a:srgbClr val="625852"/>
          </a:solidFill>
          <a:latin typeface="+mn-lt"/>
          <a:ea typeface="+mn-ea"/>
          <a:cs typeface="+mn-cs"/>
        </a:defRPr>
      </a:lvl2pPr>
      <a:lvl3pPr marL="914400" indent="-228600" algn="l" rtl="0" eaLnBrk="1" latinLnBrk="0" hangingPunct="1">
        <a:spcBef>
          <a:spcPts val="500"/>
        </a:spcBef>
        <a:buClr>
          <a:schemeClr val="accent2"/>
        </a:buClr>
        <a:buSzPct val="75000"/>
        <a:buFont typeface="Arial" pitchFamily="34" charset="0"/>
        <a:buChar char="•"/>
        <a:defRPr kumimoji="0" sz="2000" kern="1200">
          <a:solidFill>
            <a:srgbClr val="625852"/>
          </a:solidFill>
          <a:latin typeface="+mn-lt"/>
          <a:ea typeface="+mn-ea"/>
          <a:cs typeface="+mn-cs"/>
        </a:defRPr>
      </a:lvl3pPr>
      <a:lvl4pPr marL="1371600" indent="-228600" algn="l" rtl="0" eaLnBrk="1" latinLnBrk="0" hangingPunct="1">
        <a:spcBef>
          <a:spcPts val="400"/>
        </a:spcBef>
        <a:buClr>
          <a:schemeClr val="accent3"/>
        </a:buClr>
        <a:buSzPct val="75000"/>
        <a:buFont typeface="Arial" pitchFamily="34" charset="0"/>
        <a:buChar char="•"/>
        <a:defRPr kumimoji="0" sz="1800" kern="1200">
          <a:solidFill>
            <a:srgbClr val="625852"/>
          </a:solidFill>
          <a:latin typeface="+mn-lt"/>
          <a:ea typeface="+mn-ea"/>
          <a:cs typeface="+mn-cs"/>
        </a:defRPr>
      </a:lvl4pPr>
      <a:lvl5pPr marL="1828800" indent="-228600" algn="l" rtl="0" eaLnBrk="1" latinLnBrk="0" hangingPunct="1">
        <a:spcBef>
          <a:spcPts val="400"/>
        </a:spcBef>
        <a:buClr>
          <a:schemeClr val="accent4"/>
        </a:buClr>
        <a:buSzPct val="65000"/>
        <a:buFont typeface="Arial" pitchFamily="34" charset="0"/>
        <a:buChar char="•"/>
        <a:defRPr kumimoji="0" sz="1800" kern="1200">
          <a:solidFill>
            <a:srgbClr val="625852"/>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40.jpeg"/><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hyperlink" Target="mailto:dantonioli@v-c-s.or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hyperlink" Target="http://www.v-c-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100" dirty="0" smtClean="0"/>
              <a:t>Standards for Unlocking Carbon and Ecosystem Finance to Support Land Conservation Projects</a:t>
            </a:r>
            <a:endParaRPr lang="en-US" sz="3100" dirty="0"/>
          </a:p>
        </p:txBody>
      </p:sp>
      <p:sp>
        <p:nvSpPr>
          <p:cNvPr id="3" name="Subtitle 2"/>
          <p:cNvSpPr>
            <a:spLocks noGrp="1"/>
          </p:cNvSpPr>
          <p:nvPr>
            <p:ph type="subTitle" idx="1"/>
          </p:nvPr>
        </p:nvSpPr>
        <p:spPr/>
        <p:txBody>
          <a:bodyPr/>
          <a:lstStyle/>
          <a:p>
            <a:r>
              <a:rPr lang="en-US" dirty="0" smtClean="0"/>
              <a:t>Toby Janson-Smith</a:t>
            </a:r>
            <a:endParaRPr lang="en-US" dirty="0"/>
          </a:p>
        </p:txBody>
      </p:sp>
      <p:sp>
        <p:nvSpPr>
          <p:cNvPr id="4" name="Date Placeholder 3"/>
          <p:cNvSpPr>
            <a:spLocks noGrp="1"/>
          </p:cNvSpPr>
          <p:nvPr>
            <p:ph type="dt" sz="half" idx="10"/>
          </p:nvPr>
        </p:nvSpPr>
        <p:spPr/>
        <p:txBody>
          <a:bodyPr/>
          <a:lstStyle/>
          <a:p>
            <a:fld id="{4D79CF09-EF49-4B11-BFEB-998499D67D4A}" type="datetime3">
              <a:rPr lang="en-US" smtClean="0"/>
              <a:t>6 February 2017</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California compliance buyers</a:t>
            </a: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671241"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47800" y="4191000"/>
            <a:ext cx="6705600" cy="276999"/>
          </a:xfrm>
          <a:prstGeom prst="rect">
            <a:avLst/>
          </a:prstGeom>
        </p:spPr>
        <p:txBody>
          <a:bodyPr wrap="square">
            <a:spAutoFit/>
          </a:bodyPr>
          <a:lstStyle/>
          <a:p>
            <a:r>
              <a:rPr lang="en-US" sz="1200" dirty="0">
                <a:solidFill>
                  <a:schemeClr val="bg1">
                    <a:lumMod val="65000"/>
                  </a:schemeClr>
                </a:solidFill>
              </a:rPr>
              <a:t>Source: Forest Trends’ Ecosystem Marketplace. </a:t>
            </a:r>
            <a:r>
              <a:rPr lang="en-US" sz="1200" i="1" dirty="0">
                <a:solidFill>
                  <a:schemeClr val="bg1">
                    <a:lumMod val="65000"/>
                  </a:schemeClr>
                </a:solidFill>
              </a:rPr>
              <a:t>State of </a:t>
            </a:r>
            <a:r>
              <a:rPr lang="en-US" sz="1200" i="1" dirty="0" smtClean="0">
                <a:solidFill>
                  <a:schemeClr val="bg1">
                    <a:lumMod val="65000"/>
                  </a:schemeClr>
                </a:solidFill>
              </a:rPr>
              <a:t>Forest Carbon Finance 2016</a:t>
            </a:r>
            <a:endParaRPr lang="en-US" sz="1200" dirty="0"/>
          </a:p>
        </p:txBody>
      </p:sp>
    </p:spTree>
    <p:extLst>
      <p:ext uri="{BB962C8B-B14F-4D97-AF65-F5344CB8AC3E}">
        <p14:creationId xmlns:p14="http://schemas.microsoft.com/office/powerpoint/2010/main" val="3649653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78042"/>
            <a:ext cx="9144000" cy="57061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152400"/>
            <a:ext cx="8153400" cy="584775"/>
          </a:xfrm>
        </p:spPr>
        <p:txBody>
          <a:bodyPr>
            <a:normAutofit fontScale="90000"/>
          </a:bodyPr>
          <a:lstStyle/>
          <a:p>
            <a:r>
              <a:rPr lang="en-US" dirty="0" smtClean="0"/>
              <a:t>Funding accessed by projects and flows of credit sale revenue</a:t>
            </a:r>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488"/>
          <a:stretch/>
        </p:blipFill>
        <p:spPr bwMode="auto">
          <a:xfrm>
            <a:off x="1371600" y="1200619"/>
            <a:ext cx="6858000" cy="564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flipH="1">
            <a:off x="0" y="5129831"/>
            <a:ext cx="1127008" cy="1754326"/>
          </a:xfrm>
          <a:prstGeom prst="rect">
            <a:avLst/>
          </a:prstGeom>
        </p:spPr>
        <p:txBody>
          <a:bodyPr wrap="square">
            <a:spAutoFit/>
          </a:bodyPr>
          <a:lstStyle/>
          <a:p>
            <a:r>
              <a:rPr lang="en-US" sz="1200" dirty="0">
                <a:solidFill>
                  <a:schemeClr val="bg1">
                    <a:lumMod val="65000"/>
                  </a:schemeClr>
                </a:solidFill>
              </a:rPr>
              <a:t>Source: Forest Trends’ Ecosystem Marketplace. </a:t>
            </a:r>
            <a:r>
              <a:rPr lang="en-US" sz="1200" i="1" dirty="0">
                <a:solidFill>
                  <a:schemeClr val="bg1">
                    <a:lumMod val="65000"/>
                  </a:schemeClr>
                </a:solidFill>
              </a:rPr>
              <a:t>State of </a:t>
            </a:r>
            <a:r>
              <a:rPr lang="en-US" sz="1200" i="1" dirty="0" smtClean="0">
                <a:solidFill>
                  <a:schemeClr val="bg1">
                    <a:lumMod val="65000"/>
                  </a:schemeClr>
                </a:solidFill>
              </a:rPr>
              <a:t>Forest Carbon Finance 2016</a:t>
            </a:r>
            <a:endParaRPr lang="en-US" sz="1200" dirty="0"/>
          </a:p>
        </p:txBody>
      </p:sp>
    </p:spTree>
    <p:extLst>
      <p:ext uri="{BB962C8B-B14F-4D97-AF65-F5344CB8AC3E}">
        <p14:creationId xmlns:p14="http://schemas.microsoft.com/office/powerpoint/2010/main" val="3943596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606552" y="152400"/>
            <a:ext cx="8156448" cy="585216"/>
          </a:xfrm>
        </p:spPr>
        <p:txBody>
          <a:bodyPr>
            <a:normAutofit fontScale="90000"/>
          </a:bodyPr>
          <a:lstStyle/>
          <a:p>
            <a:r>
              <a:rPr lang="en-US" dirty="0" smtClean="0"/>
              <a:t>More organizations are monitoring &amp; reporting conservation impacts</a:t>
            </a:r>
            <a:endParaRPr lang="en-US" dirty="0"/>
          </a:p>
        </p:txBody>
      </p:sp>
      <p:sp>
        <p:nvSpPr>
          <p:cNvPr id="10" name="Text Placeholder 9"/>
          <p:cNvSpPr>
            <a:spLocks noGrp="1"/>
          </p:cNvSpPr>
          <p:nvPr>
            <p:ph type="body" idx="2"/>
          </p:nvPr>
        </p:nvSpPr>
        <p:spPr>
          <a:xfrm>
            <a:off x="593852" y="5011738"/>
            <a:ext cx="8153400" cy="914400"/>
          </a:xfrm>
          <a:noFill/>
          <a:ln>
            <a:noFill/>
          </a:ln>
        </p:spPr>
        <p:txBody>
          <a:bodyPr>
            <a:noAutofit/>
          </a:bodyPr>
          <a:lstStyle/>
          <a:p>
            <a:r>
              <a:rPr lang="en-US" sz="2000" dirty="0" smtClean="0"/>
              <a:t>The majority of those who use a third-party standard use VCS and/or CCB Standards</a:t>
            </a:r>
            <a:endParaRPr lang="en-US" sz="2000" dirty="0"/>
          </a:p>
        </p:txBody>
      </p:sp>
      <p:grpSp>
        <p:nvGrpSpPr>
          <p:cNvPr id="8" name="Group 7"/>
          <p:cNvGrpSpPr/>
          <p:nvPr/>
        </p:nvGrpSpPr>
        <p:grpSpPr>
          <a:xfrm>
            <a:off x="82265" y="1600200"/>
            <a:ext cx="9089956" cy="3386138"/>
            <a:chOff x="0" y="1219200"/>
            <a:chExt cx="9089956" cy="3386138"/>
          </a:xfrm>
        </p:grpSpPr>
        <p:pic>
          <p:nvPicPr>
            <p:cNvPr id="6" name="Picture 5"/>
            <p:cNvPicPr>
              <a:picLocks noChangeAspect="1"/>
            </p:cNvPicPr>
            <p:nvPr/>
          </p:nvPicPr>
          <p:blipFill>
            <a:blip r:embed="rId3"/>
            <a:stretch>
              <a:fillRect/>
            </a:stretch>
          </p:blipFill>
          <p:spPr>
            <a:xfrm>
              <a:off x="0" y="1219200"/>
              <a:ext cx="9061735" cy="3386138"/>
            </a:xfrm>
            <a:prstGeom prst="rect">
              <a:avLst/>
            </a:prstGeom>
          </p:spPr>
        </p:pic>
        <p:sp>
          <p:nvSpPr>
            <p:cNvPr id="7" name="Rectangle 6"/>
            <p:cNvSpPr/>
            <p:nvPr/>
          </p:nvSpPr>
          <p:spPr>
            <a:xfrm>
              <a:off x="3371908" y="4255912"/>
              <a:ext cx="5718048" cy="246221"/>
            </a:xfrm>
            <a:prstGeom prst="rect">
              <a:avLst/>
            </a:prstGeom>
          </p:spPr>
          <p:txBody>
            <a:bodyPr wrap="square">
              <a:spAutoFit/>
            </a:bodyPr>
            <a:lstStyle/>
            <a:p>
              <a:pPr>
                <a:spcBef>
                  <a:spcPct val="0"/>
                </a:spcBef>
              </a:pPr>
              <a:r>
                <a:rPr lang="en-US" sz="1000" dirty="0">
                  <a:solidFill>
                    <a:schemeClr val="bg1">
                      <a:lumMod val="65000"/>
                    </a:schemeClr>
                  </a:solidFill>
                </a:rPr>
                <a:t>Source: Forest Trends’ Ecosystem </a:t>
              </a:r>
              <a:r>
                <a:rPr lang="en-US" sz="1000" dirty="0" smtClean="0">
                  <a:solidFill>
                    <a:schemeClr val="bg1">
                      <a:lumMod val="65000"/>
                    </a:schemeClr>
                  </a:solidFill>
                </a:rPr>
                <a:t>Marketplace. </a:t>
              </a:r>
              <a:r>
                <a:rPr lang="en-US" sz="1000" i="1" dirty="0" smtClean="0">
                  <a:solidFill>
                    <a:schemeClr val="bg1">
                      <a:lumMod val="65000"/>
                    </a:schemeClr>
                  </a:solidFill>
                </a:rPr>
                <a:t>State of Private Investment in Conservation 2016.</a:t>
              </a:r>
              <a:endParaRPr lang="en-US" sz="1000" i="1" dirty="0">
                <a:solidFill>
                  <a:schemeClr val="bg1">
                    <a:lumMod val="65000"/>
                  </a:schemeClr>
                </a:solidFill>
              </a:endParaRPr>
            </a:p>
          </p:txBody>
        </p:sp>
      </p:grpSp>
    </p:spTree>
    <p:extLst>
      <p:ext uri="{BB962C8B-B14F-4D97-AF65-F5344CB8AC3E}">
        <p14:creationId xmlns:p14="http://schemas.microsoft.com/office/powerpoint/2010/main" val="1588752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Market share by standard</a:t>
            </a:r>
            <a:endParaRPr lang="en-US" dirty="0"/>
          </a:p>
        </p:txBody>
      </p:sp>
      <p:sp>
        <p:nvSpPr>
          <p:cNvPr id="11" name="Rectangle 10"/>
          <p:cNvSpPr/>
          <p:nvPr/>
        </p:nvSpPr>
        <p:spPr>
          <a:xfrm>
            <a:off x="152400" y="5562600"/>
            <a:ext cx="2667000" cy="553998"/>
          </a:xfrm>
          <a:prstGeom prst="rect">
            <a:avLst/>
          </a:prstGeom>
        </p:spPr>
        <p:txBody>
          <a:bodyPr wrap="square">
            <a:spAutoFit/>
          </a:bodyPr>
          <a:lstStyle/>
          <a:p>
            <a:pPr>
              <a:spcBef>
                <a:spcPct val="0"/>
              </a:spcBef>
            </a:pPr>
            <a:r>
              <a:rPr lang="en-US" sz="1000" dirty="0" smtClean="0">
                <a:solidFill>
                  <a:schemeClr val="bg1">
                    <a:lumMod val="65000"/>
                  </a:schemeClr>
                </a:solidFill>
              </a:rPr>
              <a:t>Source</a:t>
            </a:r>
            <a:r>
              <a:rPr lang="en-US" sz="1000" dirty="0">
                <a:solidFill>
                  <a:schemeClr val="bg1">
                    <a:lumMod val="65000"/>
                  </a:schemeClr>
                </a:solidFill>
              </a:rPr>
              <a:t>: Forest Trends’ Ecosystem Marketplace. </a:t>
            </a:r>
            <a:r>
              <a:rPr lang="en-US" sz="1000" i="1" dirty="0">
                <a:solidFill>
                  <a:schemeClr val="bg1">
                    <a:lumMod val="65000"/>
                  </a:schemeClr>
                </a:solidFill>
              </a:rPr>
              <a:t>State of the Voluntary Carbon Market </a:t>
            </a:r>
            <a:r>
              <a:rPr lang="en-US" sz="1000" i="1" dirty="0" smtClean="0">
                <a:solidFill>
                  <a:schemeClr val="bg1">
                    <a:lumMod val="65000"/>
                  </a:schemeClr>
                </a:solidFill>
              </a:rPr>
              <a:t>2016 </a:t>
            </a:r>
          </a:p>
        </p:txBody>
      </p:sp>
      <p:pic>
        <p:nvPicPr>
          <p:cNvPr id="6" name="Picture 5"/>
          <p:cNvPicPr>
            <a:picLocks noChangeAspect="1"/>
          </p:cNvPicPr>
          <p:nvPr/>
        </p:nvPicPr>
        <p:blipFill rotWithShape="1">
          <a:blip r:embed="rId3"/>
          <a:srcRect t="4176" b="5039"/>
          <a:stretch/>
        </p:blipFill>
        <p:spPr>
          <a:xfrm>
            <a:off x="2819400" y="1143000"/>
            <a:ext cx="3419616" cy="5528293"/>
          </a:xfrm>
          <a:prstGeom prst="rect">
            <a:avLst/>
          </a:prstGeom>
        </p:spPr>
      </p:pic>
    </p:spTree>
    <p:extLst>
      <p:ext uri="{BB962C8B-B14F-4D97-AF65-F5344CB8AC3E}">
        <p14:creationId xmlns:p14="http://schemas.microsoft.com/office/powerpoint/2010/main" val="3657162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Corporate interest: Disney’s investment in Peru</a:t>
            </a:r>
            <a:endParaRPr lang="en-US" dirty="0"/>
          </a:p>
        </p:txBody>
      </p:sp>
      <p:sp>
        <p:nvSpPr>
          <p:cNvPr id="3" name="Date Placeholder 2"/>
          <p:cNvSpPr>
            <a:spLocks noGrp="1"/>
          </p:cNvSpPr>
          <p:nvPr>
            <p:ph type="dt" sz="half" idx="4294967295"/>
          </p:nvPr>
        </p:nvSpPr>
        <p:spPr>
          <a:xfrm>
            <a:off x="6934200" y="6248402"/>
            <a:ext cx="1908048" cy="533398"/>
          </a:xfrm>
          <a:prstGeom prst="rect">
            <a:avLst/>
          </a:prstGeom>
        </p:spPr>
        <p:txBody>
          <a:bodyPr/>
          <a:lstStyle/>
          <a:p>
            <a:fld id="{EC00F28B-6221-442C-9392-3E559E387EC0}" type="datetime3">
              <a:rPr lang="en-US" smtClean="0"/>
              <a:pPr/>
              <a:t>6 February 2017</a:t>
            </a:fld>
            <a:endParaRPr lang="en-US" dirty="0"/>
          </a:p>
        </p:txBody>
      </p:sp>
      <p:pic>
        <p:nvPicPr>
          <p:cNvPr id="6" name="Picture 5"/>
          <p:cNvPicPr>
            <a:picLocks noChangeAspect="1"/>
          </p:cNvPicPr>
          <p:nvPr/>
        </p:nvPicPr>
        <p:blipFill rotWithShape="1">
          <a:blip r:embed="rId3"/>
          <a:srcRect l="25055" t="35522" r="-89" b="2811"/>
          <a:stretch/>
        </p:blipFill>
        <p:spPr>
          <a:xfrm>
            <a:off x="0" y="1143000"/>
            <a:ext cx="9179011" cy="4191000"/>
          </a:xfrm>
          <a:prstGeom prst="rect">
            <a:avLst/>
          </a:prstGeom>
        </p:spPr>
      </p:pic>
      <p:grpSp>
        <p:nvGrpSpPr>
          <p:cNvPr id="9" name="Group 8"/>
          <p:cNvGrpSpPr/>
          <p:nvPr/>
        </p:nvGrpSpPr>
        <p:grpSpPr>
          <a:xfrm>
            <a:off x="-43073" y="4067201"/>
            <a:ext cx="9242679" cy="2790799"/>
            <a:chOff x="-43073" y="4067201"/>
            <a:chExt cx="9242679" cy="2790799"/>
          </a:xfrm>
        </p:grpSpPr>
        <p:pic>
          <p:nvPicPr>
            <p:cNvPr id="2" name="Picture 1"/>
            <p:cNvPicPr>
              <a:picLocks noChangeAspect="1"/>
            </p:cNvPicPr>
            <p:nvPr/>
          </p:nvPicPr>
          <p:blipFill>
            <a:blip r:embed="rId4"/>
            <a:stretch>
              <a:fillRect/>
            </a:stretch>
          </p:blipFill>
          <p:spPr>
            <a:xfrm>
              <a:off x="6239063" y="5001766"/>
              <a:ext cx="2960543" cy="1850339"/>
            </a:xfrm>
            <a:prstGeom prst="rect">
              <a:avLst/>
            </a:prstGeom>
          </p:spPr>
        </p:pic>
        <p:pic>
          <p:nvPicPr>
            <p:cNvPr id="4" name="Picture 3"/>
            <p:cNvPicPr>
              <a:picLocks noChangeAspect="1"/>
            </p:cNvPicPr>
            <p:nvPr/>
          </p:nvPicPr>
          <p:blipFill>
            <a:blip r:embed="rId5"/>
            <a:stretch>
              <a:fillRect/>
            </a:stretch>
          </p:blipFill>
          <p:spPr>
            <a:xfrm>
              <a:off x="-43073" y="4067201"/>
              <a:ext cx="6335476" cy="2790799"/>
            </a:xfrm>
            <a:prstGeom prst="rect">
              <a:avLst/>
            </a:prstGeom>
          </p:spPr>
        </p:pic>
        <p:pic>
          <p:nvPicPr>
            <p:cNvPr id="7" name="Picture 6"/>
            <p:cNvPicPr>
              <a:picLocks noChangeAspect="1"/>
            </p:cNvPicPr>
            <p:nvPr/>
          </p:nvPicPr>
          <p:blipFill>
            <a:blip r:embed="rId6"/>
            <a:stretch>
              <a:fillRect/>
            </a:stretch>
          </p:blipFill>
          <p:spPr>
            <a:xfrm>
              <a:off x="6239063" y="4067201"/>
              <a:ext cx="2928793" cy="934565"/>
            </a:xfrm>
            <a:prstGeom prst="rect">
              <a:avLst/>
            </a:prstGeom>
          </p:spPr>
        </p:pic>
      </p:grpSp>
    </p:spTree>
    <p:extLst>
      <p:ext uri="{BB962C8B-B14F-4D97-AF65-F5344CB8AC3E}">
        <p14:creationId xmlns:p14="http://schemas.microsoft.com/office/powerpoint/2010/main" val="2532749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2648" y="283464"/>
            <a:ext cx="8531352" cy="585216"/>
          </a:xfrm>
        </p:spPr>
        <p:txBody>
          <a:bodyPr>
            <a:normAutofit fontScale="90000"/>
          </a:bodyPr>
          <a:lstStyle/>
          <a:p>
            <a:r>
              <a:rPr lang="en-US" dirty="0" smtClean="0"/>
              <a:t>Ecosystem Marketplace survey respondents say…</a:t>
            </a:r>
            <a:endParaRPr lang="en-US" dirty="0"/>
          </a:p>
        </p:txBody>
      </p:sp>
      <p:sp>
        <p:nvSpPr>
          <p:cNvPr id="8" name="Content Placeholder 7"/>
          <p:cNvSpPr>
            <a:spLocks noGrp="1"/>
          </p:cNvSpPr>
          <p:nvPr>
            <p:ph sz="quarter" idx="1"/>
          </p:nvPr>
        </p:nvSpPr>
        <p:spPr/>
        <p:txBody>
          <a:bodyPr>
            <a:normAutofit lnSpcReduction="10000"/>
          </a:bodyPr>
          <a:lstStyle/>
          <a:p>
            <a:r>
              <a:rPr lang="en-US" dirty="0" smtClean="0"/>
              <a:t>Demand for carbon credits:</a:t>
            </a:r>
          </a:p>
          <a:p>
            <a:pPr lvl="1"/>
            <a:r>
              <a:rPr lang="en-US" dirty="0" smtClean="0"/>
              <a:t>New climate commitments taken on by businesses may require them to look beyond emissions in their direct control and purchase offsets</a:t>
            </a:r>
          </a:p>
          <a:p>
            <a:pPr lvl="1"/>
            <a:r>
              <a:rPr lang="en-US" dirty="0" smtClean="0"/>
              <a:t>Verification of co-benefits will become even more important due to the launch of the Sustainable Development Goals</a:t>
            </a:r>
          </a:p>
          <a:p>
            <a:r>
              <a:rPr lang="en-US" dirty="0" smtClean="0"/>
              <a:t>Supply of carbon credits:</a:t>
            </a:r>
          </a:p>
          <a:p>
            <a:pPr lvl="1"/>
            <a:r>
              <a:rPr lang="en-US" dirty="0" smtClean="0"/>
              <a:t>Supply will keep growing, with more than half coming from forest carbon</a:t>
            </a:r>
          </a:p>
          <a:p>
            <a:pPr lvl="1"/>
            <a:r>
              <a:rPr lang="en-US" dirty="0" smtClean="0"/>
              <a:t>There is optimism that voluntary schemes could be included under emerging compliance markets</a:t>
            </a:r>
          </a:p>
          <a:p>
            <a:pPr lvl="1"/>
            <a:endParaRPr lang="en-US" dirty="0"/>
          </a:p>
        </p:txBody>
      </p:sp>
      <p:sp>
        <p:nvSpPr>
          <p:cNvPr id="9" name="Rectangle 8"/>
          <p:cNvSpPr/>
          <p:nvPr/>
        </p:nvSpPr>
        <p:spPr>
          <a:xfrm>
            <a:off x="1981200" y="5972889"/>
            <a:ext cx="6477000" cy="246221"/>
          </a:xfrm>
          <a:prstGeom prst="rect">
            <a:avLst/>
          </a:prstGeom>
        </p:spPr>
        <p:txBody>
          <a:bodyPr wrap="square">
            <a:spAutoFit/>
          </a:bodyPr>
          <a:lstStyle/>
          <a:p>
            <a:pPr>
              <a:spcBef>
                <a:spcPct val="0"/>
              </a:spcBef>
            </a:pPr>
            <a:r>
              <a:rPr lang="en-US" sz="1000" dirty="0" smtClean="0">
                <a:solidFill>
                  <a:schemeClr val="bg1">
                    <a:lumMod val="65000"/>
                  </a:schemeClr>
                </a:solidFill>
              </a:rPr>
              <a:t>Source</a:t>
            </a:r>
            <a:r>
              <a:rPr lang="en-US" sz="1000" dirty="0">
                <a:solidFill>
                  <a:schemeClr val="bg1">
                    <a:lumMod val="65000"/>
                  </a:schemeClr>
                </a:solidFill>
              </a:rPr>
              <a:t>: Forest Trends’ Ecosystem Marketplace. </a:t>
            </a:r>
            <a:r>
              <a:rPr lang="en-US" sz="1000" i="1" dirty="0">
                <a:solidFill>
                  <a:schemeClr val="bg1">
                    <a:lumMod val="65000"/>
                  </a:schemeClr>
                </a:solidFill>
              </a:rPr>
              <a:t>State of the Voluntary Carbon Market </a:t>
            </a:r>
            <a:r>
              <a:rPr lang="en-US" sz="1000" i="1" dirty="0" smtClean="0">
                <a:solidFill>
                  <a:schemeClr val="bg1">
                    <a:lumMod val="65000"/>
                  </a:schemeClr>
                </a:solidFill>
              </a:rPr>
              <a:t>2016 </a:t>
            </a:r>
          </a:p>
        </p:txBody>
      </p:sp>
    </p:spTree>
    <p:extLst>
      <p:ext uri="{BB962C8B-B14F-4D97-AF65-F5344CB8AC3E}">
        <p14:creationId xmlns:p14="http://schemas.microsoft.com/office/powerpoint/2010/main" val="172963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Developments to watch re: forest carbon</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The role of forest carbon in the aviation carbon market</a:t>
            </a:r>
          </a:p>
          <a:p>
            <a:r>
              <a:rPr lang="en-US" dirty="0" smtClean="0"/>
              <a:t>Post-2020 constraints on international offsets</a:t>
            </a:r>
          </a:p>
          <a:p>
            <a:r>
              <a:rPr lang="en-US" dirty="0" smtClean="0"/>
              <a:t>Rising interest in private forest and forest carbon investments</a:t>
            </a:r>
          </a:p>
          <a:p>
            <a:r>
              <a:rPr lang="en-US" dirty="0" smtClean="0"/>
              <a:t>Better data on forests (and meadows!)</a:t>
            </a:r>
          </a:p>
          <a:p>
            <a:endParaRPr lang="en-US" dirty="0"/>
          </a:p>
          <a:p>
            <a:pPr>
              <a:buFont typeface="Wingdings" panose="05000000000000000000" pitchFamily="2" charset="2"/>
              <a:buChar char="Ø"/>
            </a:pPr>
            <a:r>
              <a:rPr lang="en-US" dirty="0" smtClean="0"/>
              <a:t>In 10 years, for PES markets expect…</a:t>
            </a:r>
          </a:p>
          <a:p>
            <a:pPr lvl="1">
              <a:buFont typeface="Wingdings" panose="05000000000000000000" pitchFamily="2" charset="2"/>
              <a:buChar char="Ø"/>
            </a:pPr>
            <a:r>
              <a:rPr lang="en-US" dirty="0" smtClean="0"/>
              <a:t>Significant growth in demand for standards-verified, beyond-carbon, environmental benefits and assets</a:t>
            </a:r>
          </a:p>
          <a:p>
            <a:pPr lvl="1">
              <a:buFont typeface="Wingdings" panose="05000000000000000000" pitchFamily="2" charset="2"/>
              <a:buChar char="Ø"/>
            </a:pPr>
            <a:r>
              <a:rPr lang="en-US" dirty="0" smtClean="0"/>
              <a:t>Public-private partnerships and investment models become widespread</a:t>
            </a:r>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3769668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Standards Managed by VCS</a:t>
            </a:r>
            <a:endParaRPr lang="en-US" dirty="0"/>
          </a:p>
        </p:txBody>
      </p:sp>
    </p:spTree>
    <p:extLst>
      <p:ext uri="{BB962C8B-B14F-4D97-AF65-F5344CB8AC3E}">
        <p14:creationId xmlns:p14="http://schemas.microsoft.com/office/powerpoint/2010/main" val="22776557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dirty="0" smtClean="0"/>
              <a:t>Leading land-use carbon standards</a:t>
            </a:r>
            <a:endParaRPr lang="en-US" dirty="0"/>
          </a:p>
        </p:txBody>
      </p:sp>
      <p:sp>
        <p:nvSpPr>
          <p:cNvPr id="19" name="Content Placeholder 18"/>
          <p:cNvSpPr>
            <a:spLocks noGrp="1"/>
          </p:cNvSpPr>
          <p:nvPr>
            <p:ph sz="quarter" idx="2"/>
          </p:nvPr>
        </p:nvSpPr>
        <p:spPr>
          <a:xfrm>
            <a:off x="606902" y="2135939"/>
            <a:ext cx="3886200" cy="1971527"/>
          </a:xfrm>
        </p:spPr>
        <p:txBody>
          <a:bodyPr>
            <a:normAutofit fontScale="70000" lnSpcReduction="20000"/>
          </a:bodyPr>
          <a:lstStyle/>
          <a:p>
            <a:r>
              <a:rPr lang="en-US" dirty="0" smtClean="0"/>
              <a:t>Additionality</a:t>
            </a:r>
          </a:p>
          <a:p>
            <a:r>
              <a:rPr lang="en-US" dirty="0" smtClean="0"/>
              <a:t>Measurement &amp; monitoring</a:t>
            </a:r>
          </a:p>
          <a:p>
            <a:r>
              <a:rPr lang="en-US" dirty="0" smtClean="0"/>
              <a:t>Leakage</a:t>
            </a:r>
          </a:p>
          <a:p>
            <a:r>
              <a:rPr lang="en-US" dirty="0" smtClean="0"/>
              <a:t>Permanence </a:t>
            </a:r>
          </a:p>
          <a:p>
            <a:r>
              <a:rPr lang="en-US" dirty="0" smtClean="0"/>
              <a:t>Validation, verification, registration</a:t>
            </a:r>
            <a:endParaRPr lang="en-US" dirty="0"/>
          </a:p>
        </p:txBody>
      </p:sp>
      <p:sp>
        <p:nvSpPr>
          <p:cNvPr id="24" name="Content Placeholder 23"/>
          <p:cNvSpPr>
            <a:spLocks noGrp="1"/>
          </p:cNvSpPr>
          <p:nvPr>
            <p:ph sz="quarter" idx="4"/>
          </p:nvPr>
        </p:nvSpPr>
        <p:spPr>
          <a:xfrm>
            <a:off x="4797902" y="2113369"/>
            <a:ext cx="3886200" cy="1683499"/>
          </a:xfrm>
        </p:spPr>
        <p:txBody>
          <a:bodyPr>
            <a:normAutofit fontScale="70000" lnSpcReduction="20000"/>
          </a:bodyPr>
          <a:lstStyle/>
          <a:p>
            <a:r>
              <a:rPr lang="en-US" dirty="0"/>
              <a:t>Poverty alleviation &amp; </a:t>
            </a:r>
            <a:r>
              <a:rPr lang="en-US" dirty="0" smtClean="0"/>
              <a:t>sustainable </a:t>
            </a:r>
            <a:r>
              <a:rPr lang="en-US" dirty="0"/>
              <a:t>development</a:t>
            </a:r>
          </a:p>
          <a:p>
            <a:r>
              <a:rPr lang="en-US" dirty="0"/>
              <a:t>Biodiversity conservation</a:t>
            </a:r>
          </a:p>
          <a:p>
            <a:r>
              <a:rPr lang="en-US" dirty="0"/>
              <a:t>Watershed protection</a:t>
            </a:r>
          </a:p>
          <a:p>
            <a:r>
              <a:rPr lang="en-US" dirty="0"/>
              <a:t>Climate change </a:t>
            </a:r>
            <a:r>
              <a:rPr lang="en-US" dirty="0" smtClean="0"/>
              <a:t>adaptation</a:t>
            </a:r>
            <a:endParaRPr lang="en-US" dirty="0"/>
          </a:p>
        </p:txBody>
      </p:sp>
      <p:sp>
        <p:nvSpPr>
          <p:cNvPr id="22" name="Text Placeholder 21"/>
          <p:cNvSpPr>
            <a:spLocks noGrp="1"/>
          </p:cNvSpPr>
          <p:nvPr>
            <p:ph type="body" sz="quarter" idx="1"/>
          </p:nvPr>
        </p:nvSpPr>
        <p:spPr>
          <a:xfrm>
            <a:off x="606902" y="1305649"/>
            <a:ext cx="3886200" cy="640080"/>
          </a:xfrm>
        </p:spPr>
        <p:txBody>
          <a:bodyPr lIns="182880" rIns="182880">
            <a:noAutofit/>
          </a:bodyPr>
          <a:lstStyle/>
          <a:p>
            <a:r>
              <a:rPr lang="en-US" b="0" dirty="0" smtClean="0"/>
              <a:t>Credibility of GHG reductions</a:t>
            </a:r>
            <a:endParaRPr lang="en-US" b="0" dirty="0"/>
          </a:p>
        </p:txBody>
      </p:sp>
      <p:sp>
        <p:nvSpPr>
          <p:cNvPr id="23" name="Text Placeholder 22"/>
          <p:cNvSpPr>
            <a:spLocks noGrp="1"/>
          </p:cNvSpPr>
          <p:nvPr>
            <p:ph type="body" sz="quarter" idx="3"/>
          </p:nvPr>
        </p:nvSpPr>
        <p:spPr>
          <a:xfrm>
            <a:off x="4797902" y="1305649"/>
            <a:ext cx="3965098" cy="640080"/>
          </a:xfrm>
        </p:spPr>
        <p:txBody>
          <a:bodyPr lIns="182880" rIns="182880">
            <a:noAutofit/>
          </a:bodyPr>
          <a:lstStyle/>
          <a:p>
            <a:r>
              <a:rPr lang="en-US" b="0" dirty="0" smtClean="0"/>
              <a:t>Social &amp; environmental impacts</a:t>
            </a:r>
            <a:endParaRPr lang="en-US" b="0" dirty="0"/>
          </a:p>
        </p:txBody>
      </p:sp>
      <p:pic>
        <p:nvPicPr>
          <p:cNvPr id="8" name="Picture 15" descr="CCB logo"/>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810094" y="4109913"/>
            <a:ext cx="3207247" cy="795186"/>
          </a:xfrm>
          <a:prstGeom prst="rect">
            <a:avLst/>
          </a:prstGeom>
          <a:noFill/>
          <a:ln w="9525">
            <a:noFill/>
            <a:miter lim="800000"/>
            <a:headEnd/>
            <a:tailEnd/>
          </a:ln>
        </p:spPr>
      </p:pic>
      <p:grpSp>
        <p:nvGrpSpPr>
          <p:cNvPr id="9" name="Group 11"/>
          <p:cNvGrpSpPr>
            <a:grpSpLocks noChangeAspect="1"/>
          </p:cNvGrpSpPr>
          <p:nvPr/>
        </p:nvGrpSpPr>
        <p:grpSpPr bwMode="auto">
          <a:xfrm>
            <a:off x="-25580" y="5198506"/>
            <a:ext cx="9429855" cy="1896255"/>
            <a:chOff x="0" y="3290"/>
            <a:chExt cx="5760" cy="1158"/>
          </a:xfrm>
        </p:grpSpPr>
        <p:pic>
          <p:nvPicPr>
            <p:cNvPr id="10" name="Picture 11"/>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0" y="3294"/>
              <a:ext cx="5760" cy="1026"/>
            </a:xfrm>
            <a:prstGeom prst="rect">
              <a:avLst/>
            </a:prstGeom>
            <a:noFill/>
            <a:ln w="6350">
              <a:solidFill>
                <a:schemeClr val="bg1"/>
              </a:solidFill>
              <a:miter lim="800000"/>
              <a:headEnd/>
              <a:tailEnd/>
            </a:ln>
          </p:spPr>
        </p:pic>
        <p:cxnSp>
          <p:nvCxnSpPr>
            <p:cNvPr id="11" name="Straight Connector 8"/>
            <p:cNvCxnSpPr>
              <a:cxnSpLocks noChangeAspect="1" noChangeShapeType="1"/>
            </p:cNvCxnSpPr>
            <p:nvPr/>
          </p:nvCxnSpPr>
          <p:spPr bwMode="auto">
            <a:xfrm rot="5400000">
              <a:off x="909" y="3872"/>
              <a:ext cx="1152" cy="0"/>
            </a:xfrm>
            <a:prstGeom prst="line">
              <a:avLst/>
            </a:prstGeom>
            <a:noFill/>
            <a:ln w="6350">
              <a:solidFill>
                <a:schemeClr val="bg1"/>
              </a:solidFill>
              <a:round/>
              <a:headEnd/>
              <a:tailEnd/>
            </a:ln>
          </p:spPr>
        </p:cxnSp>
        <p:cxnSp>
          <p:nvCxnSpPr>
            <p:cNvPr id="12" name="Straight Connector 9"/>
            <p:cNvCxnSpPr>
              <a:cxnSpLocks noChangeAspect="1" noChangeShapeType="1"/>
            </p:cNvCxnSpPr>
            <p:nvPr/>
          </p:nvCxnSpPr>
          <p:spPr bwMode="auto">
            <a:xfrm rot="5400000">
              <a:off x="2112" y="3866"/>
              <a:ext cx="1152" cy="0"/>
            </a:xfrm>
            <a:prstGeom prst="line">
              <a:avLst/>
            </a:prstGeom>
            <a:noFill/>
            <a:ln w="6350">
              <a:solidFill>
                <a:schemeClr val="bg1"/>
              </a:solidFill>
              <a:round/>
              <a:headEnd/>
              <a:tailEnd/>
            </a:ln>
          </p:spPr>
        </p:cxnSp>
        <p:cxnSp>
          <p:nvCxnSpPr>
            <p:cNvPr id="13" name="Straight Connector 10"/>
            <p:cNvCxnSpPr>
              <a:cxnSpLocks noChangeAspect="1" noChangeShapeType="1"/>
            </p:cNvCxnSpPr>
            <p:nvPr/>
          </p:nvCxnSpPr>
          <p:spPr bwMode="auto">
            <a:xfrm rot="5400000">
              <a:off x="3744" y="3866"/>
              <a:ext cx="1152" cy="0"/>
            </a:xfrm>
            <a:prstGeom prst="line">
              <a:avLst/>
            </a:prstGeom>
            <a:noFill/>
            <a:ln w="6350">
              <a:solidFill>
                <a:schemeClr val="bg1"/>
              </a:solidFill>
              <a:round/>
              <a:headEnd/>
              <a:tailEnd/>
            </a:ln>
          </p:spPr>
        </p:cxnSp>
      </p:grpSp>
      <p:pic>
        <p:nvPicPr>
          <p:cNvPr id="15" name="Picture 17"/>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62000" y="4031683"/>
            <a:ext cx="2819399" cy="873416"/>
          </a:xfrm>
          <a:prstGeom prst="rect">
            <a:avLst/>
          </a:prstGeom>
          <a:noFill/>
          <a:ln w="9525">
            <a:noFill/>
            <a:miter lim="800000"/>
            <a:headEnd/>
            <a:tailEnd/>
          </a:ln>
        </p:spPr>
      </p:pic>
    </p:spTree>
    <p:extLst>
      <p:ext uri="{BB962C8B-B14F-4D97-AF65-F5344CB8AC3E}">
        <p14:creationId xmlns:p14="http://schemas.microsoft.com/office/powerpoint/2010/main" val="26231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p:bldP spid="24" grpId="0" build="allAtOnce"/>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VCS Program</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6516" y="1371600"/>
            <a:ext cx="4699567" cy="4711556"/>
          </a:xfrm>
          <a:prstGeom prst="rect">
            <a:avLst/>
          </a:prstGeom>
        </p:spPr>
      </p:pic>
    </p:spTree>
    <p:extLst>
      <p:ext uri="{BB962C8B-B14F-4D97-AF65-F5344CB8AC3E}">
        <p14:creationId xmlns:p14="http://schemas.microsoft.com/office/powerpoint/2010/main" val="2517557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overview - VCS</a:t>
            </a:r>
            <a:endParaRPr lang="en-US" dirty="0"/>
          </a:p>
        </p:txBody>
      </p:sp>
      <p:sp>
        <p:nvSpPr>
          <p:cNvPr id="4" name="Content Placeholder 3"/>
          <p:cNvSpPr txBox="1">
            <a:spLocks/>
          </p:cNvSpPr>
          <p:nvPr/>
        </p:nvSpPr>
        <p:spPr>
          <a:xfrm>
            <a:off x="381000" y="1420283"/>
            <a:ext cx="4953000" cy="4828117"/>
          </a:xfrm>
          <a:prstGeom prst="rect">
            <a:avLst/>
          </a:prstGeom>
        </p:spPr>
        <p:txBody>
          <a:bodyPr>
            <a:normAutofit fontScale="92500" lnSpcReduction="20000"/>
          </a:bodyPr>
          <a:lstStyle>
            <a:lvl1pPr marL="320040" indent="-320040" algn="l" rtl="0" eaLnBrk="1" latinLnBrk="0" hangingPunct="1">
              <a:spcBef>
                <a:spcPts val="700"/>
              </a:spcBef>
              <a:buClr>
                <a:schemeClr val="accent2"/>
              </a:buClr>
              <a:buSzPct val="60000"/>
              <a:buFont typeface="Arial" pitchFamily="34" charset="0"/>
              <a:buChar char="•"/>
              <a:defRPr kumimoji="0" sz="2800" kern="1200">
                <a:solidFill>
                  <a:srgbClr val="625852"/>
                </a:solidFill>
                <a:latin typeface="+mn-lt"/>
                <a:ea typeface="+mn-ea"/>
                <a:cs typeface="+mn-cs"/>
              </a:defRPr>
            </a:lvl1pPr>
            <a:lvl2pPr marL="640080" indent="-274320" algn="l" rtl="0" eaLnBrk="1" latinLnBrk="0" hangingPunct="1">
              <a:spcBef>
                <a:spcPts val="550"/>
              </a:spcBef>
              <a:buClr>
                <a:schemeClr val="accent1"/>
              </a:buClr>
              <a:buSzPct val="70000"/>
              <a:buFont typeface="Arial" pitchFamily="34" charset="0"/>
              <a:buChar char="•"/>
              <a:defRPr kumimoji="0" sz="2400" kern="1200">
                <a:solidFill>
                  <a:srgbClr val="625852"/>
                </a:solidFill>
                <a:latin typeface="+mn-lt"/>
                <a:ea typeface="+mn-ea"/>
                <a:cs typeface="+mn-cs"/>
              </a:defRPr>
            </a:lvl2pPr>
            <a:lvl3pPr marL="914400" indent="-228600" algn="l" rtl="0" eaLnBrk="1" latinLnBrk="0" hangingPunct="1">
              <a:spcBef>
                <a:spcPts val="500"/>
              </a:spcBef>
              <a:buClr>
                <a:schemeClr val="accent2"/>
              </a:buClr>
              <a:buSzPct val="75000"/>
              <a:buFont typeface="Arial" pitchFamily="34" charset="0"/>
              <a:buChar char="•"/>
              <a:defRPr kumimoji="0" sz="2000" kern="1200">
                <a:solidFill>
                  <a:srgbClr val="625852"/>
                </a:solidFill>
                <a:latin typeface="+mn-lt"/>
                <a:ea typeface="+mn-ea"/>
                <a:cs typeface="+mn-cs"/>
              </a:defRPr>
            </a:lvl3pPr>
            <a:lvl4pPr marL="1371600" indent="-228600" algn="l" rtl="0" eaLnBrk="1" latinLnBrk="0" hangingPunct="1">
              <a:spcBef>
                <a:spcPts val="400"/>
              </a:spcBef>
              <a:buClr>
                <a:schemeClr val="accent3"/>
              </a:buClr>
              <a:buSzPct val="75000"/>
              <a:buFont typeface="Arial" pitchFamily="34" charset="0"/>
              <a:buChar char="•"/>
              <a:defRPr kumimoji="0" sz="1800" kern="1200">
                <a:solidFill>
                  <a:srgbClr val="625852"/>
                </a:solidFill>
                <a:latin typeface="+mn-lt"/>
                <a:ea typeface="+mn-ea"/>
                <a:cs typeface="+mn-cs"/>
              </a:defRPr>
            </a:lvl4pPr>
            <a:lvl5pPr marL="1828800" indent="-228600" algn="l" rtl="0" eaLnBrk="1" latinLnBrk="0" hangingPunct="1">
              <a:spcBef>
                <a:spcPts val="400"/>
              </a:spcBef>
              <a:buClr>
                <a:schemeClr val="accent4"/>
              </a:buClr>
              <a:buSzPct val="65000"/>
              <a:buFont typeface="Arial" pitchFamily="34" charset="0"/>
              <a:buChar char="•"/>
              <a:defRPr kumimoji="0" sz="1800" kern="1200">
                <a:solidFill>
                  <a:srgbClr val="625852"/>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458788" lvl="1" indent="-457200">
              <a:spcAft>
                <a:spcPts val="600"/>
              </a:spcAft>
              <a:buFontTx/>
              <a:buChar char="•"/>
            </a:pPr>
            <a:r>
              <a:rPr lang="en-GB" altLang="zh-CN" sz="2800" dirty="0" smtClean="0">
                <a:latin typeface="Arial" pitchFamily="34" charset="0"/>
                <a:ea typeface="SimSun" pitchFamily="2" charset="-122"/>
                <a:cs typeface="Arial" pitchFamily="34" charset="0"/>
              </a:rPr>
              <a:t>Non-profit organization</a:t>
            </a:r>
          </a:p>
          <a:p>
            <a:pPr marL="915988" lvl="2" indent="-457200">
              <a:spcAft>
                <a:spcPts val="600"/>
              </a:spcAft>
              <a:buFont typeface="Wingdings" pitchFamily="2" charset="2"/>
              <a:buChar char="ü"/>
            </a:pPr>
            <a:r>
              <a:rPr lang="en-GB" altLang="zh-CN" sz="2100" dirty="0" smtClean="0">
                <a:latin typeface="Arial" pitchFamily="34" charset="0"/>
                <a:ea typeface="SimSun" pitchFamily="2" charset="-122"/>
                <a:cs typeface="Arial" pitchFamily="34" charset="0"/>
              </a:rPr>
              <a:t>Founded in 2007</a:t>
            </a:r>
            <a:r>
              <a:rPr lang="en-GB" altLang="zh-CN" dirty="0" smtClean="0">
                <a:latin typeface="Arial" pitchFamily="34" charset="0"/>
                <a:ea typeface="SimSun" pitchFamily="2" charset="-122"/>
                <a:cs typeface="Arial" pitchFamily="34" charset="0"/>
              </a:rPr>
              <a:t>, incorporated in 2009</a:t>
            </a:r>
          </a:p>
          <a:p>
            <a:pPr marL="915988" lvl="2" indent="-457200">
              <a:spcAft>
                <a:spcPts val="600"/>
              </a:spcAft>
              <a:buFont typeface="Wingdings" pitchFamily="2" charset="2"/>
              <a:buChar char="ü"/>
            </a:pPr>
            <a:r>
              <a:rPr lang="en-GB" altLang="zh-CN" dirty="0" smtClean="0">
                <a:latin typeface="Arial" pitchFamily="34" charset="0"/>
                <a:ea typeface="SimSun" pitchFamily="2" charset="-122"/>
                <a:cs typeface="Arial" pitchFamily="34" charset="0"/>
              </a:rPr>
              <a:t>Headquartered in Washington, DC, staff in </a:t>
            </a:r>
            <a:r>
              <a:rPr lang="en-US" dirty="0" smtClean="0"/>
              <a:t>Peru and Switzerland</a:t>
            </a:r>
            <a:endParaRPr lang="en-GB" altLang="zh-CN" dirty="0" smtClean="0">
              <a:latin typeface="Arial" pitchFamily="34" charset="0"/>
              <a:ea typeface="SimSun" pitchFamily="2" charset="-122"/>
              <a:cs typeface="Arial" pitchFamily="34" charset="0"/>
            </a:endParaRPr>
          </a:p>
          <a:p>
            <a:pPr marL="458788" lvl="1" indent="-457200">
              <a:spcAft>
                <a:spcPts val="600"/>
              </a:spcAft>
              <a:buFontTx/>
              <a:buChar char="•"/>
            </a:pPr>
            <a:r>
              <a:rPr lang="en-GB" altLang="zh-CN" sz="2800" dirty="0" smtClean="0">
                <a:latin typeface="Arial" pitchFamily="34" charset="0"/>
                <a:ea typeface="SimSun" pitchFamily="2" charset="-122"/>
                <a:cs typeface="Arial" pitchFamily="34" charset="0"/>
              </a:rPr>
              <a:t>Develop, manage and evolve standards frameworks</a:t>
            </a:r>
          </a:p>
          <a:p>
            <a:pPr marL="458788" lvl="1" indent="-457200">
              <a:spcAft>
                <a:spcPts val="600"/>
              </a:spcAft>
              <a:buFontTx/>
              <a:buChar char="•"/>
            </a:pPr>
            <a:r>
              <a:rPr lang="en-GB" altLang="zh-CN" sz="2800" dirty="0" smtClean="0">
                <a:latin typeface="Arial" pitchFamily="34" charset="0"/>
                <a:ea typeface="SimSun" pitchFamily="2" charset="-122"/>
                <a:cs typeface="Arial" pitchFamily="34" charset="0"/>
              </a:rPr>
              <a:t>Key strengths</a:t>
            </a:r>
          </a:p>
          <a:p>
            <a:pPr marL="915988" lvl="2" indent="-457200">
              <a:spcAft>
                <a:spcPts val="600"/>
              </a:spcAft>
              <a:buFont typeface="Wingdings" pitchFamily="2" charset="2"/>
              <a:buChar char="ü"/>
            </a:pPr>
            <a:r>
              <a:rPr lang="en-GB" altLang="zh-CN" dirty="0" smtClean="0">
                <a:latin typeface="Arial" pitchFamily="34" charset="0"/>
                <a:ea typeface="SimSun" pitchFamily="2" charset="-122"/>
                <a:cs typeface="Arial" pitchFamily="34" charset="0"/>
              </a:rPr>
              <a:t>Industry leading standards portfolio</a:t>
            </a:r>
          </a:p>
          <a:p>
            <a:pPr marL="915988" lvl="2" indent="-457200">
              <a:spcAft>
                <a:spcPts val="600"/>
              </a:spcAft>
              <a:buFont typeface="Wingdings" pitchFamily="2" charset="2"/>
              <a:buChar char="ü"/>
            </a:pPr>
            <a:r>
              <a:rPr lang="en-GB" altLang="zh-CN" dirty="0" smtClean="0">
                <a:latin typeface="Arial" pitchFamily="34" charset="0"/>
                <a:ea typeface="SimSun" pitchFamily="2" charset="-122"/>
                <a:cs typeface="Arial" pitchFamily="34" charset="0"/>
              </a:rPr>
              <a:t>Ability to convene diverse range of stakeholders and generate workable frameworks</a:t>
            </a:r>
          </a:p>
          <a:p>
            <a:pPr marL="915988" lvl="2" indent="-457200">
              <a:spcAft>
                <a:spcPts val="600"/>
              </a:spcAft>
              <a:buFont typeface="Wingdings" pitchFamily="2" charset="2"/>
              <a:buChar char="ü"/>
            </a:pPr>
            <a:r>
              <a:rPr lang="en-GB" altLang="zh-CN" dirty="0" smtClean="0">
                <a:latin typeface="Arial" pitchFamily="34" charset="0"/>
                <a:ea typeface="SimSun" pitchFamily="2" charset="-122"/>
                <a:cs typeface="Arial" pitchFamily="34" charset="0"/>
              </a:rPr>
              <a:t>Innovation</a:t>
            </a:r>
            <a:endParaRPr lang="en-GB" altLang="zh-CN" dirty="0">
              <a:latin typeface="Arial" pitchFamily="34" charset="0"/>
              <a:ea typeface="SimSun" pitchFamily="2" charset="-122"/>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2529627"/>
            <a:ext cx="3352800" cy="683971"/>
          </a:xfrm>
          <a:prstGeom prst="rect">
            <a:avLst/>
          </a:prstGeom>
        </p:spPr>
      </p:pic>
      <p:pic>
        <p:nvPicPr>
          <p:cNvPr id="7" name="Picture 4" descr="California State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700" y="3457959"/>
            <a:ext cx="1676400" cy="11176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7362" y="1188469"/>
            <a:ext cx="3038475" cy="1085850"/>
          </a:xfrm>
          <a:prstGeom prst="rect">
            <a:avLst/>
          </a:prstGeom>
        </p:spPr>
      </p:pic>
      <p:pic>
        <p:nvPicPr>
          <p:cNvPr id="10"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6589" y="4646564"/>
            <a:ext cx="2948622" cy="1565034"/>
          </a:xfrm>
          <a:prstGeom prst="rect">
            <a:avLst/>
          </a:prstGeom>
          <a:noFill/>
          <a:ln>
            <a:noFill/>
          </a:ln>
        </p:spPr>
      </p:pic>
    </p:spTree>
    <p:extLst>
      <p:ext uri="{BB962C8B-B14F-4D97-AF65-F5344CB8AC3E}">
        <p14:creationId xmlns:p14="http://schemas.microsoft.com/office/powerpoint/2010/main" val="25949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500"/>
                                        <p:tgtEl>
                                          <p:spTgt spid="4">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500"/>
                                        <p:tgtEl>
                                          <p:spTgt spid="4">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500"/>
                                        <p:tgtEl>
                                          <p:spTgt spid="4">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randombar(horizontal)">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randombar(horizontal)">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585216"/>
          </a:xfrm>
        </p:spPr>
        <p:txBody>
          <a:bodyPr/>
          <a:lstStyle/>
          <a:p>
            <a:pPr eaLnBrk="1" hangingPunct="1">
              <a:defRPr/>
            </a:pPr>
            <a:r>
              <a:rPr lang="en-US" sz="3000" dirty="0" smtClean="0">
                <a:ea typeface="+mj-ea"/>
              </a:rPr>
              <a:t>Climate, Community &amp; Biodiversity Program</a:t>
            </a:r>
            <a:endParaRPr lang="en-US" sz="3000" dirty="0">
              <a:ea typeface="+mj-ea"/>
            </a:endParaRPr>
          </a:p>
        </p:txBody>
      </p:sp>
      <p:sp>
        <p:nvSpPr>
          <p:cNvPr id="9" name="Rectangle 8"/>
          <p:cNvSpPr>
            <a:spLocks noChangeArrowheads="1"/>
          </p:cNvSpPr>
          <p:nvPr/>
        </p:nvSpPr>
        <p:spPr bwMode="auto">
          <a:xfrm>
            <a:off x="7187351" y="5932691"/>
            <a:ext cx="1677562" cy="304800"/>
          </a:xfrm>
          <a:prstGeom prst="rect">
            <a:avLst/>
          </a:prstGeom>
          <a:noFill/>
          <a:ln w="9525">
            <a:noFill/>
            <a:miter lim="800000"/>
            <a:headEnd/>
            <a:tailEnd/>
          </a:ln>
          <a:effectLst/>
        </p:spPr>
        <p:txBody>
          <a:bodyPr anchor="ctr"/>
          <a:lstStyle/>
          <a:p>
            <a:pPr algn="ctr">
              <a:defRPr/>
            </a:pPr>
            <a:r>
              <a:rPr lang="en-US" sz="800" dirty="0" smtClean="0">
                <a:latin typeface="+mn-lt"/>
              </a:rPr>
              <a:t>Photos: </a:t>
            </a:r>
            <a:r>
              <a:rPr lang="en-US" sz="800" dirty="0" err="1" smtClean="0">
                <a:latin typeface="+mn-lt"/>
              </a:rPr>
              <a:t>J.Henman</a:t>
            </a:r>
            <a:endParaRPr lang="en-US" sz="800" dirty="0">
              <a:latin typeface="+mn-lt"/>
            </a:endParaRPr>
          </a:p>
        </p:txBody>
      </p:sp>
      <p:sp>
        <p:nvSpPr>
          <p:cNvPr id="14" name="Content Placeholder 2"/>
          <p:cNvSpPr txBox="1">
            <a:spLocks/>
          </p:cNvSpPr>
          <p:nvPr/>
        </p:nvSpPr>
        <p:spPr>
          <a:xfrm>
            <a:off x="612648" y="1289713"/>
            <a:ext cx="8531352" cy="22860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Arial" pitchFamily="34" charset="0"/>
              <a:buChar char="•"/>
              <a:defRPr kumimoji="0" sz="2800" kern="1200">
                <a:solidFill>
                  <a:srgbClr val="625852"/>
                </a:solidFill>
                <a:latin typeface="+mn-lt"/>
                <a:ea typeface="+mn-ea"/>
                <a:cs typeface="+mn-cs"/>
              </a:defRPr>
            </a:lvl1pPr>
            <a:lvl2pPr marL="640080" indent="-274320" algn="l" rtl="0" eaLnBrk="1" latinLnBrk="0" hangingPunct="1">
              <a:spcBef>
                <a:spcPts val="550"/>
              </a:spcBef>
              <a:buClr>
                <a:schemeClr val="accent1"/>
              </a:buClr>
              <a:buSzPct val="70000"/>
              <a:buFont typeface="Arial" pitchFamily="34" charset="0"/>
              <a:buChar char="•"/>
              <a:defRPr kumimoji="0" sz="2400" kern="1200">
                <a:solidFill>
                  <a:srgbClr val="625852"/>
                </a:solidFill>
                <a:latin typeface="+mn-lt"/>
                <a:ea typeface="+mn-ea"/>
                <a:cs typeface="+mn-cs"/>
              </a:defRPr>
            </a:lvl2pPr>
            <a:lvl3pPr marL="914400" indent="-228600" algn="l" rtl="0" eaLnBrk="1" latinLnBrk="0" hangingPunct="1">
              <a:spcBef>
                <a:spcPts val="500"/>
              </a:spcBef>
              <a:buClr>
                <a:schemeClr val="accent2"/>
              </a:buClr>
              <a:buSzPct val="75000"/>
              <a:buFont typeface="Arial" pitchFamily="34" charset="0"/>
              <a:buChar char="•"/>
              <a:defRPr kumimoji="0" sz="2000" kern="1200">
                <a:solidFill>
                  <a:srgbClr val="625852"/>
                </a:solidFill>
                <a:latin typeface="+mn-lt"/>
                <a:ea typeface="+mn-ea"/>
                <a:cs typeface="+mn-cs"/>
              </a:defRPr>
            </a:lvl3pPr>
            <a:lvl4pPr marL="1371600" indent="-228600" algn="l" rtl="0" eaLnBrk="1" latinLnBrk="0" hangingPunct="1">
              <a:spcBef>
                <a:spcPts val="400"/>
              </a:spcBef>
              <a:buClr>
                <a:schemeClr val="accent3"/>
              </a:buClr>
              <a:buSzPct val="75000"/>
              <a:buFont typeface="Arial" pitchFamily="34" charset="0"/>
              <a:buChar char="•"/>
              <a:defRPr kumimoji="0" sz="1800" kern="1200">
                <a:solidFill>
                  <a:srgbClr val="625852"/>
                </a:solidFill>
                <a:latin typeface="+mn-lt"/>
                <a:ea typeface="+mn-ea"/>
                <a:cs typeface="+mn-cs"/>
              </a:defRPr>
            </a:lvl4pPr>
            <a:lvl5pPr marL="1828800" indent="-228600" algn="l" rtl="0" eaLnBrk="1" latinLnBrk="0" hangingPunct="1">
              <a:spcBef>
                <a:spcPts val="400"/>
              </a:spcBef>
              <a:buClr>
                <a:schemeClr val="accent4"/>
              </a:buClr>
              <a:buSzPct val="65000"/>
              <a:buFont typeface="Arial" pitchFamily="34" charset="0"/>
              <a:buChar char="•"/>
              <a:defRPr kumimoji="0" sz="1800" kern="1200">
                <a:solidFill>
                  <a:srgbClr val="625852"/>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algn="ctr">
              <a:buFont typeface="Arial" pitchFamily="34" charset="0"/>
              <a:buNone/>
            </a:pPr>
            <a:r>
              <a:rPr lang="en-US" dirty="0" smtClean="0">
                <a:cs typeface="Gill Sans MT" pitchFamily="34" charset="0"/>
              </a:rPr>
              <a:t>The CCB Program stimulates and promotes land management activities that credibly </a:t>
            </a:r>
            <a:r>
              <a:rPr lang="en-US" dirty="0" smtClean="0">
                <a:solidFill>
                  <a:schemeClr val="accent6"/>
                </a:solidFill>
                <a:cs typeface="Gill Sans MT" pitchFamily="34" charset="0"/>
              </a:rPr>
              <a:t>mitigate global climate change</a:t>
            </a:r>
            <a:r>
              <a:rPr lang="en-US" dirty="0" smtClean="0">
                <a:cs typeface="Gill Sans MT" pitchFamily="34" charset="0"/>
              </a:rPr>
              <a:t>, </a:t>
            </a:r>
            <a:r>
              <a:rPr lang="en-US" dirty="0" smtClean="0">
                <a:solidFill>
                  <a:schemeClr val="accent4"/>
                </a:solidFill>
                <a:cs typeface="Gill Sans MT" pitchFamily="34" charset="0"/>
              </a:rPr>
              <a:t>improve the wellbeing and reduce the poverty of local communities</a:t>
            </a:r>
            <a:r>
              <a:rPr lang="en-US" dirty="0" smtClean="0">
                <a:cs typeface="Gill Sans MT" pitchFamily="34" charset="0"/>
              </a:rPr>
              <a:t>, and </a:t>
            </a:r>
            <a:r>
              <a:rPr lang="en-US" dirty="0" smtClean="0">
                <a:solidFill>
                  <a:schemeClr val="accent2"/>
                </a:solidFill>
                <a:cs typeface="Gill Sans MT" pitchFamily="34" charset="0"/>
              </a:rPr>
              <a:t>conserve biodiversity</a:t>
            </a:r>
            <a:r>
              <a:rPr lang="en-US" dirty="0" smtClean="0">
                <a:cs typeface="Gill Sans MT" pitchFamily="34" charset="0"/>
              </a:rPr>
              <a:t>.</a:t>
            </a:r>
            <a:endParaRPr lang="en-US" sz="3200" b="1" dirty="0" smtClean="0">
              <a:cs typeface="Gill Sans MT" pitchFamily="34" charset="0"/>
            </a:endParaRPr>
          </a:p>
        </p:txBody>
      </p:sp>
      <p:pic>
        <p:nvPicPr>
          <p:cNvPr id="15" name="Picture 14" descr="DSC02892.JPG"/>
          <p:cNvPicPr>
            <a:picLocks noChangeAspect="1"/>
          </p:cNvPicPr>
          <p:nvPr/>
        </p:nvPicPr>
        <p:blipFill>
          <a:blip r:embed="rId3" cstate="screen"/>
          <a:srcRect/>
          <a:stretch>
            <a:fillRect/>
          </a:stretch>
        </p:blipFill>
        <p:spPr>
          <a:xfrm>
            <a:off x="3657600" y="3638904"/>
            <a:ext cx="2341819" cy="2364026"/>
          </a:xfrm>
          <a:prstGeom prst="ellipse">
            <a:avLst/>
          </a:prstGeom>
          <a:ln w="41275">
            <a:solidFill>
              <a:schemeClr val="bg1"/>
            </a:solidFill>
          </a:ln>
        </p:spPr>
      </p:pic>
      <p:pic>
        <p:nvPicPr>
          <p:cNvPr id="16" name="Content Placeholder 13" descr="IMG_1199.JPG"/>
          <p:cNvPicPr>
            <a:picLocks noChangeAspect="1"/>
          </p:cNvPicPr>
          <p:nvPr/>
        </p:nvPicPr>
        <p:blipFill>
          <a:blip r:embed="rId4" cstate="screen"/>
          <a:srcRect/>
          <a:stretch>
            <a:fillRect/>
          </a:stretch>
        </p:blipFill>
        <p:spPr bwMode="auto">
          <a:xfrm>
            <a:off x="1427419" y="3625282"/>
            <a:ext cx="2381417" cy="2329531"/>
          </a:xfrm>
          <a:prstGeom prst="flowChartConnector">
            <a:avLst/>
          </a:prstGeom>
          <a:noFill/>
          <a:ln w="41275">
            <a:solidFill>
              <a:schemeClr val="bg1"/>
            </a:solidFill>
            <a:miter lim="800000"/>
            <a:headEnd/>
            <a:tailEnd/>
          </a:ln>
        </p:spPr>
      </p:pic>
      <p:pic>
        <p:nvPicPr>
          <p:cNvPr id="17" name="Picture 16" descr="DSC02670.JPG"/>
          <p:cNvPicPr>
            <a:picLocks noChangeAspect="1"/>
          </p:cNvPicPr>
          <p:nvPr/>
        </p:nvPicPr>
        <p:blipFill>
          <a:blip r:embed="rId5" cstate="screen"/>
          <a:srcRect/>
          <a:stretch>
            <a:fillRect/>
          </a:stretch>
        </p:blipFill>
        <p:spPr>
          <a:xfrm>
            <a:off x="5845611" y="3696722"/>
            <a:ext cx="2180521" cy="2306207"/>
          </a:xfrm>
          <a:prstGeom prst="ellipse">
            <a:avLst/>
          </a:prstGeom>
          <a:ln w="41275">
            <a:solidFill>
              <a:schemeClr val="bg1"/>
            </a:solidFill>
          </a:ln>
        </p:spPr>
      </p:pic>
    </p:spTree>
    <p:extLst>
      <p:ext uri="{BB962C8B-B14F-4D97-AF65-F5344CB8AC3E}">
        <p14:creationId xmlns:p14="http://schemas.microsoft.com/office/powerpoint/2010/main" val="1961825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CCB Program</a:t>
            </a:r>
            <a:endParaRPr lang="en-US" dirty="0"/>
          </a:p>
        </p:txBody>
      </p:sp>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257280" y="1219200"/>
            <a:ext cx="4864390" cy="4876800"/>
          </a:xfrm>
        </p:spPr>
      </p:pic>
    </p:spTree>
    <p:extLst>
      <p:ext uri="{BB962C8B-B14F-4D97-AF65-F5344CB8AC3E}">
        <p14:creationId xmlns:p14="http://schemas.microsoft.com/office/powerpoint/2010/main" val="947187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wide scope of CCB 	</a:t>
            </a:r>
            <a:endParaRPr lang="en-US" dirty="0"/>
          </a:p>
        </p:txBody>
      </p:sp>
      <p:sp>
        <p:nvSpPr>
          <p:cNvPr id="5" name="Content Placeholder 4"/>
          <p:cNvSpPr>
            <a:spLocks noGrp="1"/>
          </p:cNvSpPr>
          <p:nvPr>
            <p:ph sz="quarter" idx="1"/>
          </p:nvPr>
        </p:nvSpPr>
        <p:spPr>
          <a:xfrm>
            <a:off x="612648" y="1219200"/>
            <a:ext cx="4038600" cy="4876800"/>
          </a:xfrm>
        </p:spPr>
        <p:txBody>
          <a:bodyPr>
            <a:normAutofit fontScale="92500" lnSpcReduction="20000"/>
          </a:bodyPr>
          <a:lstStyle/>
          <a:p>
            <a:r>
              <a:rPr lang="en-US" dirty="0" smtClean="0"/>
              <a:t>Allows a broad range of land-use project types </a:t>
            </a:r>
          </a:p>
          <a:p>
            <a:r>
              <a:rPr lang="en-US" dirty="0" smtClean="0"/>
              <a:t>Project can be anywhere in the world</a:t>
            </a:r>
          </a:p>
          <a:p>
            <a:r>
              <a:rPr lang="en-US" dirty="0" smtClean="0"/>
              <a:t>Projects can be any size and assessed on an individual or grouped basis</a:t>
            </a:r>
          </a:p>
          <a:p>
            <a:r>
              <a:rPr lang="en-US" dirty="0" smtClean="0"/>
              <a:t>Projects can have any start date</a:t>
            </a:r>
          </a:p>
          <a:p>
            <a:r>
              <a:rPr lang="en-US" dirty="0" smtClean="0"/>
              <a:t>Can be combined with GHG standards to issue carbon credits</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899" t="683" r="30388" b="-683"/>
          <a:stretch/>
        </p:blipFill>
        <p:spPr>
          <a:xfrm>
            <a:off x="4651248" y="1252303"/>
            <a:ext cx="4114800" cy="4843697"/>
          </a:xfrm>
          <a:prstGeom prst="rect">
            <a:avLst/>
          </a:prstGeom>
        </p:spPr>
      </p:pic>
    </p:spTree>
    <p:extLst>
      <p:ext uri="{BB962C8B-B14F-4D97-AF65-F5344CB8AC3E}">
        <p14:creationId xmlns:p14="http://schemas.microsoft.com/office/powerpoint/2010/main" val="2870116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the Standards</a:t>
            </a:r>
            <a:endParaRPr lang="en-US" dirty="0"/>
          </a:p>
        </p:txBody>
      </p:sp>
      <p:sp>
        <p:nvSpPr>
          <p:cNvPr id="5" name="Content Placeholder 4"/>
          <p:cNvSpPr>
            <a:spLocks noGrp="1"/>
          </p:cNvSpPr>
          <p:nvPr>
            <p:ph sz="quarter" idx="1"/>
          </p:nvPr>
        </p:nvSpPr>
        <p:spPr>
          <a:xfrm>
            <a:off x="612647" y="1354282"/>
            <a:ext cx="4568953" cy="4436918"/>
          </a:xfrm>
        </p:spPr>
        <p:txBody>
          <a:bodyPr>
            <a:normAutofit/>
          </a:bodyPr>
          <a:lstStyle/>
          <a:p>
            <a:pPr>
              <a:buClr>
                <a:schemeClr val="accent1"/>
              </a:buClr>
            </a:pPr>
            <a:r>
              <a:rPr lang="en-US" dirty="0" smtClean="0"/>
              <a:t>Developed by the CCB Alliance</a:t>
            </a:r>
          </a:p>
          <a:p>
            <a:pPr lvl="1">
              <a:buClr>
                <a:schemeClr val="accent2"/>
              </a:buClr>
              <a:buFont typeface="Wingdings" panose="05000000000000000000" pitchFamily="2" charset="2"/>
              <a:buChar char="ü"/>
            </a:pPr>
            <a:r>
              <a:rPr lang="en-US" dirty="0" smtClean="0"/>
              <a:t>First edition released in 2005</a:t>
            </a:r>
          </a:p>
          <a:p>
            <a:pPr lvl="1">
              <a:buClr>
                <a:schemeClr val="accent2"/>
              </a:buClr>
              <a:buFont typeface="Wingdings" panose="05000000000000000000" pitchFamily="2" charset="2"/>
              <a:buChar char="ü"/>
            </a:pPr>
            <a:r>
              <a:rPr lang="en-US" dirty="0" smtClean="0"/>
              <a:t>Managed by VCS since November 2014</a:t>
            </a:r>
          </a:p>
          <a:p>
            <a:pPr>
              <a:buClr>
                <a:schemeClr val="accent1"/>
              </a:buClr>
            </a:pPr>
            <a:r>
              <a:rPr lang="en-US" dirty="0"/>
              <a:t>Program documents developed through multi-stakeholder </a:t>
            </a:r>
            <a:r>
              <a:rPr lang="en-US" dirty="0" smtClean="0"/>
              <a:t>processes</a:t>
            </a:r>
            <a:endParaRPr lang="en-US" dirty="0"/>
          </a:p>
        </p:txBody>
      </p:sp>
      <p:pic>
        <p:nvPicPr>
          <p:cNvPr id="7" name="Picture 5" descr="C:\Documents and Settings\jbaroody\My Documents\My Pictures\logos &amp; other marks\CARE_Logo [Converted].png"/>
          <p:cNvPicPr>
            <a:picLocks noChangeAspect="1" noChangeArrowheads="1"/>
          </p:cNvPicPr>
          <p:nvPr/>
        </p:nvPicPr>
        <p:blipFill>
          <a:blip r:embed="rId3"/>
          <a:srcRect/>
          <a:stretch>
            <a:fillRect/>
          </a:stretch>
        </p:blipFill>
        <p:spPr bwMode="auto">
          <a:xfrm>
            <a:off x="5956157" y="3562868"/>
            <a:ext cx="928688" cy="1164167"/>
          </a:xfrm>
          <a:prstGeom prst="rect">
            <a:avLst/>
          </a:prstGeom>
          <a:noFill/>
          <a:ln w="9525">
            <a:noFill/>
            <a:miter lim="800000"/>
            <a:headEnd/>
            <a:tailEnd/>
          </a:ln>
        </p:spPr>
      </p:pic>
      <p:pic>
        <p:nvPicPr>
          <p:cNvPr id="8" name="Picture 6" descr="C:\Documents and Settings\jbaroody\My Documents\My Pictures\logos &amp; other marks\CI_Logo_Standard_English_French.png"/>
          <p:cNvPicPr>
            <a:picLocks noChangeAspect="1" noChangeArrowheads="1"/>
          </p:cNvPicPr>
          <p:nvPr/>
        </p:nvPicPr>
        <p:blipFill>
          <a:blip r:embed="rId4"/>
          <a:srcRect/>
          <a:stretch>
            <a:fillRect/>
          </a:stretch>
        </p:blipFill>
        <p:spPr bwMode="auto">
          <a:xfrm>
            <a:off x="5732643" y="1332008"/>
            <a:ext cx="2552700" cy="814264"/>
          </a:xfrm>
          <a:prstGeom prst="rect">
            <a:avLst/>
          </a:prstGeom>
          <a:noFill/>
          <a:ln w="9525">
            <a:noFill/>
            <a:miter lim="800000"/>
            <a:headEnd/>
            <a:tailEnd/>
          </a:ln>
        </p:spPr>
      </p:pic>
      <p:pic>
        <p:nvPicPr>
          <p:cNvPr id="9" name="Picture 7" descr="C:\Documents and Settings\jbaroody\My Documents\My Pictures\logos &amp; other marks\Rainforest Alliance\ra_logo_625_newfrog.gif"/>
          <p:cNvPicPr>
            <a:picLocks noChangeAspect="1" noChangeArrowheads="1"/>
          </p:cNvPicPr>
          <p:nvPr/>
        </p:nvPicPr>
        <p:blipFill>
          <a:blip r:embed="rId5"/>
          <a:srcRect/>
          <a:stretch>
            <a:fillRect/>
          </a:stretch>
        </p:blipFill>
        <p:spPr bwMode="auto">
          <a:xfrm>
            <a:off x="6182615" y="4989809"/>
            <a:ext cx="1744040" cy="622818"/>
          </a:xfrm>
          <a:prstGeom prst="rect">
            <a:avLst/>
          </a:prstGeom>
          <a:noFill/>
          <a:ln w="9525">
            <a:noFill/>
            <a:miter lim="800000"/>
            <a:headEnd/>
            <a:tailEnd/>
          </a:ln>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6157" y="2397193"/>
            <a:ext cx="2198354" cy="848096"/>
          </a:xfrm>
          <a:prstGeom prst="rect">
            <a:avLst/>
          </a:prstGeom>
        </p:spPr>
      </p:pic>
      <p:sp>
        <p:nvSpPr>
          <p:cNvPr id="11" name="Content Placeholder 4"/>
          <p:cNvSpPr txBox="1">
            <a:spLocks/>
          </p:cNvSpPr>
          <p:nvPr/>
        </p:nvSpPr>
        <p:spPr>
          <a:xfrm>
            <a:off x="612648" y="4268794"/>
            <a:ext cx="8153400" cy="1820802"/>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Arial" pitchFamily="34" charset="0"/>
              <a:buChar char="•"/>
              <a:defRPr kumimoji="0" sz="2800" kern="1200">
                <a:solidFill>
                  <a:srgbClr val="625852"/>
                </a:solidFill>
                <a:latin typeface="+mn-lt"/>
                <a:ea typeface="+mn-ea"/>
                <a:cs typeface="+mn-cs"/>
              </a:defRPr>
            </a:lvl1pPr>
            <a:lvl2pPr marL="640080" indent="-274320" algn="l" rtl="0" eaLnBrk="1" latinLnBrk="0" hangingPunct="1">
              <a:spcBef>
                <a:spcPts val="550"/>
              </a:spcBef>
              <a:buClr>
                <a:schemeClr val="accent1"/>
              </a:buClr>
              <a:buSzPct val="70000"/>
              <a:buFont typeface="Arial" pitchFamily="34" charset="0"/>
              <a:buChar char="•"/>
              <a:defRPr kumimoji="0" sz="2400" kern="1200">
                <a:solidFill>
                  <a:srgbClr val="625852"/>
                </a:solidFill>
                <a:latin typeface="+mn-lt"/>
                <a:ea typeface="+mn-ea"/>
                <a:cs typeface="+mn-cs"/>
              </a:defRPr>
            </a:lvl2pPr>
            <a:lvl3pPr marL="914400" indent="-228600" algn="l" rtl="0" eaLnBrk="1" latinLnBrk="0" hangingPunct="1">
              <a:spcBef>
                <a:spcPts val="500"/>
              </a:spcBef>
              <a:buClr>
                <a:schemeClr val="accent2"/>
              </a:buClr>
              <a:buSzPct val="75000"/>
              <a:buFont typeface="Arial" pitchFamily="34" charset="0"/>
              <a:buChar char="•"/>
              <a:defRPr kumimoji="0" sz="2000" kern="1200">
                <a:solidFill>
                  <a:srgbClr val="625852"/>
                </a:solidFill>
                <a:latin typeface="+mn-lt"/>
                <a:ea typeface="+mn-ea"/>
                <a:cs typeface="+mn-cs"/>
              </a:defRPr>
            </a:lvl3pPr>
            <a:lvl4pPr marL="1377950" indent="-234950" algn="l" rtl="0" eaLnBrk="1" latinLnBrk="0" hangingPunct="1">
              <a:spcBef>
                <a:spcPts val="400"/>
              </a:spcBef>
              <a:buClr>
                <a:schemeClr val="accent3"/>
              </a:buClr>
              <a:buSzPct val="75000"/>
              <a:buFont typeface="Arial" pitchFamily="34" charset="0"/>
              <a:buChar char="•"/>
              <a:defRPr kumimoji="0" sz="1800" kern="1200">
                <a:solidFill>
                  <a:srgbClr val="625852"/>
                </a:solidFill>
                <a:latin typeface="+mn-lt"/>
                <a:ea typeface="+mn-ea"/>
                <a:cs typeface="+mn-cs"/>
              </a:defRPr>
            </a:lvl4pPr>
            <a:lvl5pPr marL="1828800" indent="-228600" algn="l" rtl="0" eaLnBrk="1" latinLnBrk="0" hangingPunct="1">
              <a:spcBef>
                <a:spcPts val="400"/>
              </a:spcBef>
              <a:buClr>
                <a:schemeClr val="accent4"/>
              </a:buClr>
              <a:buSzPct val="65000"/>
              <a:buFont typeface="Arial" pitchFamily="34" charset="0"/>
              <a:buChar char="•"/>
              <a:defRPr kumimoji="0" sz="1800" kern="1200">
                <a:solidFill>
                  <a:srgbClr val="625852"/>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buFont typeface="Wingdings" panose="05000000000000000000" pitchFamily="2" charset="2"/>
              <a:buChar char="ü"/>
            </a:pPr>
            <a:endParaRPr lang="en-US" dirty="0"/>
          </a:p>
        </p:txBody>
      </p:sp>
      <p:sp>
        <p:nvSpPr>
          <p:cNvPr id="12" name="Content Placeholder 4"/>
          <p:cNvSpPr txBox="1">
            <a:spLocks/>
          </p:cNvSpPr>
          <p:nvPr/>
        </p:nvSpPr>
        <p:spPr>
          <a:xfrm>
            <a:off x="612648" y="3861485"/>
            <a:ext cx="5684093" cy="1469152"/>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Arial" pitchFamily="34" charset="0"/>
              <a:buChar char="•"/>
              <a:defRPr kumimoji="0" sz="2800" kern="1200">
                <a:solidFill>
                  <a:srgbClr val="625852"/>
                </a:solidFill>
                <a:latin typeface="+mn-lt"/>
                <a:ea typeface="+mn-ea"/>
                <a:cs typeface="+mn-cs"/>
              </a:defRPr>
            </a:lvl1pPr>
            <a:lvl2pPr marL="640080" indent="-274320" algn="l" rtl="0" eaLnBrk="1" latinLnBrk="0" hangingPunct="1">
              <a:spcBef>
                <a:spcPts val="550"/>
              </a:spcBef>
              <a:buClr>
                <a:schemeClr val="accent1"/>
              </a:buClr>
              <a:buSzPct val="70000"/>
              <a:buFont typeface="Arial" pitchFamily="34" charset="0"/>
              <a:buChar char="•"/>
              <a:defRPr kumimoji="0" sz="2400" kern="1200">
                <a:solidFill>
                  <a:srgbClr val="625852"/>
                </a:solidFill>
                <a:latin typeface="+mn-lt"/>
                <a:ea typeface="+mn-ea"/>
                <a:cs typeface="+mn-cs"/>
              </a:defRPr>
            </a:lvl2pPr>
            <a:lvl3pPr marL="914400" indent="-228600" algn="l" rtl="0" eaLnBrk="1" latinLnBrk="0" hangingPunct="1">
              <a:spcBef>
                <a:spcPts val="500"/>
              </a:spcBef>
              <a:buClr>
                <a:schemeClr val="accent2"/>
              </a:buClr>
              <a:buSzPct val="75000"/>
              <a:buFont typeface="Arial" pitchFamily="34" charset="0"/>
              <a:buChar char="•"/>
              <a:defRPr kumimoji="0" sz="2000" kern="1200">
                <a:solidFill>
                  <a:srgbClr val="625852"/>
                </a:solidFill>
                <a:latin typeface="+mn-lt"/>
                <a:ea typeface="+mn-ea"/>
                <a:cs typeface="+mn-cs"/>
              </a:defRPr>
            </a:lvl3pPr>
            <a:lvl4pPr marL="1377950" indent="-234950" algn="l" rtl="0" eaLnBrk="1" latinLnBrk="0" hangingPunct="1">
              <a:spcBef>
                <a:spcPts val="400"/>
              </a:spcBef>
              <a:buClr>
                <a:schemeClr val="accent3"/>
              </a:buClr>
              <a:buSzPct val="75000"/>
              <a:buFont typeface="Arial" pitchFamily="34" charset="0"/>
              <a:buChar char="•"/>
              <a:defRPr kumimoji="0" sz="1800" kern="1200">
                <a:solidFill>
                  <a:srgbClr val="625852"/>
                </a:solidFill>
                <a:latin typeface="+mn-lt"/>
                <a:ea typeface="+mn-ea"/>
                <a:cs typeface="+mn-cs"/>
              </a:defRPr>
            </a:lvl4pPr>
            <a:lvl5pPr marL="1828800" indent="-228600" algn="l" rtl="0" eaLnBrk="1" latinLnBrk="0" hangingPunct="1">
              <a:spcBef>
                <a:spcPts val="400"/>
              </a:spcBef>
              <a:buClr>
                <a:schemeClr val="accent4"/>
              </a:buClr>
              <a:buSzPct val="65000"/>
              <a:buFont typeface="Arial" pitchFamily="34" charset="0"/>
              <a:buChar char="•"/>
              <a:defRPr kumimoji="0" sz="1800" kern="1200">
                <a:solidFill>
                  <a:srgbClr val="625852"/>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en-US" sz="2600" dirty="0"/>
          </a:p>
        </p:txBody>
      </p:sp>
      <p:pic>
        <p:nvPicPr>
          <p:cNvPr id="3" name="Picture 2"/>
          <p:cNvPicPr>
            <a:picLocks noChangeAspect="1"/>
          </p:cNvPicPr>
          <p:nvPr/>
        </p:nvPicPr>
        <p:blipFill>
          <a:blip r:embed="rId7"/>
          <a:stretch>
            <a:fillRect/>
          </a:stretch>
        </p:blipFill>
        <p:spPr>
          <a:xfrm>
            <a:off x="7191998" y="3621117"/>
            <a:ext cx="1047668" cy="1047668"/>
          </a:xfrm>
          <a:prstGeom prst="rect">
            <a:avLst/>
          </a:prstGeom>
        </p:spPr>
      </p:pic>
    </p:spTree>
    <p:extLst>
      <p:ext uri="{BB962C8B-B14F-4D97-AF65-F5344CB8AC3E}">
        <p14:creationId xmlns:p14="http://schemas.microsoft.com/office/powerpoint/2010/main" val="21703863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CCB </a:t>
            </a:r>
            <a:r>
              <a:rPr lang="en-US" dirty="0" smtClean="0"/>
              <a:t>Standards serve a dual role</a:t>
            </a:r>
            <a:endParaRPr lang="en-US" dirty="0"/>
          </a:p>
        </p:txBody>
      </p:sp>
      <p:sp>
        <p:nvSpPr>
          <p:cNvPr id="8" name="Content Placeholder 7"/>
          <p:cNvSpPr>
            <a:spLocks noGrp="1"/>
          </p:cNvSpPr>
          <p:nvPr>
            <p:ph sz="quarter" idx="1"/>
          </p:nvPr>
        </p:nvSpPr>
        <p:spPr/>
        <p:txBody>
          <a:bodyPr/>
          <a:lstStyle/>
          <a:p>
            <a:pPr>
              <a:buClr>
                <a:schemeClr val="accent1"/>
              </a:buClr>
            </a:pPr>
            <a:r>
              <a:rPr lang="en-US" dirty="0" smtClean="0"/>
              <a:t>Project design standard</a:t>
            </a:r>
            <a:endParaRPr lang="en-US" sz="100" dirty="0" smtClean="0"/>
          </a:p>
          <a:p>
            <a:pPr>
              <a:buClr>
                <a:schemeClr val="accent1"/>
              </a:buClr>
            </a:pPr>
            <a:r>
              <a:rPr lang="en-US" dirty="0" smtClean="0"/>
              <a:t>Project </a:t>
            </a:r>
            <a:r>
              <a:rPr lang="en-US" dirty="0"/>
              <a:t>implementation </a:t>
            </a:r>
            <a:r>
              <a:rPr lang="en-US" dirty="0" smtClean="0"/>
              <a:t>standard</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30173" b="4271"/>
          <a:stretch/>
        </p:blipFill>
        <p:spPr>
          <a:xfrm>
            <a:off x="0" y="2362199"/>
            <a:ext cx="9144000" cy="4495801"/>
          </a:xfrm>
          <a:prstGeom prst="rect">
            <a:avLst/>
          </a:prstGeom>
        </p:spPr>
      </p:pic>
      <p:sp>
        <p:nvSpPr>
          <p:cNvPr id="5" name="TextBox 4"/>
          <p:cNvSpPr txBox="1"/>
          <p:nvPr/>
        </p:nvSpPr>
        <p:spPr>
          <a:xfrm>
            <a:off x="-228600" y="6356794"/>
            <a:ext cx="3810000" cy="533400"/>
          </a:xfrm>
          <a:prstGeom prst="rect">
            <a:avLst/>
          </a:prstGeom>
        </p:spPr>
        <p:txBody>
          <a:bodyPr vert="horz" wrap="none"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US" sz="700" noProof="0" dirty="0" smtClean="0">
                <a:solidFill>
                  <a:schemeClr val="bg1"/>
                </a:solidFill>
                <a:latin typeface="+mj-lt"/>
                <a:ea typeface="+mj-ea"/>
                <a:cs typeface="+mj-cs"/>
              </a:rPr>
              <a:t>Photo: Mingo National Wildlife </a:t>
            </a:r>
            <a:r>
              <a:rPr lang="en-US" sz="700" dirty="0" smtClean="0">
                <a:solidFill>
                  <a:schemeClr val="bg1"/>
                </a:solidFill>
                <a:latin typeface="+mj-lt"/>
                <a:ea typeface="+mj-ea"/>
                <a:cs typeface="+mj-cs"/>
              </a:rPr>
              <a:t>R</a:t>
            </a:r>
            <a:r>
              <a:rPr lang="en-US" sz="700" noProof="0" dirty="0" err="1" smtClean="0">
                <a:solidFill>
                  <a:schemeClr val="bg1"/>
                </a:solidFill>
                <a:latin typeface="+mj-lt"/>
                <a:ea typeface="+mj-ea"/>
                <a:cs typeface="+mj-cs"/>
              </a:rPr>
              <a:t>eserve</a:t>
            </a:r>
            <a:r>
              <a:rPr lang="en-US" sz="700" noProof="0" dirty="0" smtClean="0">
                <a:solidFill>
                  <a:schemeClr val="bg1"/>
                </a:solidFill>
                <a:latin typeface="+mj-lt"/>
                <a:ea typeface="+mj-ea"/>
                <a:cs typeface="+mj-cs"/>
              </a:rPr>
              <a:t> via Flickr</a:t>
            </a:r>
            <a:endParaRPr kumimoji="0" lang="en-US" sz="700" b="0" i="0" u="none" strike="noStrike" kern="1200" cap="none" spc="0" normalizeH="0" baseline="0" noProof="0" dirty="0" smtClean="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2385712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Using the CCB Program</a:t>
            </a:r>
            <a:endParaRPr lang="en-US" sz="1800" dirty="0"/>
          </a:p>
        </p:txBody>
      </p:sp>
      <p:sp>
        <p:nvSpPr>
          <p:cNvPr id="4" name="Content Placeholder 3"/>
          <p:cNvSpPr>
            <a:spLocks noGrp="1"/>
          </p:cNvSpPr>
          <p:nvPr>
            <p:ph sz="quarter" idx="1"/>
          </p:nvPr>
        </p:nvSpPr>
        <p:spPr>
          <a:xfrm>
            <a:off x="609600" y="1295402"/>
            <a:ext cx="8153400" cy="4866167"/>
          </a:xfrm>
        </p:spPr>
        <p:txBody>
          <a:bodyPr>
            <a:normAutofit/>
          </a:bodyPr>
          <a:lstStyle/>
          <a:p>
            <a:pPr lvl="1"/>
            <a:r>
              <a:rPr lang="en-US" dirty="0" smtClean="0"/>
              <a:t>To project developers </a:t>
            </a:r>
            <a:r>
              <a:rPr lang="en-US" dirty="0"/>
              <a:t>and </a:t>
            </a:r>
            <a:r>
              <a:rPr lang="en-US" dirty="0" smtClean="0"/>
              <a:t>local communities</a:t>
            </a:r>
            <a:endParaRPr lang="en-US" dirty="0"/>
          </a:p>
          <a:p>
            <a:pPr lvl="2">
              <a:buFont typeface="Wingdings" panose="05000000000000000000" pitchFamily="2" charset="2"/>
              <a:buChar char="ü"/>
            </a:pPr>
            <a:r>
              <a:rPr lang="en-US" dirty="0"/>
              <a:t>G</a:t>
            </a:r>
            <a:r>
              <a:rPr lang="en-US" dirty="0" smtClean="0"/>
              <a:t>uide development </a:t>
            </a:r>
            <a:r>
              <a:rPr lang="en-US" dirty="0"/>
              <a:t>of projects that deliver a suite of environmental and community </a:t>
            </a:r>
            <a:r>
              <a:rPr lang="en-US" dirty="0" smtClean="0"/>
              <a:t>benefits</a:t>
            </a:r>
          </a:p>
          <a:p>
            <a:pPr marL="685800" lvl="2" indent="0">
              <a:buNone/>
            </a:pPr>
            <a:endParaRPr lang="en-US" dirty="0" smtClean="0"/>
          </a:p>
          <a:p>
            <a:pPr lvl="1"/>
            <a:r>
              <a:rPr lang="en-US" dirty="0" smtClean="0"/>
              <a:t>To land management agencies and regulators</a:t>
            </a:r>
          </a:p>
          <a:p>
            <a:pPr lvl="2">
              <a:buFont typeface="Wingdings" panose="05000000000000000000" pitchFamily="2" charset="2"/>
              <a:buChar char="ü"/>
            </a:pPr>
            <a:r>
              <a:rPr lang="en-US" dirty="0" smtClean="0"/>
              <a:t>Ensure that projects contribute to public good</a:t>
            </a:r>
          </a:p>
          <a:p>
            <a:pPr lvl="2">
              <a:buFont typeface="Wingdings" panose="05000000000000000000" pitchFamily="2" charset="2"/>
              <a:buChar char="ü"/>
            </a:pPr>
            <a:r>
              <a:rPr lang="en-US" dirty="0" smtClean="0"/>
              <a:t>Identify projects that satisfy regulatory objectives</a:t>
            </a:r>
          </a:p>
          <a:p>
            <a:pPr marL="685800" lvl="2" indent="0">
              <a:buNone/>
            </a:pPr>
            <a:endParaRPr lang="en-US" dirty="0" smtClean="0"/>
          </a:p>
          <a:p>
            <a:pPr lvl="1"/>
            <a:r>
              <a:rPr lang="en-US" dirty="0" smtClean="0"/>
              <a:t>Project </a:t>
            </a:r>
            <a:r>
              <a:rPr lang="en-US" dirty="0"/>
              <a:t>investors and </a:t>
            </a:r>
            <a:r>
              <a:rPr lang="en-US" dirty="0" smtClean="0"/>
              <a:t>credit buyers</a:t>
            </a:r>
          </a:p>
          <a:p>
            <a:pPr lvl="2">
              <a:buFont typeface="Wingdings" panose="05000000000000000000" pitchFamily="2" charset="2"/>
              <a:buChar char="ü"/>
            </a:pPr>
            <a:r>
              <a:rPr lang="en-US" dirty="0" smtClean="0"/>
              <a:t>Lower </a:t>
            </a:r>
            <a:r>
              <a:rPr lang="en-US" dirty="0"/>
              <a:t>project </a:t>
            </a:r>
            <a:r>
              <a:rPr lang="en-US" dirty="0" smtClean="0"/>
              <a:t>risks</a:t>
            </a:r>
          </a:p>
          <a:p>
            <a:pPr lvl="2">
              <a:buFont typeface="Wingdings" panose="05000000000000000000" pitchFamily="2" charset="2"/>
              <a:buChar char="ü"/>
            </a:pPr>
            <a:r>
              <a:rPr lang="en-US" dirty="0" smtClean="0"/>
              <a:t>Greater demand and higher price for CCB-labeled VCUs</a:t>
            </a:r>
            <a:endParaRPr lang="en-US" dirty="0"/>
          </a:p>
          <a:p>
            <a:pPr lvl="2">
              <a:buFont typeface="Wingdings" panose="05000000000000000000" pitchFamily="2" charset="2"/>
              <a:buChar char="ü"/>
            </a:pPr>
            <a:endParaRPr lang="en-US" dirty="0"/>
          </a:p>
        </p:txBody>
      </p:sp>
    </p:spTree>
    <p:extLst>
      <p:ext uri="{BB962C8B-B14F-4D97-AF65-F5344CB8AC3E}">
        <p14:creationId xmlns:p14="http://schemas.microsoft.com/office/powerpoint/2010/main" val="3984003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Stats on CCB projects</a:t>
            </a:r>
            <a:endParaRPr lang="en-US" dirty="0"/>
          </a:p>
        </p:txBody>
      </p:sp>
      <p:sp>
        <p:nvSpPr>
          <p:cNvPr id="3" name="Content Placeholder 2"/>
          <p:cNvSpPr>
            <a:spLocks noGrp="1"/>
          </p:cNvSpPr>
          <p:nvPr>
            <p:ph sz="quarter" idx="1"/>
          </p:nvPr>
        </p:nvSpPr>
        <p:spPr>
          <a:xfrm>
            <a:off x="671262" y="1295402"/>
            <a:ext cx="3886200" cy="1828798"/>
          </a:xfrm>
        </p:spPr>
        <p:txBody>
          <a:bodyPr>
            <a:noAutofit/>
          </a:bodyPr>
          <a:lstStyle/>
          <a:p>
            <a:pPr>
              <a:lnSpc>
                <a:spcPct val="120000"/>
              </a:lnSpc>
            </a:pPr>
            <a:r>
              <a:rPr lang="en-US" sz="2000" dirty="0" smtClean="0"/>
              <a:t>CCB validated projects: </a:t>
            </a:r>
            <a:r>
              <a:rPr lang="en-US" sz="2000" dirty="0" smtClean="0">
                <a:solidFill>
                  <a:schemeClr val="accent4"/>
                </a:solidFill>
              </a:rPr>
              <a:t>104</a:t>
            </a:r>
          </a:p>
          <a:p>
            <a:pPr>
              <a:lnSpc>
                <a:spcPct val="120000"/>
              </a:lnSpc>
            </a:pPr>
            <a:r>
              <a:rPr lang="en-US" sz="2000" dirty="0" smtClean="0"/>
              <a:t>Out of these, </a:t>
            </a:r>
            <a:r>
              <a:rPr lang="en-US" sz="2000" dirty="0" smtClean="0">
                <a:solidFill>
                  <a:schemeClr val="accent4"/>
                </a:solidFill>
              </a:rPr>
              <a:t>52</a:t>
            </a:r>
            <a:r>
              <a:rPr lang="en-US" sz="2000" dirty="0" smtClean="0"/>
              <a:t> have been verified so far</a:t>
            </a:r>
          </a:p>
        </p:txBody>
      </p:sp>
      <p:sp>
        <p:nvSpPr>
          <p:cNvPr id="4" name="Content Placeholder 3"/>
          <p:cNvSpPr>
            <a:spLocks noGrp="1"/>
          </p:cNvSpPr>
          <p:nvPr>
            <p:ph sz="quarter" idx="2"/>
          </p:nvPr>
        </p:nvSpPr>
        <p:spPr/>
        <p:txBody>
          <a:bodyPr>
            <a:normAutofit fontScale="55000" lnSpcReduction="20000"/>
          </a:bodyPr>
          <a:lstStyle/>
          <a:p>
            <a:r>
              <a:rPr lang="en-US" sz="3600" dirty="0" smtClean="0"/>
              <a:t>CCB projects in the US</a:t>
            </a:r>
            <a:r>
              <a:rPr lang="en-US" sz="2900" dirty="0" smtClean="0"/>
              <a:t>:</a:t>
            </a:r>
          </a:p>
          <a:p>
            <a:pPr lvl="1" fontAlgn="b"/>
            <a:r>
              <a:rPr lang="en-US" sz="3300" dirty="0"/>
              <a:t>Restoring a legacy at Red River National Wildlife Refuge</a:t>
            </a:r>
          </a:p>
          <a:p>
            <a:pPr lvl="1" fontAlgn="b"/>
            <a:r>
              <a:rPr lang="en-US" sz="3300" dirty="0"/>
              <a:t>Restoring a Forest Legacy at Marais des Cygnes National Wildlife Refuge</a:t>
            </a:r>
          </a:p>
          <a:p>
            <a:pPr lvl="1" fontAlgn="b"/>
            <a:r>
              <a:rPr lang="en-US" sz="3300" dirty="0"/>
              <a:t>Restoring a Forest Legacy at Mingo National Wildlife Refuge</a:t>
            </a:r>
          </a:p>
          <a:p>
            <a:pPr lvl="1" fontAlgn="b"/>
            <a:r>
              <a:rPr lang="en-US" sz="3300" dirty="0"/>
              <a:t>Grand Cote and Lake Ophelia National Wildlife Refuges Restoration Initiative</a:t>
            </a:r>
          </a:p>
          <a:p>
            <a:pPr lvl="1" fontAlgn="b"/>
            <a:r>
              <a:rPr lang="en-US" sz="3300" dirty="0"/>
              <a:t>Restoring a Forest Legacy at Upper Ouachita National Wildlife </a:t>
            </a:r>
            <a:r>
              <a:rPr lang="en-US" sz="3300" dirty="0" smtClean="0"/>
              <a:t>Refuge</a:t>
            </a:r>
          </a:p>
          <a:p>
            <a:pPr lvl="1" fontAlgn="b"/>
            <a:r>
              <a:rPr lang="en-US" sz="3300" dirty="0" smtClean="0"/>
              <a:t>Tensas </a:t>
            </a:r>
            <a:r>
              <a:rPr lang="en-US" sz="3300" dirty="0"/>
              <a:t>River Basin </a:t>
            </a:r>
            <a:r>
              <a:rPr lang="en-US" sz="3300" dirty="0" smtClean="0"/>
              <a:t>Project </a:t>
            </a:r>
          </a:p>
          <a:p>
            <a:pPr lvl="1" fontAlgn="b"/>
            <a:r>
              <a:rPr lang="en-US" sz="3300" dirty="0" smtClean="0"/>
              <a:t>Ducks </a:t>
            </a:r>
            <a:r>
              <a:rPr lang="en-US" sz="3300" dirty="0"/>
              <a:t>Unlimited Avoided Grassland Conversion Project in the Prairie Pothole </a:t>
            </a:r>
            <a:r>
              <a:rPr lang="en-US" sz="3300" dirty="0" smtClean="0"/>
              <a:t>Region</a:t>
            </a:r>
          </a:p>
          <a:p>
            <a:endParaRPr lang="en-US" dirty="0"/>
          </a:p>
          <a:p>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618" r="22246"/>
          <a:stretch/>
        </p:blipFill>
        <p:spPr>
          <a:xfrm>
            <a:off x="426712" y="2614583"/>
            <a:ext cx="4375299" cy="3330879"/>
          </a:xfrm>
          <a:prstGeom prst="rect">
            <a:avLst/>
          </a:prstGeom>
        </p:spPr>
      </p:pic>
      <p:sp>
        <p:nvSpPr>
          <p:cNvPr id="6" name="TextBox 5"/>
          <p:cNvSpPr txBox="1"/>
          <p:nvPr/>
        </p:nvSpPr>
        <p:spPr>
          <a:xfrm>
            <a:off x="469978" y="5945462"/>
            <a:ext cx="4354184" cy="244330"/>
          </a:xfrm>
          <a:prstGeom prst="rect">
            <a:avLst/>
          </a:prstGeom>
        </p:spPr>
        <p:txBody>
          <a:bodyPr vert="horz" wrap="square" rtlCol="0" anchor="ctr">
            <a:normAutofit/>
          </a:bodyPr>
          <a:lstStyle/>
          <a:p>
            <a:pPr algn="ctr">
              <a:spcBef>
                <a:spcPct val="0"/>
              </a:spcBef>
            </a:pPr>
            <a:r>
              <a:rPr kumimoji="0" lang="en-US" sz="700" b="0" i="0" u="none" strike="noStrike" kern="1200" cap="none" spc="0" normalizeH="0" baseline="0" noProof="0" dirty="0" smtClean="0">
                <a:ln>
                  <a:noFill/>
                </a:ln>
                <a:solidFill>
                  <a:schemeClr val="bg1">
                    <a:lumMod val="50000"/>
                  </a:schemeClr>
                </a:solidFill>
                <a:effectLst/>
                <a:uLnTx/>
                <a:uFillTx/>
                <a:latin typeface="+mj-lt"/>
                <a:ea typeface="+mj-ea"/>
                <a:cs typeface="+mj-cs"/>
              </a:rPr>
              <a:t>Photo:</a:t>
            </a:r>
            <a:r>
              <a:rPr kumimoji="0" lang="en-US" sz="700" b="0" i="0" u="none" strike="noStrike" kern="1200" cap="none" spc="0" normalizeH="0" noProof="0" dirty="0" smtClean="0">
                <a:ln>
                  <a:noFill/>
                </a:ln>
                <a:solidFill>
                  <a:schemeClr val="bg1">
                    <a:lumMod val="50000"/>
                  </a:schemeClr>
                </a:solidFill>
                <a:effectLst/>
                <a:uLnTx/>
                <a:uFillTx/>
                <a:latin typeface="+mj-lt"/>
                <a:ea typeface="+mj-ea"/>
                <a:cs typeface="+mj-cs"/>
              </a:rPr>
              <a:t> </a:t>
            </a:r>
            <a:r>
              <a:rPr lang="en-US" sz="700" dirty="0" smtClean="0">
                <a:solidFill>
                  <a:schemeClr val="bg1">
                    <a:lumMod val="50000"/>
                  </a:schemeClr>
                </a:solidFill>
              </a:rPr>
              <a:t>Finch Lake, Upper </a:t>
            </a:r>
            <a:r>
              <a:rPr lang="en-US" sz="700" dirty="0" err="1" smtClean="0">
                <a:solidFill>
                  <a:schemeClr val="bg1">
                    <a:lumMod val="50000"/>
                  </a:schemeClr>
                </a:solidFill>
              </a:rPr>
              <a:t>Oauchita</a:t>
            </a:r>
            <a:r>
              <a:rPr lang="en-US" sz="700" dirty="0" smtClean="0">
                <a:solidFill>
                  <a:schemeClr val="bg1">
                    <a:lumMod val="50000"/>
                  </a:schemeClr>
                </a:solidFill>
              </a:rPr>
              <a:t> NWR via Flickr</a:t>
            </a:r>
            <a:endParaRPr kumimoji="0" lang="en-US" sz="700" b="0" i="0" u="none" strike="noStrike" kern="1200" cap="none" spc="0" normalizeH="0" baseline="0" noProof="0" dirty="0" smtClean="0">
              <a:ln>
                <a:noFill/>
              </a:ln>
              <a:solidFill>
                <a:schemeClr val="bg1">
                  <a:lumMod val="50000"/>
                </a:schemeClr>
              </a:solidFill>
              <a:effectLst/>
              <a:uLnTx/>
              <a:uFillTx/>
              <a:latin typeface="+mj-lt"/>
              <a:ea typeface="+mj-ea"/>
              <a:cs typeface="+mj-cs"/>
            </a:endParaRPr>
          </a:p>
        </p:txBody>
      </p:sp>
    </p:spTree>
    <p:extLst>
      <p:ext uri="{BB962C8B-B14F-4D97-AF65-F5344CB8AC3E}">
        <p14:creationId xmlns:p14="http://schemas.microsoft.com/office/powerpoint/2010/main" val="11855327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161497" y="1295400"/>
            <a:ext cx="2009320" cy="15751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Benefits to Poor and/or Disadvantaged Communities</a:t>
            </a:r>
            <a:endParaRPr lang="en-US" b="1" dirty="0"/>
          </a:p>
        </p:txBody>
      </p:sp>
      <p:sp>
        <p:nvSpPr>
          <p:cNvPr id="39" name="Rounded Rectangle 38"/>
          <p:cNvSpPr/>
          <p:nvPr/>
        </p:nvSpPr>
        <p:spPr>
          <a:xfrm>
            <a:off x="2315566" y="1295400"/>
            <a:ext cx="2009320" cy="15751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Ecological Sustainability</a:t>
            </a:r>
            <a:endParaRPr lang="en-US" b="1" dirty="0"/>
          </a:p>
        </p:txBody>
      </p:sp>
      <p:sp>
        <p:nvSpPr>
          <p:cNvPr id="40" name="Rounded Rectangle 39"/>
          <p:cNvSpPr/>
          <p:nvPr/>
        </p:nvSpPr>
        <p:spPr>
          <a:xfrm>
            <a:off x="4495800" y="1295400"/>
            <a:ext cx="2009320" cy="1575179"/>
          </a:xfrm>
          <a:prstGeom prst="roundRect">
            <a:avLst/>
          </a:prstGeom>
        </p:spPr>
        <p:style>
          <a:lnRef idx="1">
            <a:schemeClr val="accent1"/>
          </a:lnRef>
          <a:fillRef idx="3">
            <a:schemeClr val="accent1"/>
          </a:fillRef>
          <a:effectRef idx="2">
            <a:schemeClr val="accent1"/>
          </a:effectRef>
          <a:fontRef idx="minor">
            <a:schemeClr val="lt1"/>
          </a:fontRef>
        </p:style>
        <p:txBody>
          <a:bodyPr tIns="0" rIns="0" rtlCol="0" anchor="ctr"/>
          <a:lstStyle/>
          <a:p>
            <a:pPr algn="ctr"/>
            <a:r>
              <a:rPr lang="en-US" b="1" dirty="0" smtClean="0"/>
              <a:t>Project Viability</a:t>
            </a:r>
          </a:p>
          <a:p>
            <a:pPr algn="ctr"/>
            <a:endParaRPr lang="en-US" sz="800" dirty="0" smtClean="0"/>
          </a:p>
          <a:p>
            <a:pPr algn="ctr"/>
            <a:r>
              <a:rPr lang="en-US" sz="1400" dirty="0" smtClean="0"/>
              <a:t>(Without-project scenario, stakeholder engagement, legal status, etc.)</a:t>
            </a:r>
            <a:endParaRPr lang="en-US" sz="1400" dirty="0"/>
          </a:p>
        </p:txBody>
      </p:sp>
      <p:sp>
        <p:nvSpPr>
          <p:cNvPr id="41" name="Rounded Rectangle 40"/>
          <p:cNvSpPr/>
          <p:nvPr/>
        </p:nvSpPr>
        <p:spPr>
          <a:xfrm>
            <a:off x="6669775" y="1287439"/>
            <a:ext cx="2009320" cy="157517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t>Climate Benefits</a:t>
            </a:r>
          </a:p>
        </p:txBody>
      </p:sp>
      <p:sp>
        <p:nvSpPr>
          <p:cNvPr id="42" name="Oval 41"/>
          <p:cNvSpPr/>
          <p:nvPr/>
        </p:nvSpPr>
        <p:spPr>
          <a:xfrm>
            <a:off x="1080444" y="3627264"/>
            <a:ext cx="2470244" cy="838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User-defined SD Claim(s)</a:t>
            </a:r>
            <a:endParaRPr lang="en-US" dirty="0"/>
          </a:p>
        </p:txBody>
      </p:sp>
      <p:sp>
        <p:nvSpPr>
          <p:cNvPr id="43" name="Flowchart: Preparation 42"/>
          <p:cNvSpPr/>
          <p:nvPr/>
        </p:nvSpPr>
        <p:spPr>
          <a:xfrm>
            <a:off x="1080444" y="4836993"/>
            <a:ext cx="2470244" cy="838200"/>
          </a:xfrm>
          <a:prstGeom prst="flowChartPreparati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SD Asset</a:t>
            </a:r>
            <a:endParaRPr lang="en-US" dirty="0"/>
          </a:p>
        </p:txBody>
      </p:sp>
      <p:cxnSp>
        <p:nvCxnSpPr>
          <p:cNvPr id="45" name="Straight Connector 44"/>
          <p:cNvCxnSpPr>
            <a:stCxn id="21" idx="2"/>
            <a:endCxn id="42" idx="0"/>
          </p:cNvCxnSpPr>
          <p:nvPr/>
        </p:nvCxnSpPr>
        <p:spPr>
          <a:xfrm>
            <a:off x="1166157" y="2870579"/>
            <a:ext cx="1149409" cy="75668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9" idx="2"/>
            <a:endCxn id="39" idx="2"/>
          </p:cNvCxnSpPr>
          <p:nvPr/>
        </p:nvCxnSpPr>
        <p:spPr>
          <a:xfrm>
            <a:off x="3320226" y="287057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2" idx="0"/>
            <a:endCxn id="39" idx="2"/>
          </p:cNvCxnSpPr>
          <p:nvPr/>
        </p:nvCxnSpPr>
        <p:spPr>
          <a:xfrm flipV="1">
            <a:off x="2315566" y="2870579"/>
            <a:ext cx="1004660" cy="75668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2" idx="4"/>
            <a:endCxn id="43" idx="0"/>
          </p:cNvCxnSpPr>
          <p:nvPr/>
        </p:nvCxnSpPr>
        <p:spPr>
          <a:xfrm>
            <a:off x="2315566" y="4465464"/>
            <a:ext cx="0" cy="37152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nvGrpSpPr>
          <p:cNvPr id="121" name="Group 120"/>
          <p:cNvGrpSpPr/>
          <p:nvPr/>
        </p:nvGrpSpPr>
        <p:grpSpPr>
          <a:xfrm>
            <a:off x="5745396" y="2075029"/>
            <a:ext cx="2933699" cy="2044888"/>
            <a:chOff x="5745396" y="2075029"/>
            <a:chExt cx="2933699" cy="2044888"/>
          </a:xfrm>
        </p:grpSpPr>
        <p:sp>
          <p:nvSpPr>
            <p:cNvPr id="53" name="Oval 52"/>
            <p:cNvSpPr/>
            <p:nvPr/>
          </p:nvSpPr>
          <p:spPr>
            <a:xfrm>
              <a:off x="5745396" y="3281717"/>
              <a:ext cx="2470244" cy="8382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CCBS Climate Section: Claim</a:t>
              </a:r>
              <a:endParaRPr lang="en-US" dirty="0"/>
            </a:p>
          </p:txBody>
        </p:sp>
        <p:cxnSp>
          <p:nvCxnSpPr>
            <p:cNvPr id="57" name="Elbow Connector 56"/>
            <p:cNvCxnSpPr>
              <a:stCxn id="41" idx="3"/>
              <a:endCxn id="53" idx="6"/>
            </p:cNvCxnSpPr>
            <p:nvPr/>
          </p:nvCxnSpPr>
          <p:spPr>
            <a:xfrm flipH="1">
              <a:off x="8215640" y="2075029"/>
              <a:ext cx="463455" cy="1625788"/>
            </a:xfrm>
            <a:prstGeom prst="bentConnector3">
              <a:avLst>
                <a:gd name="adj1" fmla="val -49325"/>
              </a:avLst>
            </a:prstGeom>
            <a:ln>
              <a:prstDash val="lgDash"/>
            </a:ln>
          </p:spPr>
          <p:style>
            <a:lnRef idx="1">
              <a:schemeClr val="accent4"/>
            </a:lnRef>
            <a:fillRef idx="0">
              <a:schemeClr val="accent4"/>
            </a:fillRef>
            <a:effectRef idx="0">
              <a:schemeClr val="accent4"/>
            </a:effectRef>
            <a:fontRef idx="minor">
              <a:schemeClr val="tx1"/>
            </a:fontRef>
          </p:style>
        </p:cxnSp>
      </p:grpSp>
      <p:sp>
        <p:nvSpPr>
          <p:cNvPr id="73" name="Title 72"/>
          <p:cNvSpPr>
            <a:spLocks noGrp="1"/>
          </p:cNvSpPr>
          <p:nvPr>
            <p:ph type="title"/>
          </p:nvPr>
        </p:nvSpPr>
        <p:spPr>
          <a:xfrm>
            <a:off x="501556" y="169462"/>
            <a:ext cx="8153400" cy="584775"/>
          </a:xfrm>
        </p:spPr>
        <p:txBody>
          <a:bodyPr>
            <a:normAutofit fontScale="90000"/>
          </a:bodyPr>
          <a:lstStyle/>
          <a:p>
            <a:r>
              <a:rPr lang="en-US" dirty="0" smtClean="0"/>
              <a:t>Sustainable Development Verified Impact Standard (SD VISta)</a:t>
            </a:r>
            <a:endParaRPr lang="en-US" dirty="0"/>
          </a:p>
        </p:txBody>
      </p:sp>
      <p:grpSp>
        <p:nvGrpSpPr>
          <p:cNvPr id="123" name="Group 122"/>
          <p:cNvGrpSpPr/>
          <p:nvPr/>
        </p:nvGrpSpPr>
        <p:grpSpPr>
          <a:xfrm>
            <a:off x="5745396" y="3700817"/>
            <a:ext cx="3164789" cy="1406288"/>
            <a:chOff x="5745396" y="3700817"/>
            <a:chExt cx="3164789" cy="1406288"/>
          </a:xfrm>
        </p:grpSpPr>
        <p:sp>
          <p:nvSpPr>
            <p:cNvPr id="54" name="Flowchart: Preparation 53"/>
            <p:cNvSpPr/>
            <p:nvPr/>
          </p:nvSpPr>
          <p:spPr>
            <a:xfrm>
              <a:off x="5745396" y="4268905"/>
              <a:ext cx="2470244" cy="838200"/>
            </a:xfrm>
            <a:prstGeom prst="flowChartPreparati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Verified Carbon Unit</a:t>
              </a:r>
              <a:endParaRPr lang="en-US" dirty="0"/>
            </a:p>
          </p:txBody>
        </p:sp>
        <p:cxnSp>
          <p:nvCxnSpPr>
            <p:cNvPr id="89" name="Elbow Connector 88"/>
            <p:cNvCxnSpPr>
              <a:endCxn id="54" idx="3"/>
            </p:cNvCxnSpPr>
            <p:nvPr/>
          </p:nvCxnSpPr>
          <p:spPr>
            <a:xfrm rot="5400000">
              <a:off x="8069319" y="3847139"/>
              <a:ext cx="987187" cy="694544"/>
            </a:xfrm>
            <a:prstGeom prst="bentConnector2">
              <a:avLst/>
            </a:prstGeom>
            <a:ln>
              <a:prstDash val="lgDash"/>
            </a:ln>
          </p:spPr>
          <p:style>
            <a:lnRef idx="1">
              <a:schemeClr val="accent4"/>
            </a:lnRef>
            <a:fillRef idx="0">
              <a:schemeClr val="accent4"/>
            </a:fillRef>
            <a:effectRef idx="0">
              <a:schemeClr val="accent4"/>
            </a:effectRef>
            <a:fontRef idx="minor">
              <a:schemeClr val="tx1"/>
            </a:fontRef>
          </p:style>
        </p:cxnSp>
      </p:grpSp>
      <p:grpSp>
        <p:nvGrpSpPr>
          <p:cNvPr id="122" name="Group 121"/>
          <p:cNvGrpSpPr/>
          <p:nvPr/>
        </p:nvGrpSpPr>
        <p:grpSpPr>
          <a:xfrm>
            <a:off x="5745396" y="4689711"/>
            <a:ext cx="3164789" cy="1404582"/>
            <a:chOff x="5745396" y="4689711"/>
            <a:chExt cx="3164789" cy="1404582"/>
          </a:xfrm>
        </p:grpSpPr>
        <p:sp>
          <p:nvSpPr>
            <p:cNvPr id="55" name="Flowchart: Preparation 54"/>
            <p:cNvSpPr/>
            <p:nvPr/>
          </p:nvSpPr>
          <p:spPr>
            <a:xfrm>
              <a:off x="5745396" y="5256093"/>
              <a:ext cx="2470244" cy="838200"/>
            </a:xfrm>
            <a:prstGeom prst="flowChartPreparati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Other GHG Credit</a:t>
              </a:r>
              <a:endParaRPr lang="en-US" dirty="0"/>
            </a:p>
          </p:txBody>
        </p:sp>
        <p:cxnSp>
          <p:nvCxnSpPr>
            <p:cNvPr id="93" name="Elbow Connector 92"/>
            <p:cNvCxnSpPr>
              <a:endCxn id="55" idx="3"/>
            </p:cNvCxnSpPr>
            <p:nvPr/>
          </p:nvCxnSpPr>
          <p:spPr>
            <a:xfrm rot="5400000">
              <a:off x="8070172" y="4835180"/>
              <a:ext cx="985481" cy="694544"/>
            </a:xfrm>
            <a:prstGeom prst="bentConnector2">
              <a:avLst/>
            </a:prstGeom>
            <a:ln>
              <a:prstDash val="lgDash"/>
            </a:ln>
          </p:spPr>
          <p:style>
            <a:lnRef idx="1">
              <a:schemeClr val="accent4"/>
            </a:lnRef>
            <a:fillRef idx="0">
              <a:schemeClr val="accent4"/>
            </a:fillRef>
            <a:effectRef idx="0">
              <a:schemeClr val="accent4"/>
            </a:effectRef>
            <a:fontRef idx="minor">
              <a:schemeClr val="tx1"/>
            </a:fontRef>
          </p:style>
        </p:cxnSp>
      </p:grpSp>
    </p:spTree>
    <p:extLst>
      <p:ext uri="{BB962C8B-B14F-4D97-AF65-F5344CB8AC3E}">
        <p14:creationId xmlns:p14="http://schemas.microsoft.com/office/powerpoint/2010/main" val="369702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34341"/>
            <a:ext cx="3779706" cy="2519804"/>
          </a:xfrm>
          <a:prstGeom prst="ellipse">
            <a:avLst/>
          </a:prstGeom>
          <a:ln w="127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7904" y="2806552"/>
            <a:ext cx="4685830" cy="3136795"/>
          </a:xfrm>
          <a:prstGeom prst="ellipse">
            <a:avLst/>
          </a:prstGeom>
          <a:ln w="127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6" name="Title 5"/>
          <p:cNvSpPr>
            <a:spLocks noGrp="1"/>
          </p:cNvSpPr>
          <p:nvPr>
            <p:ph type="title"/>
          </p:nvPr>
        </p:nvSpPr>
        <p:spPr/>
        <p:txBody>
          <a:bodyPr/>
          <a:lstStyle/>
          <a:p>
            <a:r>
              <a:rPr lang="en-US" dirty="0" smtClean="0"/>
              <a:t>SD </a:t>
            </a:r>
            <a:r>
              <a:rPr lang="en-US" dirty="0" err="1" smtClean="0"/>
              <a:t>VISta</a:t>
            </a:r>
            <a:r>
              <a:rPr lang="en-US" dirty="0" smtClean="0"/>
              <a:t> value proposition</a:t>
            </a:r>
            <a:endParaRPr lang="en-US" dirty="0"/>
          </a:p>
        </p:txBody>
      </p:sp>
      <p:sp>
        <p:nvSpPr>
          <p:cNvPr id="7" name="Content Placeholder 6"/>
          <p:cNvSpPr>
            <a:spLocks noGrp="1"/>
          </p:cNvSpPr>
          <p:nvPr>
            <p:ph type="body" idx="4294967295"/>
          </p:nvPr>
        </p:nvSpPr>
        <p:spPr>
          <a:xfrm>
            <a:off x="612647" y="1246570"/>
            <a:ext cx="8008737" cy="1371600"/>
          </a:xfrm>
        </p:spPr>
        <p:txBody>
          <a:bodyPr>
            <a:noAutofit/>
          </a:bodyPr>
          <a:lstStyle/>
          <a:p>
            <a:pPr marL="0" indent="0" fontAlgn="base">
              <a:buNone/>
            </a:pPr>
            <a:r>
              <a:rPr lang="en-US" sz="2000" dirty="0" smtClean="0"/>
              <a:t>Flexible</a:t>
            </a:r>
            <a:r>
              <a:rPr lang="en-US" sz="2000" dirty="0"/>
              <a:t>, robust, global standard to demonstrate how ecosystem conservation (and related) measures can deliver significant and measurable sustainable development benefits, and help connect these outcomes to donors, investors, credit buyers and other key </a:t>
            </a:r>
            <a:r>
              <a:rPr lang="en-US" sz="2000" dirty="0" smtClean="0"/>
              <a:t>stakeholders</a:t>
            </a:r>
          </a:p>
        </p:txBody>
      </p:sp>
      <p:sp>
        <p:nvSpPr>
          <p:cNvPr id="13" name="TextBox 12"/>
          <p:cNvSpPr txBox="1"/>
          <p:nvPr/>
        </p:nvSpPr>
        <p:spPr>
          <a:xfrm>
            <a:off x="1447800" y="6004070"/>
            <a:ext cx="7173584" cy="244330"/>
          </a:xfrm>
          <a:prstGeom prst="rect">
            <a:avLst/>
          </a:prstGeom>
        </p:spPr>
        <p:txBody>
          <a:bodyPr vert="horz" wrap="square" rtlCol="0" anchor="ctr">
            <a:normAutofit/>
          </a:bodyPr>
          <a:lstStyle/>
          <a:p>
            <a:pPr algn="ctr">
              <a:spcBef>
                <a:spcPct val="0"/>
              </a:spcBef>
            </a:pPr>
            <a:r>
              <a:rPr kumimoji="0" lang="en-US" sz="700" b="0" i="0" u="none" strike="noStrike" kern="1200" cap="none" spc="0" normalizeH="0" baseline="0" noProof="0" dirty="0" smtClean="0">
                <a:ln>
                  <a:noFill/>
                </a:ln>
                <a:solidFill>
                  <a:schemeClr val="bg1">
                    <a:lumMod val="50000"/>
                  </a:schemeClr>
                </a:solidFill>
                <a:effectLst/>
                <a:uLnTx/>
                <a:uFillTx/>
                <a:latin typeface="+mj-lt"/>
                <a:ea typeface="+mj-ea"/>
                <a:cs typeface="+mj-cs"/>
              </a:rPr>
              <a:t>Photos:</a:t>
            </a:r>
            <a:r>
              <a:rPr kumimoji="0" lang="en-US" sz="700" b="0" i="0" u="none" strike="noStrike" kern="1200" cap="none" spc="0" normalizeH="0" noProof="0" dirty="0" smtClean="0">
                <a:ln>
                  <a:noFill/>
                </a:ln>
                <a:solidFill>
                  <a:schemeClr val="bg1">
                    <a:lumMod val="50000"/>
                  </a:schemeClr>
                </a:solidFill>
                <a:effectLst/>
                <a:uLnTx/>
                <a:uFillTx/>
                <a:latin typeface="+mj-lt"/>
                <a:ea typeface="+mj-ea"/>
                <a:cs typeface="+mj-cs"/>
              </a:rPr>
              <a:t> </a:t>
            </a:r>
            <a:r>
              <a:rPr lang="en-US" sz="700" dirty="0">
                <a:solidFill>
                  <a:schemeClr val="bg1">
                    <a:lumMod val="50000"/>
                  </a:schemeClr>
                </a:solidFill>
              </a:rPr>
              <a:t>Alto Mayo REDD+ project, Peru </a:t>
            </a:r>
            <a:r>
              <a:rPr lang="en-US" sz="700" dirty="0" smtClean="0">
                <a:solidFill>
                  <a:schemeClr val="bg1">
                    <a:lumMod val="50000"/>
                  </a:schemeClr>
                </a:solidFill>
              </a:rPr>
              <a:t>(source unknown); US smokestacks via Flickr; </a:t>
            </a:r>
            <a:r>
              <a:rPr kumimoji="0" lang="en-US" sz="700" b="0" i="0" u="none" strike="noStrike" kern="1200" cap="none" spc="0" normalizeH="0" noProof="0" dirty="0" smtClean="0">
                <a:ln>
                  <a:noFill/>
                </a:ln>
                <a:solidFill>
                  <a:schemeClr val="bg1">
                    <a:lumMod val="50000"/>
                  </a:schemeClr>
                </a:solidFill>
                <a:effectLst/>
                <a:uLnTx/>
                <a:uFillTx/>
                <a:latin typeface="+mj-lt"/>
                <a:ea typeface="+mj-ea"/>
                <a:cs typeface="+mj-cs"/>
              </a:rPr>
              <a:t>Indonesia (N. Swickard, VCS)</a:t>
            </a:r>
            <a:endParaRPr kumimoji="0" lang="en-US" sz="700" b="0" i="0" u="none" strike="noStrike" kern="1200" cap="none" spc="0" normalizeH="0" baseline="0" noProof="0" dirty="0" smtClean="0">
              <a:ln>
                <a:noFill/>
              </a:ln>
              <a:solidFill>
                <a:schemeClr val="bg1">
                  <a:lumMod val="50000"/>
                </a:schemeClr>
              </a:solidFill>
              <a:effectLst/>
              <a:uLnTx/>
              <a:uFillTx/>
              <a:latin typeface="+mj-lt"/>
              <a:ea typeface="+mj-ea"/>
              <a:cs typeface="+mj-cs"/>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3200" y="3331578"/>
            <a:ext cx="3556000" cy="2667000"/>
          </a:xfrm>
          <a:prstGeom prst="ellipse">
            <a:avLst/>
          </a:prstGeom>
          <a:ln w="1905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0322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Text Placeholder 2"/>
          <p:cNvSpPr txBox="1">
            <a:spLocks/>
          </p:cNvSpPr>
          <p:nvPr/>
        </p:nvSpPr>
        <p:spPr>
          <a:xfrm>
            <a:off x="574431" y="1295400"/>
            <a:ext cx="2362201" cy="1479359"/>
          </a:xfrm>
          <a:prstGeom prst="rect">
            <a:avLst/>
          </a:prstGeom>
        </p:spPr>
        <p:txBody>
          <a:bodyPr>
            <a:noAutofit/>
          </a:bodyPr>
          <a:lstStyle>
            <a:lvl1pPr marL="320040" indent="-320040" algn="l" rtl="0" eaLnBrk="1" latinLnBrk="0" hangingPunct="1">
              <a:spcBef>
                <a:spcPts val="700"/>
              </a:spcBef>
              <a:buClr>
                <a:schemeClr val="accent2"/>
              </a:buClr>
              <a:buSzPct val="60000"/>
              <a:buFont typeface="Arial" pitchFamily="34" charset="0"/>
              <a:buChar char="•"/>
              <a:defRPr kumimoji="0" sz="2800" kern="1200">
                <a:solidFill>
                  <a:srgbClr val="625852"/>
                </a:solidFill>
                <a:latin typeface="+mn-lt"/>
                <a:ea typeface="+mn-ea"/>
                <a:cs typeface="+mn-cs"/>
              </a:defRPr>
            </a:lvl1pPr>
            <a:lvl2pPr marL="640080" indent="-274320" algn="l" rtl="0" eaLnBrk="1" latinLnBrk="0" hangingPunct="1">
              <a:spcBef>
                <a:spcPts val="550"/>
              </a:spcBef>
              <a:buClr>
                <a:schemeClr val="accent1"/>
              </a:buClr>
              <a:buSzPct val="70000"/>
              <a:buFont typeface="Arial" pitchFamily="34" charset="0"/>
              <a:buChar char="•"/>
              <a:defRPr kumimoji="0" sz="2400" kern="1200">
                <a:solidFill>
                  <a:srgbClr val="625852"/>
                </a:solidFill>
                <a:latin typeface="+mn-lt"/>
                <a:ea typeface="+mn-ea"/>
                <a:cs typeface="+mn-cs"/>
              </a:defRPr>
            </a:lvl2pPr>
            <a:lvl3pPr marL="914400" indent="-228600" algn="l" rtl="0" eaLnBrk="1" latinLnBrk="0" hangingPunct="1">
              <a:spcBef>
                <a:spcPts val="500"/>
              </a:spcBef>
              <a:buClr>
                <a:schemeClr val="accent2"/>
              </a:buClr>
              <a:buSzPct val="75000"/>
              <a:buFont typeface="Arial" pitchFamily="34" charset="0"/>
              <a:buChar char="•"/>
              <a:defRPr kumimoji="0" sz="2000" kern="1200">
                <a:solidFill>
                  <a:srgbClr val="625852"/>
                </a:solidFill>
                <a:latin typeface="+mn-lt"/>
                <a:ea typeface="+mn-ea"/>
                <a:cs typeface="+mn-cs"/>
              </a:defRPr>
            </a:lvl3pPr>
            <a:lvl4pPr marL="1371600" indent="-228600" algn="l" rtl="0" eaLnBrk="1" latinLnBrk="0" hangingPunct="1">
              <a:spcBef>
                <a:spcPts val="400"/>
              </a:spcBef>
              <a:buClr>
                <a:schemeClr val="accent3"/>
              </a:buClr>
              <a:buSzPct val="75000"/>
              <a:buFont typeface="Arial" pitchFamily="34" charset="0"/>
              <a:buChar char="•"/>
              <a:defRPr kumimoji="0" sz="1800" kern="1200">
                <a:solidFill>
                  <a:srgbClr val="625852"/>
                </a:solidFill>
                <a:latin typeface="+mn-lt"/>
                <a:ea typeface="+mn-ea"/>
                <a:cs typeface="+mn-cs"/>
              </a:defRPr>
            </a:lvl4pPr>
            <a:lvl5pPr marL="1828800" indent="-228600" algn="l" rtl="0" eaLnBrk="1" latinLnBrk="0" hangingPunct="1">
              <a:spcBef>
                <a:spcPts val="400"/>
              </a:spcBef>
              <a:buClr>
                <a:schemeClr val="accent4"/>
              </a:buClr>
              <a:buSzPct val="65000"/>
              <a:buFont typeface="Arial" pitchFamily="34" charset="0"/>
              <a:buChar char="•"/>
              <a:defRPr kumimoji="0" sz="1800" kern="1200">
                <a:solidFill>
                  <a:srgbClr val="625852"/>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10000"/>
              </a:lnSpc>
              <a:spcBef>
                <a:spcPts val="0"/>
              </a:spcBef>
              <a:spcAft>
                <a:spcPts val="300"/>
              </a:spcAft>
              <a:buNone/>
            </a:pPr>
            <a:r>
              <a:rPr lang="en-US" sz="1600" b="1" dirty="0" smtClean="0">
                <a:solidFill>
                  <a:schemeClr val="accent1"/>
                </a:solidFill>
              </a:rPr>
              <a:t>Julianne Baroody</a:t>
            </a:r>
          </a:p>
          <a:p>
            <a:pPr marL="0" indent="0">
              <a:lnSpc>
                <a:spcPct val="110000"/>
              </a:lnSpc>
              <a:spcBef>
                <a:spcPts val="0"/>
              </a:spcBef>
              <a:spcAft>
                <a:spcPts val="300"/>
              </a:spcAft>
              <a:buNone/>
            </a:pPr>
            <a:r>
              <a:rPr lang="en-US" sz="1600" dirty="0" smtClean="0">
                <a:solidFill>
                  <a:schemeClr val="accent1"/>
                </a:solidFill>
              </a:rPr>
              <a:t>Climate, Community &amp; Biodiversity Program Manager</a:t>
            </a:r>
          </a:p>
          <a:p>
            <a:pPr marL="0" indent="0">
              <a:lnSpc>
                <a:spcPct val="110000"/>
              </a:lnSpc>
              <a:spcBef>
                <a:spcPts val="0"/>
              </a:spcBef>
              <a:spcAft>
                <a:spcPts val="300"/>
              </a:spcAft>
              <a:buNone/>
            </a:pPr>
            <a:r>
              <a:rPr lang="en-US" sz="1600" dirty="0" smtClean="0">
                <a:hlinkClick r:id="rId3"/>
              </a:rPr>
              <a:t>jbaroody@v-c-s.org</a:t>
            </a:r>
            <a:r>
              <a:rPr lang="en-US" sz="1600" dirty="0" smtClean="0"/>
              <a:t> </a:t>
            </a:r>
          </a:p>
          <a:p>
            <a:endParaRPr lang="en-US" sz="2000" dirty="0" smtClean="0"/>
          </a:p>
        </p:txBody>
      </p:sp>
      <p:sp>
        <p:nvSpPr>
          <p:cNvPr id="6" name="Text Placeholder 2"/>
          <p:cNvSpPr txBox="1">
            <a:spLocks/>
          </p:cNvSpPr>
          <p:nvPr/>
        </p:nvSpPr>
        <p:spPr>
          <a:xfrm>
            <a:off x="574431" y="3581400"/>
            <a:ext cx="2895601" cy="1833396"/>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Arial" pitchFamily="34" charset="0"/>
              <a:buNone/>
              <a:defRPr kumimoji="0" sz="2000" kern="1200" baseline="0">
                <a:solidFill>
                  <a:schemeClr val="accent1"/>
                </a:solidFill>
                <a:latin typeface="+mn-lt"/>
                <a:ea typeface="+mn-ea"/>
                <a:cs typeface="+mn-cs"/>
              </a:defRPr>
            </a:lvl1pPr>
            <a:lvl2pPr marL="640080" indent="-274320" algn="l" rtl="0" eaLnBrk="1" latinLnBrk="0" hangingPunct="1">
              <a:spcBef>
                <a:spcPts val="550"/>
              </a:spcBef>
              <a:buClr>
                <a:schemeClr val="accent1"/>
              </a:buClr>
              <a:buSzPct val="70000"/>
              <a:buFont typeface="Arial" pitchFamily="34" charset="0"/>
              <a:buNone/>
              <a:defRPr kumimoji="0" sz="20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Arial" pitchFamily="34" charset="0"/>
              <a:buChar char="•"/>
              <a:defRPr kumimoji="0" sz="20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Arial" pitchFamily="34" charset="0"/>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Arial" pitchFamily="34" charset="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spcBef>
                <a:spcPts val="0"/>
              </a:spcBef>
              <a:spcAft>
                <a:spcPts val="300"/>
              </a:spcAft>
            </a:pPr>
            <a:endParaRPr lang="en-US" sz="1600" b="1" dirty="0" smtClean="0"/>
          </a:p>
          <a:p>
            <a:pPr>
              <a:spcBef>
                <a:spcPts val="0"/>
              </a:spcBef>
              <a:spcAft>
                <a:spcPts val="300"/>
              </a:spcAft>
            </a:pPr>
            <a:endParaRPr lang="en-US" sz="1600" b="1" dirty="0"/>
          </a:p>
          <a:p>
            <a:pPr>
              <a:spcBef>
                <a:spcPts val="0"/>
              </a:spcBef>
              <a:spcAft>
                <a:spcPts val="300"/>
              </a:spcAft>
            </a:pPr>
            <a:endParaRPr lang="en-US" sz="1600" b="1" dirty="0" smtClean="0"/>
          </a:p>
          <a:p>
            <a:pPr>
              <a:spcBef>
                <a:spcPts val="0"/>
              </a:spcBef>
              <a:spcAft>
                <a:spcPts val="300"/>
              </a:spcAft>
            </a:pPr>
            <a:endParaRPr lang="en-US" sz="1600" b="1" dirty="0"/>
          </a:p>
          <a:p>
            <a:pPr>
              <a:spcBef>
                <a:spcPts val="0"/>
              </a:spcBef>
              <a:spcAft>
                <a:spcPts val="300"/>
              </a:spcAft>
            </a:pPr>
            <a:r>
              <a:rPr lang="en-US" sz="1600" b="1" dirty="0" smtClean="0"/>
              <a:t>VCS Association</a:t>
            </a:r>
          </a:p>
          <a:p>
            <a:pPr>
              <a:spcBef>
                <a:spcPts val="0"/>
              </a:spcBef>
              <a:spcAft>
                <a:spcPts val="300"/>
              </a:spcAft>
            </a:pPr>
            <a:r>
              <a:rPr lang="en-US" sz="1600" dirty="0" smtClean="0"/>
              <a:t>One Thomas Circle, NW</a:t>
            </a:r>
          </a:p>
          <a:p>
            <a:pPr>
              <a:spcBef>
                <a:spcPts val="0"/>
              </a:spcBef>
              <a:spcAft>
                <a:spcPts val="300"/>
              </a:spcAft>
            </a:pPr>
            <a:r>
              <a:rPr lang="en-US" sz="1600" dirty="0" smtClean="0"/>
              <a:t>Suite 1050</a:t>
            </a:r>
          </a:p>
          <a:p>
            <a:pPr>
              <a:spcBef>
                <a:spcPts val="0"/>
              </a:spcBef>
              <a:spcAft>
                <a:spcPts val="300"/>
              </a:spcAft>
            </a:pPr>
            <a:r>
              <a:rPr lang="en-US" sz="1600" dirty="0" smtClean="0"/>
              <a:t>Washington, DC  20005</a:t>
            </a:r>
          </a:p>
          <a:p>
            <a:pPr>
              <a:spcBef>
                <a:spcPts val="0"/>
              </a:spcBef>
              <a:spcAft>
                <a:spcPts val="300"/>
              </a:spcAft>
            </a:pPr>
            <a:r>
              <a:rPr lang="en-US" sz="1600" dirty="0" smtClean="0">
                <a:hlinkClick r:id="rId4"/>
              </a:rPr>
              <a:t>www.v-c-s.org</a:t>
            </a:r>
            <a:endParaRPr lang="en-US" sz="1600" dirty="0" smtClean="0"/>
          </a:p>
          <a:p>
            <a:r>
              <a:rPr lang="en-US" sz="1200" dirty="0" smtClean="0"/>
              <a:t> </a:t>
            </a:r>
          </a:p>
          <a:p>
            <a:endParaRPr lang="en-US" sz="1200" dirty="0" smtClean="0"/>
          </a:p>
        </p:txBody>
      </p:sp>
      <p:pic>
        <p:nvPicPr>
          <p:cNvPr id="7" name="Picture 2" descr="S:\MarComm\Graphics &amp; Photos\Photos\Photos - Large (for print or slideshow)\VCS Fores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8528" y="1644748"/>
            <a:ext cx="5623300" cy="3734879"/>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p:cNvSpPr txBox="1">
            <a:spLocks/>
          </p:cNvSpPr>
          <p:nvPr/>
        </p:nvSpPr>
        <p:spPr>
          <a:xfrm>
            <a:off x="565355" y="3048000"/>
            <a:ext cx="2362201" cy="1479359"/>
          </a:xfrm>
          <a:prstGeom prst="rect">
            <a:avLst/>
          </a:prstGeom>
        </p:spPr>
        <p:txBody>
          <a:bodyPr>
            <a:noAutofit/>
          </a:bodyPr>
          <a:lstStyle>
            <a:lvl1pPr marL="320040" indent="-320040" algn="l" rtl="0" eaLnBrk="1" latinLnBrk="0" hangingPunct="1">
              <a:spcBef>
                <a:spcPts val="700"/>
              </a:spcBef>
              <a:buClr>
                <a:schemeClr val="accent2"/>
              </a:buClr>
              <a:buSzPct val="60000"/>
              <a:buFont typeface="Arial" pitchFamily="34" charset="0"/>
              <a:buChar char="•"/>
              <a:defRPr kumimoji="0" sz="2800" kern="1200">
                <a:solidFill>
                  <a:srgbClr val="625852"/>
                </a:solidFill>
                <a:latin typeface="+mn-lt"/>
                <a:ea typeface="+mn-ea"/>
                <a:cs typeface="+mn-cs"/>
              </a:defRPr>
            </a:lvl1pPr>
            <a:lvl2pPr marL="640080" indent="-274320" algn="l" rtl="0" eaLnBrk="1" latinLnBrk="0" hangingPunct="1">
              <a:spcBef>
                <a:spcPts val="550"/>
              </a:spcBef>
              <a:buClr>
                <a:schemeClr val="accent1"/>
              </a:buClr>
              <a:buSzPct val="70000"/>
              <a:buFont typeface="Arial" pitchFamily="34" charset="0"/>
              <a:buChar char="•"/>
              <a:defRPr kumimoji="0" sz="2400" kern="1200">
                <a:solidFill>
                  <a:srgbClr val="625852"/>
                </a:solidFill>
                <a:latin typeface="+mn-lt"/>
                <a:ea typeface="+mn-ea"/>
                <a:cs typeface="+mn-cs"/>
              </a:defRPr>
            </a:lvl2pPr>
            <a:lvl3pPr marL="914400" indent="-228600" algn="l" rtl="0" eaLnBrk="1" latinLnBrk="0" hangingPunct="1">
              <a:spcBef>
                <a:spcPts val="500"/>
              </a:spcBef>
              <a:buClr>
                <a:schemeClr val="accent2"/>
              </a:buClr>
              <a:buSzPct val="75000"/>
              <a:buFont typeface="Arial" pitchFamily="34" charset="0"/>
              <a:buChar char="•"/>
              <a:defRPr kumimoji="0" sz="2000" kern="1200">
                <a:solidFill>
                  <a:srgbClr val="625852"/>
                </a:solidFill>
                <a:latin typeface="+mn-lt"/>
                <a:ea typeface="+mn-ea"/>
                <a:cs typeface="+mn-cs"/>
              </a:defRPr>
            </a:lvl3pPr>
            <a:lvl4pPr marL="1371600" indent="-228600" algn="l" rtl="0" eaLnBrk="1" latinLnBrk="0" hangingPunct="1">
              <a:spcBef>
                <a:spcPts val="400"/>
              </a:spcBef>
              <a:buClr>
                <a:schemeClr val="accent3"/>
              </a:buClr>
              <a:buSzPct val="75000"/>
              <a:buFont typeface="Arial" pitchFamily="34" charset="0"/>
              <a:buChar char="•"/>
              <a:defRPr kumimoji="0" sz="1800" kern="1200">
                <a:solidFill>
                  <a:srgbClr val="625852"/>
                </a:solidFill>
                <a:latin typeface="+mn-lt"/>
                <a:ea typeface="+mn-ea"/>
                <a:cs typeface="+mn-cs"/>
              </a:defRPr>
            </a:lvl4pPr>
            <a:lvl5pPr marL="1828800" indent="-228600" algn="l" rtl="0" eaLnBrk="1" latinLnBrk="0" hangingPunct="1">
              <a:spcBef>
                <a:spcPts val="400"/>
              </a:spcBef>
              <a:buClr>
                <a:schemeClr val="accent4"/>
              </a:buClr>
              <a:buSzPct val="65000"/>
              <a:buFont typeface="Arial" pitchFamily="34" charset="0"/>
              <a:buChar char="•"/>
              <a:defRPr kumimoji="0" sz="1800" kern="1200">
                <a:solidFill>
                  <a:srgbClr val="625852"/>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10000"/>
              </a:lnSpc>
              <a:spcBef>
                <a:spcPts val="0"/>
              </a:spcBef>
              <a:spcAft>
                <a:spcPts val="300"/>
              </a:spcAft>
              <a:buNone/>
            </a:pPr>
            <a:r>
              <a:rPr lang="en-US" sz="1600" b="1" dirty="0" smtClean="0">
                <a:solidFill>
                  <a:schemeClr val="accent1"/>
                </a:solidFill>
              </a:rPr>
              <a:t>Toby Janson-Smith</a:t>
            </a:r>
          </a:p>
          <a:p>
            <a:pPr marL="0" indent="0">
              <a:lnSpc>
                <a:spcPct val="110000"/>
              </a:lnSpc>
              <a:spcBef>
                <a:spcPts val="0"/>
              </a:spcBef>
              <a:spcAft>
                <a:spcPts val="300"/>
              </a:spcAft>
              <a:buNone/>
            </a:pPr>
            <a:r>
              <a:rPr lang="en-US" sz="1600" dirty="0">
                <a:solidFill>
                  <a:schemeClr val="accent1"/>
                </a:solidFill>
              </a:rPr>
              <a:t>Chief </a:t>
            </a:r>
            <a:r>
              <a:rPr lang="en-US" sz="1600" dirty="0" smtClean="0">
                <a:solidFill>
                  <a:schemeClr val="accent1"/>
                </a:solidFill>
              </a:rPr>
              <a:t>Innovation Officer </a:t>
            </a:r>
          </a:p>
          <a:p>
            <a:pPr marL="0" indent="0">
              <a:lnSpc>
                <a:spcPct val="110000"/>
              </a:lnSpc>
              <a:spcBef>
                <a:spcPts val="0"/>
              </a:spcBef>
              <a:spcAft>
                <a:spcPts val="300"/>
              </a:spcAft>
              <a:buNone/>
            </a:pPr>
            <a:r>
              <a:rPr lang="en-US" sz="1600" dirty="0" smtClean="0">
                <a:hlinkClick r:id="rId3"/>
              </a:rPr>
              <a:t>tjanson@v-c-s.org</a:t>
            </a:r>
            <a:r>
              <a:rPr lang="en-US" sz="1600" dirty="0" smtClean="0"/>
              <a:t> </a:t>
            </a:r>
          </a:p>
          <a:p>
            <a:endParaRPr lang="en-US" sz="2000" dirty="0" smtClean="0"/>
          </a:p>
        </p:txBody>
      </p:sp>
    </p:spTree>
    <p:extLst>
      <p:ext uri="{BB962C8B-B14F-4D97-AF65-F5344CB8AC3E}">
        <p14:creationId xmlns:p14="http://schemas.microsoft.com/office/powerpoint/2010/main" val="2749525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4" name="Content Placeholder 3"/>
          <p:cNvSpPr>
            <a:spLocks noGrp="1"/>
          </p:cNvSpPr>
          <p:nvPr>
            <p:ph sz="quarter" idx="1"/>
          </p:nvPr>
        </p:nvSpPr>
        <p:spPr/>
        <p:txBody>
          <a:bodyPr/>
          <a:lstStyle/>
          <a:p>
            <a:pPr lvl="0"/>
            <a:r>
              <a:rPr lang="en-US" dirty="0"/>
              <a:t>Role of standards in international carbon </a:t>
            </a:r>
            <a:r>
              <a:rPr lang="en-US" dirty="0" smtClean="0"/>
              <a:t>markets &amp; other conservation investments </a:t>
            </a:r>
            <a:endParaRPr lang="en-US" dirty="0"/>
          </a:p>
          <a:p>
            <a:r>
              <a:rPr lang="en-US" dirty="0" smtClean="0"/>
              <a:t>Standards </a:t>
            </a:r>
            <a:r>
              <a:rPr lang="en-US" dirty="0"/>
              <a:t>frameworks managed by the VCS </a:t>
            </a:r>
          </a:p>
          <a:p>
            <a:pPr lvl="1"/>
            <a:r>
              <a:rPr lang="en-US" dirty="0" smtClean="0"/>
              <a:t>Verified Carbon Standard</a:t>
            </a:r>
          </a:p>
          <a:p>
            <a:pPr lvl="1"/>
            <a:r>
              <a:rPr lang="en-US" dirty="0" smtClean="0"/>
              <a:t>The </a:t>
            </a:r>
            <a:r>
              <a:rPr lang="en-US" dirty="0"/>
              <a:t>Climate, Community &amp; Biodiversity (CCB) Program </a:t>
            </a:r>
            <a:endParaRPr lang="en-US" dirty="0" smtClean="0"/>
          </a:p>
          <a:p>
            <a:pPr lvl="1"/>
            <a:r>
              <a:rPr lang="en-US" dirty="0" smtClean="0"/>
              <a:t>Sustainable </a:t>
            </a:r>
            <a:r>
              <a:rPr lang="en-US" dirty="0"/>
              <a:t>Development Verified Impact </a:t>
            </a:r>
            <a:r>
              <a:rPr lang="en-US" dirty="0" smtClean="0"/>
              <a:t>Standard (SD </a:t>
            </a:r>
            <a:r>
              <a:rPr lang="en-US" dirty="0" err="1" smtClean="0"/>
              <a:t>VISta</a:t>
            </a:r>
            <a:r>
              <a:rPr lang="en-US" dirty="0" smtClean="0"/>
              <a:t>)</a:t>
            </a:r>
            <a:endParaRPr lang="en-US" dirty="0"/>
          </a:p>
        </p:txBody>
      </p:sp>
    </p:spTree>
    <p:extLst>
      <p:ext uri="{BB962C8B-B14F-4D97-AF65-F5344CB8AC3E}">
        <p14:creationId xmlns:p14="http://schemas.microsoft.com/office/powerpoint/2010/main" val="3303643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smtClean="0"/>
              <a:t>International Carbon Markets and Investments in Conservation</a:t>
            </a:r>
            <a:endParaRPr lang="en-US" dirty="0"/>
          </a:p>
        </p:txBody>
      </p:sp>
    </p:spTree>
    <p:extLst>
      <p:ext uri="{BB962C8B-B14F-4D97-AF65-F5344CB8AC3E}">
        <p14:creationId xmlns:p14="http://schemas.microsoft.com/office/powerpoint/2010/main" val="1597850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Voluntary carbon offset transactions</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873"/>
          <a:stretch/>
        </p:blipFill>
        <p:spPr bwMode="auto">
          <a:xfrm>
            <a:off x="685800" y="1576000"/>
            <a:ext cx="8325952" cy="444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495976" y="5953125"/>
            <a:ext cx="6705600" cy="276999"/>
          </a:xfrm>
          <a:prstGeom prst="rect">
            <a:avLst/>
          </a:prstGeom>
        </p:spPr>
        <p:txBody>
          <a:bodyPr wrap="square">
            <a:spAutoFit/>
          </a:bodyPr>
          <a:lstStyle/>
          <a:p>
            <a:r>
              <a:rPr lang="en-US" sz="1200" dirty="0">
                <a:solidFill>
                  <a:schemeClr val="bg1">
                    <a:lumMod val="65000"/>
                  </a:schemeClr>
                </a:solidFill>
              </a:rPr>
              <a:t>Source: Forest Trends’ Ecosystem Marketplace. </a:t>
            </a:r>
            <a:r>
              <a:rPr lang="en-US" sz="1200" i="1" dirty="0">
                <a:solidFill>
                  <a:schemeClr val="bg1">
                    <a:lumMod val="65000"/>
                  </a:schemeClr>
                </a:solidFill>
              </a:rPr>
              <a:t>State of the Voluntary Carbon Market 2016</a:t>
            </a:r>
            <a:endParaRPr lang="en-US" sz="1200" dirty="0"/>
          </a:p>
        </p:txBody>
      </p:sp>
    </p:spTree>
    <p:extLst>
      <p:ext uri="{BB962C8B-B14F-4D97-AF65-F5344CB8AC3E}">
        <p14:creationId xmlns:p14="http://schemas.microsoft.com/office/powerpoint/2010/main" val="2564666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Transacted volume &amp; average price (2015)</a:t>
            </a:r>
            <a:endParaRPr lang="en-US" dirty="0"/>
          </a:p>
        </p:txBody>
      </p:sp>
      <p:grpSp>
        <p:nvGrpSpPr>
          <p:cNvPr id="4" name="Group 3"/>
          <p:cNvGrpSpPr/>
          <p:nvPr/>
        </p:nvGrpSpPr>
        <p:grpSpPr>
          <a:xfrm>
            <a:off x="1754124" y="1143000"/>
            <a:ext cx="5867400" cy="4963033"/>
            <a:chOff x="2667000" y="76201"/>
            <a:chExt cx="5867400" cy="4963033"/>
          </a:xfrm>
        </p:grpSpPr>
        <p:pic>
          <p:nvPicPr>
            <p:cNvPr id="3" name="Picture 2"/>
            <p:cNvPicPr>
              <a:picLocks noChangeAspect="1"/>
            </p:cNvPicPr>
            <p:nvPr/>
          </p:nvPicPr>
          <p:blipFill rotWithShape="1">
            <a:blip r:embed="rId3"/>
            <a:srcRect t="5960" r="23048" b="18949"/>
            <a:stretch/>
          </p:blipFill>
          <p:spPr>
            <a:xfrm>
              <a:off x="2667000" y="76201"/>
              <a:ext cx="5867400" cy="4800599"/>
            </a:xfrm>
            <a:prstGeom prst="rect">
              <a:avLst/>
            </a:prstGeom>
          </p:spPr>
        </p:pic>
        <p:pic>
          <p:nvPicPr>
            <p:cNvPr id="5" name="Picture 4"/>
            <p:cNvPicPr>
              <a:picLocks noChangeAspect="1"/>
            </p:cNvPicPr>
            <p:nvPr/>
          </p:nvPicPr>
          <p:blipFill rotWithShape="1">
            <a:blip r:embed="rId3"/>
            <a:srcRect l="61962" t="83278" r="23048" b="7030"/>
            <a:stretch/>
          </p:blipFill>
          <p:spPr>
            <a:xfrm>
              <a:off x="7391400" y="4419601"/>
              <a:ext cx="1143000" cy="619633"/>
            </a:xfrm>
            <a:prstGeom prst="rect">
              <a:avLst/>
            </a:prstGeom>
          </p:spPr>
        </p:pic>
      </p:grpSp>
      <p:sp>
        <p:nvSpPr>
          <p:cNvPr id="7" name="Rectangle 6"/>
          <p:cNvSpPr/>
          <p:nvPr/>
        </p:nvSpPr>
        <p:spPr>
          <a:xfrm flipH="1">
            <a:off x="216568" y="4495800"/>
            <a:ext cx="1127008" cy="1754326"/>
          </a:xfrm>
          <a:prstGeom prst="rect">
            <a:avLst/>
          </a:prstGeom>
        </p:spPr>
        <p:txBody>
          <a:bodyPr wrap="square">
            <a:spAutoFit/>
          </a:bodyPr>
          <a:lstStyle/>
          <a:p>
            <a:r>
              <a:rPr lang="en-US" sz="1200" dirty="0">
                <a:solidFill>
                  <a:schemeClr val="bg1">
                    <a:lumMod val="65000"/>
                  </a:schemeClr>
                </a:solidFill>
              </a:rPr>
              <a:t>Source: Forest Trends’ Ecosystem Marketplace. </a:t>
            </a:r>
            <a:r>
              <a:rPr lang="en-US" sz="1200" i="1" dirty="0">
                <a:solidFill>
                  <a:schemeClr val="bg1">
                    <a:lumMod val="65000"/>
                  </a:schemeClr>
                </a:solidFill>
              </a:rPr>
              <a:t>State of the Voluntary Carbon Market 2016</a:t>
            </a:r>
            <a:endParaRPr lang="en-US" sz="1200" dirty="0"/>
          </a:p>
        </p:txBody>
      </p:sp>
    </p:spTree>
    <p:extLst>
      <p:ext uri="{BB962C8B-B14F-4D97-AF65-F5344CB8AC3E}">
        <p14:creationId xmlns:p14="http://schemas.microsoft.com/office/powerpoint/2010/main" val="343472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9144000" cy="69631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238"/>
          <a:stretch/>
        </p:blipFill>
        <p:spPr bwMode="auto">
          <a:xfrm>
            <a:off x="4011" y="-16043"/>
            <a:ext cx="820915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flipH="1">
            <a:off x="8016992" y="5087631"/>
            <a:ext cx="1127008" cy="1754326"/>
          </a:xfrm>
          <a:prstGeom prst="rect">
            <a:avLst/>
          </a:prstGeom>
        </p:spPr>
        <p:txBody>
          <a:bodyPr wrap="square">
            <a:spAutoFit/>
          </a:bodyPr>
          <a:lstStyle/>
          <a:p>
            <a:r>
              <a:rPr lang="en-US" sz="1200" dirty="0">
                <a:solidFill>
                  <a:schemeClr val="bg1">
                    <a:lumMod val="65000"/>
                  </a:schemeClr>
                </a:solidFill>
              </a:rPr>
              <a:t>Source: Forest Trends’ Ecosystem Marketplace. </a:t>
            </a:r>
            <a:r>
              <a:rPr lang="en-US" sz="1200" i="1" dirty="0">
                <a:solidFill>
                  <a:schemeClr val="bg1">
                    <a:lumMod val="65000"/>
                  </a:schemeClr>
                </a:solidFill>
              </a:rPr>
              <a:t>State of the Voluntary Carbon Market 2016</a:t>
            </a:r>
            <a:endParaRPr lang="en-US" sz="1200" dirty="0"/>
          </a:p>
        </p:txBody>
      </p:sp>
    </p:spTree>
    <p:extLst>
      <p:ext uri="{BB962C8B-B14F-4D97-AF65-F5344CB8AC3E}">
        <p14:creationId xmlns:p14="http://schemas.microsoft.com/office/powerpoint/2010/main" val="2862265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Buyer breakdown by main concern</a:t>
            </a:r>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140" b="8181"/>
          <a:stretch/>
        </p:blipFill>
        <p:spPr bwMode="auto">
          <a:xfrm>
            <a:off x="625639" y="1143000"/>
            <a:ext cx="7610475" cy="395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38200" y="5134215"/>
            <a:ext cx="7696200" cy="1077218"/>
          </a:xfrm>
          <a:prstGeom prst="rect">
            <a:avLst/>
          </a:prstGeom>
        </p:spPr>
        <p:txBody>
          <a:bodyPr wrap="square">
            <a:spAutoFit/>
          </a:bodyPr>
          <a:lstStyle/>
          <a:p>
            <a:pPr>
              <a:spcBef>
                <a:spcPct val="0"/>
              </a:spcBef>
            </a:pPr>
            <a:r>
              <a:rPr lang="en-US" sz="1600" dirty="0" smtClean="0"/>
              <a:t>According to one recent Ecosystem Marketplace report, “nearly half of all respondents claimed that co-benefits </a:t>
            </a:r>
            <a:r>
              <a:rPr lang="en-US" sz="1600" dirty="0"/>
              <a:t>had a “major influence” on </a:t>
            </a:r>
            <a:r>
              <a:rPr lang="en-US" sz="1600" dirty="0" smtClean="0"/>
              <a:t>their buyer(s</a:t>
            </a:r>
            <a:r>
              <a:rPr lang="en-US" sz="1600" dirty="0"/>
              <a:t>), saying their buyer(s) engaged in the forest carbon market primarily because of the beyond-carbon impact of their dollars</a:t>
            </a:r>
            <a:r>
              <a:rPr lang="en-US" sz="1600" dirty="0" smtClean="0"/>
              <a:t>.” (</a:t>
            </a:r>
            <a:r>
              <a:rPr lang="en-US" sz="1600" i="1" dirty="0" smtClean="0"/>
              <a:t>State </a:t>
            </a:r>
            <a:r>
              <a:rPr lang="en-US" sz="1600" i="1" dirty="0"/>
              <a:t>of Forest Carbon Finance </a:t>
            </a:r>
            <a:r>
              <a:rPr lang="en-US" sz="1600" i="1" dirty="0" smtClean="0"/>
              <a:t>2016</a:t>
            </a:r>
            <a:r>
              <a:rPr lang="en-US" sz="1600" dirty="0" smtClean="0"/>
              <a:t>)</a:t>
            </a:r>
            <a:endParaRPr lang="en-US" sz="1600" dirty="0"/>
          </a:p>
        </p:txBody>
      </p:sp>
      <p:sp>
        <p:nvSpPr>
          <p:cNvPr id="7" name="Rectangle 6"/>
          <p:cNvSpPr/>
          <p:nvPr/>
        </p:nvSpPr>
        <p:spPr>
          <a:xfrm flipH="1">
            <a:off x="3465576" y="4671807"/>
            <a:ext cx="5029200" cy="461665"/>
          </a:xfrm>
          <a:prstGeom prst="rect">
            <a:avLst/>
          </a:prstGeom>
        </p:spPr>
        <p:txBody>
          <a:bodyPr wrap="square">
            <a:spAutoFit/>
          </a:bodyPr>
          <a:lstStyle/>
          <a:p>
            <a:r>
              <a:rPr lang="en-US" sz="1200" dirty="0">
                <a:solidFill>
                  <a:schemeClr val="bg1">
                    <a:lumMod val="65000"/>
                  </a:schemeClr>
                </a:solidFill>
              </a:rPr>
              <a:t>Source: Forest Trends’ Ecosystem Marketplace. </a:t>
            </a:r>
            <a:r>
              <a:rPr lang="en-US" sz="1200" i="1" dirty="0">
                <a:solidFill>
                  <a:schemeClr val="bg1">
                    <a:lumMod val="65000"/>
                  </a:schemeClr>
                </a:solidFill>
              </a:rPr>
              <a:t>State of the Voluntary Carbon Market 2016</a:t>
            </a:r>
            <a:endParaRPr lang="en-US" sz="1200" dirty="0"/>
          </a:p>
        </p:txBody>
      </p:sp>
    </p:spTree>
    <p:extLst>
      <p:ext uri="{BB962C8B-B14F-4D97-AF65-F5344CB8AC3E}">
        <p14:creationId xmlns:p14="http://schemas.microsoft.com/office/powerpoint/2010/main" val="2678496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9114"/>
            <a:ext cx="8458200" cy="584775"/>
          </a:xfrm>
        </p:spPr>
        <p:txBody>
          <a:bodyPr>
            <a:noAutofit/>
          </a:bodyPr>
          <a:lstStyle/>
          <a:p>
            <a:r>
              <a:rPr lang="en-US" sz="2800" dirty="0" smtClean="0"/>
              <a:t>Demand for forest carbon credits by activity location</a:t>
            </a:r>
            <a:endParaRPr lang="en-US" sz="2800" dirty="0"/>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0184"/>
          <a:stretch/>
        </p:blipFill>
        <p:spPr bwMode="auto">
          <a:xfrm>
            <a:off x="304800" y="1780823"/>
            <a:ext cx="8569815" cy="281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524000" y="4605866"/>
            <a:ext cx="6705600" cy="276999"/>
          </a:xfrm>
          <a:prstGeom prst="rect">
            <a:avLst/>
          </a:prstGeom>
        </p:spPr>
        <p:txBody>
          <a:bodyPr wrap="square">
            <a:spAutoFit/>
          </a:bodyPr>
          <a:lstStyle/>
          <a:p>
            <a:r>
              <a:rPr lang="en-US" sz="1200" dirty="0">
                <a:solidFill>
                  <a:schemeClr val="bg1">
                    <a:lumMod val="65000"/>
                  </a:schemeClr>
                </a:solidFill>
              </a:rPr>
              <a:t>Source: Forest Trends’ Ecosystem Marketplace. </a:t>
            </a:r>
            <a:r>
              <a:rPr lang="en-US" sz="1200" i="1" dirty="0">
                <a:solidFill>
                  <a:schemeClr val="bg1">
                    <a:lumMod val="65000"/>
                  </a:schemeClr>
                </a:solidFill>
              </a:rPr>
              <a:t>State of </a:t>
            </a:r>
            <a:r>
              <a:rPr lang="en-US" sz="1200" i="1" dirty="0" smtClean="0">
                <a:solidFill>
                  <a:schemeClr val="bg1">
                    <a:lumMod val="65000"/>
                  </a:schemeClr>
                </a:solidFill>
              </a:rPr>
              <a:t>Forest Carbon Finance 2016</a:t>
            </a:r>
            <a:endParaRPr lang="en-US" sz="1200" dirty="0"/>
          </a:p>
        </p:txBody>
      </p:sp>
    </p:spTree>
    <p:extLst>
      <p:ext uri="{BB962C8B-B14F-4D97-AF65-F5344CB8AC3E}">
        <p14:creationId xmlns:p14="http://schemas.microsoft.com/office/powerpoint/2010/main" val="2788284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CS PPT Presentation Template June 2012">
  <a:themeElements>
    <a:clrScheme name="VCS Master Slides">
      <a:dk1>
        <a:srgbClr val="766A62"/>
      </a:dk1>
      <a:lt1>
        <a:sysClr val="window" lastClr="FFFFFF"/>
      </a:lt1>
      <a:dk2>
        <a:srgbClr val="766A62"/>
      </a:dk2>
      <a:lt2>
        <a:srgbClr val="EBDDC3"/>
      </a:lt2>
      <a:accent1>
        <a:srgbClr val="005B82"/>
      </a:accent1>
      <a:accent2>
        <a:srgbClr val="427730"/>
      </a:accent2>
      <a:accent3>
        <a:srgbClr val="55517B"/>
      </a:accent3>
      <a:accent4>
        <a:srgbClr val="BB650E"/>
      </a:accent4>
      <a:accent5>
        <a:srgbClr val="C2D7E0"/>
      </a:accent5>
      <a:accent6>
        <a:srgbClr val="9F0927"/>
      </a:accent6>
      <a:hlink>
        <a:srgbClr val="F7B615"/>
      </a:hlink>
      <a:folHlink>
        <a:srgbClr val="70440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txDef>
      <a:spPr/>
      <a:bodyPr vert="horz" anchor="ctr">
        <a:normAutofit/>
      </a:bodyPr>
      <a:lstStyle>
        <a:defPPr marL="0" marR="0" indent="0" algn="ctr" defTabSz="914400" rtl="0" eaLnBrk="1" fontAlgn="auto" latinLnBrk="0" hangingPunct="1">
          <a:lnSpc>
            <a:spcPct val="100000"/>
          </a:lnSpc>
          <a:spcBef>
            <a:spcPct val="0"/>
          </a:spcBef>
          <a:spcAft>
            <a:spcPts val="0"/>
          </a:spcAft>
          <a:buClrTx/>
          <a:buSzTx/>
          <a:buFontTx/>
          <a:buNone/>
          <a:tabLst/>
          <a:defRPr kumimoji="0" sz="2000" b="0" i="0" u="none" strike="noStrike" kern="1200" cap="none" spc="0" normalizeH="0" baseline="0" noProof="0" dirty="0" smtClean="0">
            <a:ln>
              <a:noFill/>
            </a:ln>
            <a:solidFill>
              <a:schemeClr val="accent1"/>
            </a:solidFill>
            <a:effectLst/>
            <a:uLnTx/>
            <a:uFillTx/>
            <a:latin typeface="+mj-lt"/>
            <a:ea typeface="+mj-ea"/>
            <a:cs typeface="+mj-cs"/>
          </a:defRPr>
        </a:defPPr>
      </a:lstStyle>
    </a:txDef>
  </a:objectDefaults>
  <a:extraClrSchemeLst/>
  <a:extLst>
    <a:ext uri="{05A4C25C-085E-4340-85A3-A5531E510DB2}">
      <thm15:themeFamily xmlns:thm15="http://schemas.microsoft.com/office/thememl/2012/main" name="VCS PPT Presentation Template 2014-2015" id="{D37EEC1F-38EA-4974-AD66-B0178D2B99E4}" vid="{8992FF9F-8A7F-46B9-B706-2CE6ADA76C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3969</TotalTime>
  <Words>2076</Words>
  <Application>Microsoft Office PowerPoint</Application>
  <PresentationFormat>On-screen Show (4:3)</PresentationFormat>
  <Paragraphs>209</Paragraphs>
  <Slides>29</Slides>
  <Notes>18</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SimSun</vt:lpstr>
      <vt:lpstr>Arial</vt:lpstr>
      <vt:lpstr>Calibri</vt:lpstr>
      <vt:lpstr>Gill Sans MT</vt:lpstr>
      <vt:lpstr>Wingdings</vt:lpstr>
      <vt:lpstr>VCS PPT Presentation Template June 2012</vt:lpstr>
      <vt:lpstr>Standards for Unlocking Carbon and Ecosystem Finance to Support Land Conservation Projects</vt:lpstr>
      <vt:lpstr>Organizational overview - VCS</vt:lpstr>
      <vt:lpstr>Presentation outline</vt:lpstr>
      <vt:lpstr>International Carbon Markets and Investments in Conservation</vt:lpstr>
      <vt:lpstr>Voluntary carbon offset transactions</vt:lpstr>
      <vt:lpstr>Transacted volume &amp; average price (2015)</vt:lpstr>
      <vt:lpstr>PowerPoint Presentation</vt:lpstr>
      <vt:lpstr>Buyer breakdown by main concern</vt:lpstr>
      <vt:lpstr>Demand for forest carbon credits by activity location</vt:lpstr>
      <vt:lpstr>California compliance buyers</vt:lpstr>
      <vt:lpstr>Funding accessed by projects and flows of credit sale revenue</vt:lpstr>
      <vt:lpstr>More organizations are monitoring &amp; reporting conservation impacts</vt:lpstr>
      <vt:lpstr>Market share by standard</vt:lpstr>
      <vt:lpstr>Corporate interest: Disney’s investment in Peru</vt:lpstr>
      <vt:lpstr>Ecosystem Marketplace survey respondents say…</vt:lpstr>
      <vt:lpstr>Developments to watch re: forest carbon</vt:lpstr>
      <vt:lpstr>Standards Managed by VCS</vt:lpstr>
      <vt:lpstr>Leading land-use carbon standards</vt:lpstr>
      <vt:lpstr>VCS Program</vt:lpstr>
      <vt:lpstr>Climate, Community &amp; Biodiversity Program</vt:lpstr>
      <vt:lpstr>CCB Program</vt:lpstr>
      <vt:lpstr>The wide scope of CCB  </vt:lpstr>
      <vt:lpstr>History of the Standards</vt:lpstr>
      <vt:lpstr>CCB Standards serve a dual role</vt:lpstr>
      <vt:lpstr>Benefits of Using the CCB Program</vt:lpstr>
      <vt:lpstr>Stats on CCB projects</vt:lpstr>
      <vt:lpstr>Sustainable Development Verified Impact Standard (SD VISta)</vt:lpstr>
      <vt:lpstr>SD VISta value proposition</vt:lpstr>
      <vt:lpstr>Questions?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Garrett Russo</dc:creator>
  <cp:lastModifiedBy>Gaby Roff</cp:lastModifiedBy>
  <cp:revision>164</cp:revision>
  <dcterms:created xsi:type="dcterms:W3CDTF">2014-08-22T19:06:45Z</dcterms:created>
  <dcterms:modified xsi:type="dcterms:W3CDTF">2017-02-06T18:36:04Z</dcterms:modified>
</cp:coreProperties>
</file>