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6" r:id="rId3"/>
    <p:sldId id="258" r:id="rId4"/>
    <p:sldId id="259" r:id="rId5"/>
    <p:sldId id="261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52A12-5E92-4D2B-BF3E-DB2967D698C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DF2-8E34-4B09-9DC8-8825D87A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7497F-905E-4B81-BCED-FB15FBF57F5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4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sensitivity of meadows varies significantly across the project area.</a:t>
            </a:r>
            <a:endParaRPr lang="en-US" dirty="0" smtClean="0"/>
          </a:p>
          <a:p>
            <a:r>
              <a:rPr lang="en-US" dirty="0" smtClean="0"/>
              <a:t>Complement updated</a:t>
            </a:r>
            <a:r>
              <a:rPr lang="en-US" baseline="0" dirty="0" smtClean="0"/>
              <a:t> UC Davis meadow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BDF2-8E34-4B09-9DC8-8825D87AB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structured around key characteristics of Climate-Smart Conservation </a:t>
            </a:r>
          </a:p>
          <a:p>
            <a:r>
              <a:rPr lang="en-US" dirty="0" smtClean="0"/>
              <a:t>decision framework will be refined based on feedback from the ACCG and field testing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BDF2-8E34-4B09-9DC8-8825D87AB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Tailored to meet the needs of management partners</a:t>
            </a:r>
          </a:p>
          <a:p>
            <a:pPr lvl="1"/>
            <a:r>
              <a:rPr lang="en-US" dirty="0" smtClean="0"/>
              <a:t>Ability to </a:t>
            </a:r>
            <a:r>
              <a:rPr lang="en-US" dirty="0" err="1" smtClean="0"/>
              <a:t>contol</a:t>
            </a:r>
            <a:r>
              <a:rPr lang="en-US" dirty="0" smtClean="0"/>
              <a:t> climate variables and time scale </a:t>
            </a:r>
          </a:p>
          <a:p>
            <a:pPr lvl="1"/>
            <a:r>
              <a:rPr lang="en-US" dirty="0" smtClean="0"/>
              <a:t>Visualize map and time series results in a Google Maps environment.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BDF2-8E34-4B09-9DC8-8825D87AB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05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28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3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7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3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8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7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4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7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6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91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3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00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2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B9A8-70EC-443B-A231-226A465AE12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C337-DFA4-44AB-82BE-D74F9FB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58D3-45A6-4568-B241-6C8A79113C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A6247-7C04-4FB6-89AA-BD107A040D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6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hOtpi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hOpCB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911" y="892176"/>
            <a:ext cx="11057205" cy="2384425"/>
          </a:xfrm>
        </p:spPr>
        <p:txBody>
          <a:bodyPr>
            <a:noAutofit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>Decision support for meadow conservation and restoration in the Sierra Nevada Ecoregion:</a:t>
            </a:r>
            <a:br>
              <a:rPr lang="en-US" sz="3200" dirty="0"/>
            </a:br>
            <a:r>
              <a:rPr lang="en-US" sz="3200" dirty="0"/>
              <a:t>leveraging landscape-scale retrospective and near real-time data to enhance understanding of vulnerabilities and</a:t>
            </a:r>
            <a:br>
              <a:rPr lang="en-US" sz="3200" dirty="0"/>
            </a:br>
            <a:r>
              <a:rPr lang="en-US" sz="3200" dirty="0"/>
              <a:t>adaptation options under changing climate</a:t>
            </a:r>
            <a:br>
              <a:rPr lang="en-US" sz="3200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23120" y="4225261"/>
            <a:ext cx="3593206" cy="231819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Shana Gross, USFS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Christine Albano, UNR, CSP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Meredith McClure, CSP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Justin </a:t>
            </a:r>
            <a:r>
              <a:rPr lang="en-US" dirty="0" smtClean="0">
                <a:solidFill>
                  <a:schemeClr val="tx1"/>
                </a:solidFill>
              </a:rPr>
              <a:t>Huntington, DRI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Charles Morton, </a:t>
            </a:r>
            <a:r>
              <a:rPr lang="en-US" dirty="0" smtClean="0">
                <a:solidFill>
                  <a:schemeClr val="tx1"/>
                </a:solidFill>
              </a:rPr>
              <a:t>DRI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Britta </a:t>
            </a:r>
            <a:r>
              <a:rPr lang="en-US" dirty="0" err="1">
                <a:solidFill>
                  <a:schemeClr val="tx1"/>
                </a:solidFill>
              </a:rPr>
              <a:t>Daudert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DRI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Wes </a:t>
            </a:r>
            <a:r>
              <a:rPr lang="en-US" dirty="0" err="1" smtClean="0">
                <a:solidFill>
                  <a:schemeClr val="tx1"/>
                </a:solidFill>
              </a:rPr>
              <a:t>Kitlasten</a:t>
            </a:r>
            <a:r>
              <a:rPr lang="en-US" dirty="0" smtClean="0">
                <a:solidFill>
                  <a:schemeClr val="tx1"/>
                </a:solidFill>
              </a:rPr>
              <a:t>, USGS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4593564"/>
            <a:ext cx="3720719" cy="20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79193"/>
            <a:ext cx="6558475" cy="1325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is the relative importance of landscape variables on meadow responses to climate variability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28" y="1994437"/>
            <a:ext cx="6406662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E</a:t>
            </a:r>
            <a:r>
              <a:rPr lang="en-US" dirty="0" smtClean="0"/>
              <a:t>xpanded </a:t>
            </a:r>
            <a:r>
              <a:rPr lang="en-US" dirty="0"/>
              <a:t>suite of landscape </a:t>
            </a:r>
            <a:r>
              <a:rPr lang="en-US" dirty="0" smtClean="0"/>
              <a:t>variables(e.g.): </a:t>
            </a:r>
          </a:p>
          <a:p>
            <a:r>
              <a:rPr lang="en-US" dirty="0" smtClean="0"/>
              <a:t>stream </a:t>
            </a:r>
            <a:r>
              <a:rPr lang="en-US" dirty="0"/>
              <a:t>network </a:t>
            </a:r>
            <a:r>
              <a:rPr lang="en-US" dirty="0" smtClean="0"/>
              <a:t>statistics</a:t>
            </a:r>
          </a:p>
          <a:p>
            <a:r>
              <a:rPr lang="en-US" dirty="0" smtClean="0"/>
              <a:t>geologic </a:t>
            </a:r>
            <a:r>
              <a:rPr lang="en-US" dirty="0"/>
              <a:t>characteristics that indicate the potential importance of the groundwater system (e.g. fracture density </a:t>
            </a:r>
            <a:r>
              <a:rPr lang="en-US" dirty="0" smtClean="0"/>
              <a:t>and proximity to potential aquifers)</a:t>
            </a:r>
          </a:p>
          <a:p>
            <a:r>
              <a:rPr lang="en-US" dirty="0" smtClean="0"/>
              <a:t>watershed </a:t>
            </a:r>
            <a:r>
              <a:rPr lang="en-US" dirty="0"/>
              <a:t>characteristics that influence the timing and amount of precipitation (e.g. basin hypsometry, contributing area, watershed aspect). </a:t>
            </a:r>
            <a:endParaRPr lang="en-US" dirty="0" smtClean="0"/>
          </a:p>
        </p:txBody>
      </p:sp>
      <p:pic>
        <p:nvPicPr>
          <p:cNvPr id="4" name="Picture 3" descr="C:\Users\calbano\Documents\ArkStorm\CALCCProposal\meadowcovariat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10020" r="49679" b="48909"/>
          <a:stretch/>
        </p:blipFill>
        <p:spPr bwMode="auto">
          <a:xfrm>
            <a:off x="7424592" y="208447"/>
            <a:ext cx="4640239" cy="644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30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365125"/>
            <a:ext cx="11859064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 spatially-vulnerability assessment and decision framework to prioritize meadows for restoration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274" y="2444604"/>
            <a:ext cx="10515600" cy="2872984"/>
          </a:xfrm>
          <a:solidFill>
            <a:schemeClr val="bg1">
              <a:lumMod val="95000"/>
              <a:alpha val="6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Overlay climate sensitivity, climate projections (exposure), and adaptive capacity (e.g., geomorphic characteristics, connectivity) datasets to develop a spatially-explicit vulnerability assessment.</a:t>
            </a:r>
          </a:p>
          <a:p>
            <a:pPr lvl="0"/>
            <a:r>
              <a:rPr lang="en-US" dirty="0" smtClean="0"/>
              <a:t>Refined through visit a subset of meadows within the ACCG planning area </a:t>
            </a:r>
          </a:p>
          <a:p>
            <a:pPr lvl="0"/>
            <a:r>
              <a:rPr lang="en-US" dirty="0" smtClean="0"/>
              <a:t>Evaluated with the American Rivers Meadow Scorecard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Develop a meadow and riparian monitoring tool that allows stakeholders to visualize near real-time vegetation conditions using climate and satellite image archives through Google Earth Engine</a:t>
            </a:r>
            <a:endParaRPr lang="en-US" sz="3200" dirty="0"/>
          </a:p>
        </p:txBody>
      </p:sp>
      <p:pic>
        <p:nvPicPr>
          <p:cNvPr id="5" name="Shape 125"/>
          <p:cNvPicPr preferRelativeResize="0"/>
          <p:nvPr/>
        </p:nvPicPr>
        <p:blipFill rotWithShape="1">
          <a:blip r:embed="rId3">
            <a:alphaModFix/>
          </a:blip>
          <a:srcRect t="7142" r="50369" b="7628"/>
          <a:stretch/>
        </p:blipFill>
        <p:spPr>
          <a:xfrm>
            <a:off x="1903828" y="2000858"/>
            <a:ext cx="8384343" cy="4435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5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68750"/>
            </a:pPr>
            <a:r>
              <a:rPr lang="en" sz="2133"/>
              <a:t>Annual time series of </a:t>
            </a:r>
            <a:r>
              <a:rPr lang="en" sz="2133" i="1" u="sng"/>
              <a:t>median </a:t>
            </a:r>
            <a:r>
              <a:rPr lang="en" sz="2133"/>
              <a:t>Aug 1 - Sept 15 NDWI - restoration from 2005 - 2006 - </a:t>
            </a:r>
            <a:r>
              <a:rPr lang="en" sz="2133" u="sng">
                <a:solidFill>
                  <a:schemeClr val="hlink"/>
                </a:solidFill>
                <a:hlinkClick r:id="rId3"/>
              </a:rPr>
              <a:t>http://bit.ly/2hOtpik</a:t>
            </a:r>
            <a:r>
              <a:rPr lang="en" sz="2133"/>
              <a:t> </a:t>
            </a:r>
          </a:p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t="6820" r="50062" b="8239"/>
          <a:stretch/>
        </p:blipFill>
        <p:spPr>
          <a:xfrm>
            <a:off x="0" y="1025355"/>
            <a:ext cx="12192000" cy="5832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4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68750"/>
            </a:pPr>
            <a:r>
              <a:rPr lang="en" sz="2133"/>
              <a:t>Annual time series of </a:t>
            </a:r>
            <a:r>
              <a:rPr lang="en" sz="2133" i="1" u="sng"/>
              <a:t>median</a:t>
            </a:r>
            <a:r>
              <a:rPr lang="en" sz="2133"/>
              <a:t> Aug 1 - Sept 15 NDVI - restoration from 2005 - 2006 - </a:t>
            </a:r>
            <a:r>
              <a:rPr lang="en" sz="2133" u="sng">
                <a:solidFill>
                  <a:schemeClr val="hlink"/>
                </a:solidFill>
                <a:hlinkClick r:id="rId3"/>
              </a:rPr>
              <a:t>http://bit.ly/2hOpCBP</a:t>
            </a:r>
            <a:r>
              <a:rPr lang="en" sz="2133"/>
              <a:t> </a:t>
            </a:r>
          </a:p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t="6823" r="49821" b="8516"/>
          <a:stretch/>
        </p:blipFill>
        <p:spPr>
          <a:xfrm>
            <a:off x="0" y="1072597"/>
            <a:ext cx="12192000" cy="5785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9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2" y="109024"/>
            <a:ext cx="11790338" cy="66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293</Words>
  <Application>Microsoft Office PowerPoint</Application>
  <PresentationFormat>Widescreen</PresentationFormat>
  <Paragraphs>31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  Decision support for meadow conservation and restoration in the Sierra Nevada Ecoregion: leveraging landscape-scale retrospective and near real-time data to enhance understanding of vulnerabilities and adaptation options under changing climate  </vt:lpstr>
      <vt:lpstr>What is the relative importance of landscape variables on meadow responses to climate variability</vt:lpstr>
      <vt:lpstr>Develop spatially-vulnerability assessment and decision framework to prioritize meadows for restoration</vt:lpstr>
      <vt:lpstr>Develop a meadow and riparian monitoring tool that allows stakeholders to visualize near real-time vegetation conditions using climate and satellite image archives through Google Earth Engine</vt:lpstr>
      <vt:lpstr>Annual time series of median Aug 1 - Sept 15 NDWI - restoration from 2005 - 2006 - http://bit.ly/2hOtpik  </vt:lpstr>
      <vt:lpstr>Annual time series of median Aug 1 - Sept 15 NDVI - restoration from 2005 - 2006 - http://bit.ly/2hOpCBP  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support for meadow conservation and restoration in the Sierra Nevada Ecoregion: leveraging landscape-scale retrospective and near real-time data to enhance understanding of vulnerabilities and adaptation options under changing climate</dc:title>
  <dc:creator>Gross, Shana E -FS</dc:creator>
  <cp:lastModifiedBy>Levi Keszey</cp:lastModifiedBy>
  <cp:revision>11</cp:revision>
  <dcterms:created xsi:type="dcterms:W3CDTF">2017-02-09T15:47:31Z</dcterms:created>
  <dcterms:modified xsi:type="dcterms:W3CDTF">2017-02-10T04:48:21Z</dcterms:modified>
</cp:coreProperties>
</file>