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7"/>
  </p:notesMasterIdLst>
  <p:sldIdLst>
    <p:sldId id="256" r:id="rId2"/>
    <p:sldId id="268" r:id="rId3"/>
    <p:sldId id="269" r:id="rId4"/>
    <p:sldId id="270" r:id="rId5"/>
    <p:sldId id="271" r:id="rId6"/>
    <p:sldId id="272" r:id="rId7"/>
    <p:sldId id="273" r:id="rId8"/>
    <p:sldId id="263" r:id="rId9"/>
    <p:sldId id="274" r:id="rId10"/>
    <p:sldId id="275" r:id="rId11"/>
    <p:sldId id="276" r:id="rId12"/>
    <p:sldId id="277" r:id="rId13"/>
    <p:sldId id="278" r:id="rId14"/>
    <p:sldId id="279"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5" autoAdjust="0"/>
    <p:restoredTop sz="80929" autoAdjust="0"/>
  </p:normalViewPr>
  <p:slideViewPr>
    <p:cSldViewPr snapToGrid="0" snapToObjects="1">
      <p:cViewPr>
        <p:scale>
          <a:sx n="100" d="100"/>
          <a:sy n="100" d="100"/>
        </p:scale>
        <p:origin x="-197"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C2429-E9D5-4910-9AB6-D9D65CA0F5BE}" type="datetimeFigureOut">
              <a:rPr lang="en-US" smtClean="0"/>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A9337-E2DF-4909-8899-4A7A99D239C6}" type="slidenum">
              <a:rPr lang="en-US" smtClean="0"/>
              <a:t>‹#›</a:t>
            </a:fld>
            <a:endParaRPr lang="en-US"/>
          </a:p>
        </p:txBody>
      </p:sp>
    </p:spTree>
    <p:extLst>
      <p:ext uri="{BB962C8B-B14F-4D97-AF65-F5344CB8AC3E}">
        <p14:creationId xmlns:p14="http://schemas.microsoft.com/office/powerpoint/2010/main" val="361696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1</a:t>
            </a:fld>
            <a:endParaRPr lang="en-US"/>
          </a:p>
        </p:txBody>
      </p:sp>
    </p:spTree>
    <p:extLst>
      <p:ext uri="{BB962C8B-B14F-4D97-AF65-F5344CB8AC3E}">
        <p14:creationId xmlns:p14="http://schemas.microsoft.com/office/powerpoint/2010/main" val="411611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Trout unlimited instream and aquatic sampling (invert collections and fish</a:t>
            </a:r>
            <a:r>
              <a:rPr lang="en-US" baseline="0" dirty="0" smtClean="0"/>
              <a:t> surveys – no fish in Middle </a:t>
            </a:r>
            <a:r>
              <a:rPr lang="en-US" baseline="0" dirty="0" err="1" smtClean="0"/>
              <a:t>Martis</a:t>
            </a:r>
            <a:r>
              <a:rPr lang="en-US" baseline="0" dirty="0" smtClean="0"/>
              <a:t>); looked at fish passage barriers – tons of fish are at MC1 but don’t come up Middle M. – head cuts that are 3-4 </a:t>
            </a:r>
            <a:r>
              <a:rPr lang="en-US" baseline="0" dirty="0" err="1" smtClean="0"/>
              <a:t>ft</a:t>
            </a:r>
            <a:r>
              <a:rPr lang="en-US" baseline="0" dirty="0" smtClean="0"/>
              <a:t> high now- restoration will fix these existing head cuts and the redirection of high flows will remove the source of the problem that created them (they </a:t>
            </a:r>
            <a:r>
              <a:rPr lang="en-US" baseline="0" dirty="0" err="1" smtClean="0"/>
              <a:t>id’d</a:t>
            </a:r>
            <a:r>
              <a:rPr lang="en-US" baseline="0" dirty="0" smtClean="0"/>
              <a:t> the stressor and will dispatch it!). (bank erosion, pool depth, pebble counts SCI probably). Not expected to create habitat above 267, but it is expected to improve passage by slowing erosion rates.   </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12</a:t>
            </a:fld>
            <a:endParaRPr lang="en-US"/>
          </a:p>
        </p:txBody>
      </p:sp>
    </p:spTree>
    <p:extLst>
      <p:ext uri="{BB962C8B-B14F-4D97-AF65-F5344CB8AC3E}">
        <p14:creationId xmlns:p14="http://schemas.microsoft.com/office/powerpoint/2010/main" val="339780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Tahoe Institute for Natural Sciences, local non-profit</a:t>
            </a:r>
            <a:r>
              <a:rPr lang="en-US" baseline="0" dirty="0" smtClean="0"/>
              <a:t> in Truckee and Incline.  These are the transects they set up series of transects and some controls on the east fork, where the diversity is higher than in the restoration area. East </a:t>
            </a:r>
            <a:r>
              <a:rPr lang="en-US" baseline="0" dirty="0" err="1" smtClean="0"/>
              <a:t>Martis</a:t>
            </a:r>
            <a:r>
              <a:rPr lang="en-US" baseline="0" dirty="0" smtClean="0"/>
              <a:t> creek has a lot of base flow in the summer (source might be fault?) cold water at 2 </a:t>
            </a:r>
            <a:r>
              <a:rPr lang="en-US" baseline="0" dirty="0" err="1" smtClean="0"/>
              <a:t>cfs</a:t>
            </a:r>
            <a:r>
              <a:rPr lang="en-US" baseline="0" dirty="0" smtClean="0"/>
              <a:t>….. Want to attract response from the bird community in wetland (there have been Willow Fly Catchers detected there)</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13</a:t>
            </a:fld>
            <a:endParaRPr lang="en-US"/>
          </a:p>
        </p:txBody>
      </p:sp>
    </p:spTree>
    <p:extLst>
      <p:ext uri="{BB962C8B-B14F-4D97-AF65-F5344CB8AC3E}">
        <p14:creationId xmlns:p14="http://schemas.microsoft.com/office/powerpoint/2010/main" val="21563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a:t>
            </a:r>
            <a:r>
              <a:rPr lang="en-US" baseline="0" dirty="0" smtClean="0"/>
              <a:t> Assessment </a:t>
            </a:r>
            <a:r>
              <a:rPr lang="en-US" baseline="0" dirty="0" err="1" smtClean="0"/>
              <a:t>id’ed</a:t>
            </a:r>
            <a:r>
              <a:rPr lang="en-US" baseline="0" dirty="0" smtClean="0"/>
              <a:t> about 20 different projects, this by far the most complicated and everyone’s first choice.</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14</a:t>
            </a:fld>
            <a:endParaRPr lang="en-US"/>
          </a:p>
        </p:txBody>
      </p:sp>
    </p:spTree>
    <p:extLst>
      <p:ext uri="{BB962C8B-B14F-4D97-AF65-F5344CB8AC3E}">
        <p14:creationId xmlns:p14="http://schemas.microsoft.com/office/powerpoint/2010/main" val="2427978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4A9337-E2DF-4909-8899-4A7A99D239C6}" type="slidenum">
              <a:rPr lang="en-US" smtClean="0"/>
              <a:t>15</a:t>
            </a:fld>
            <a:endParaRPr lang="en-US"/>
          </a:p>
        </p:txBody>
      </p:sp>
    </p:spTree>
    <p:extLst>
      <p:ext uri="{BB962C8B-B14F-4D97-AF65-F5344CB8AC3E}">
        <p14:creationId xmlns:p14="http://schemas.microsoft.com/office/powerpoint/2010/main" val="38303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complicated project! Beth had to align seven different organizations:</a:t>
            </a:r>
            <a:r>
              <a:rPr lang="en-US" baseline="0" dirty="0" smtClean="0"/>
              <a:t> state, federal, several special interest districts and private. All really cooperative</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2</a:t>
            </a:fld>
            <a:endParaRPr lang="en-US"/>
          </a:p>
        </p:txBody>
      </p:sp>
    </p:spTree>
    <p:extLst>
      <p:ext uri="{BB962C8B-B14F-4D97-AF65-F5344CB8AC3E}">
        <p14:creationId xmlns:p14="http://schemas.microsoft.com/office/powerpoint/2010/main" val="313507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land owners/managers contributed</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3</a:t>
            </a:fld>
            <a:endParaRPr lang="en-US"/>
          </a:p>
        </p:txBody>
      </p:sp>
    </p:spTree>
    <p:extLst>
      <p:ext uri="{BB962C8B-B14F-4D97-AF65-F5344CB8AC3E}">
        <p14:creationId xmlns:p14="http://schemas.microsoft.com/office/powerpoint/2010/main" val="155575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about</a:t>
            </a:r>
            <a:r>
              <a:rPr lang="en-US" baseline="0" dirty="0" smtClean="0"/>
              <a:t> adding inset. Star is on highway 267. Insert better location map in upper corner. Ski resort north star …</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4</a:t>
            </a:fld>
            <a:endParaRPr lang="en-US"/>
          </a:p>
        </p:txBody>
      </p:sp>
    </p:spTree>
    <p:extLst>
      <p:ext uri="{BB962C8B-B14F-4D97-AF65-F5344CB8AC3E}">
        <p14:creationId xmlns:p14="http://schemas.microsoft.com/office/powerpoint/2010/main" val="401262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 made</a:t>
            </a:r>
            <a:r>
              <a:rPr lang="en-US" baseline="0" dirty="0" smtClean="0"/>
              <a:t> estimates on meadow types using the wetland delineation – subsurface  middle/low gradient on top might be riparian middle/low – check this out more closely ….. Ditch only rarely has water now….. Channel will be restored!</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5</a:t>
            </a:fld>
            <a:endParaRPr lang="en-US"/>
          </a:p>
        </p:txBody>
      </p:sp>
    </p:spTree>
    <p:extLst>
      <p:ext uri="{BB962C8B-B14F-4D97-AF65-F5344CB8AC3E}">
        <p14:creationId xmlns:p14="http://schemas.microsoft.com/office/powerpoint/2010/main" val="132765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old</a:t>
            </a:r>
            <a:r>
              <a:rPr lang="en-US" baseline="0" dirty="0" smtClean="0"/>
              <a:t> Brockway road. As early as 1895, they had picked a side for the channel. Currently blue line is on both sides of the highway. Early 1940’s topo map had it on the north side.</a:t>
            </a:r>
          </a:p>
          <a:p>
            <a:endParaRPr lang="en-US" baseline="0" dirty="0" smtClean="0"/>
          </a:p>
          <a:p>
            <a:r>
              <a:rPr lang="en-US" baseline="0" dirty="0" smtClean="0"/>
              <a:t>Noses in btw show old channels are two on either sides.</a:t>
            </a:r>
          </a:p>
          <a:p>
            <a:endParaRPr lang="en-US" baseline="0" dirty="0" smtClean="0"/>
          </a:p>
          <a:p>
            <a:r>
              <a:rPr lang="en-US" baseline="0" dirty="0" smtClean="0"/>
              <a:t>Point is that the single channel is undersized for what comes down in spring. Causing erosion and flooding </a:t>
            </a:r>
            <a:r>
              <a:rPr lang="en-US" baseline="0" dirty="0" err="1" smtClean="0"/>
              <a:t>hwy</a:t>
            </a:r>
            <a:r>
              <a:rPr lang="en-US" baseline="0" dirty="0" smtClean="0"/>
              <a:t> and golf coarse road (where we parked). Army Corps owns recreational trail on other side of road (</a:t>
            </a:r>
            <a:r>
              <a:rPr lang="en-US" baseline="0" dirty="0" err="1" smtClean="0"/>
              <a:t>Martis</a:t>
            </a:r>
            <a:r>
              <a:rPr lang="en-US" baseline="0" dirty="0" smtClean="0"/>
              <a:t> Lake is flood control property and this is a mitigation area for creating the reservoir).</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6</a:t>
            </a:fld>
            <a:endParaRPr lang="en-US"/>
          </a:p>
        </p:txBody>
      </p:sp>
    </p:spTree>
    <p:extLst>
      <p:ext uri="{BB962C8B-B14F-4D97-AF65-F5344CB8AC3E}">
        <p14:creationId xmlns:p14="http://schemas.microsoft.com/office/powerpoint/2010/main" val="218507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Replicating</a:t>
            </a:r>
            <a:r>
              <a:rPr lang="en-US" baseline="0" dirty="0" smtClean="0"/>
              <a:t> alluvial fan function</a:t>
            </a:r>
          </a:p>
          <a:p>
            <a:r>
              <a:rPr lang="en-US" baseline="0" dirty="0" err="1" smtClean="0"/>
              <a:t>Rewater</a:t>
            </a:r>
            <a:r>
              <a:rPr lang="en-US" baseline="0" dirty="0" smtClean="0"/>
              <a:t> wetland on north side</a:t>
            </a:r>
          </a:p>
          <a:p>
            <a:r>
              <a:rPr lang="en-US" baseline="0" dirty="0" smtClean="0"/>
              <a:t>Important for landowners on south side to keep wetlands on south side (don’t want to be accused of destroying an</a:t>
            </a:r>
          </a:p>
          <a:p>
            <a:r>
              <a:rPr lang="en-US" baseline="0" dirty="0" smtClean="0"/>
              <a:t>500 </a:t>
            </a:r>
            <a:r>
              <a:rPr lang="en-US" baseline="0" dirty="0" err="1" smtClean="0"/>
              <a:t>cfs</a:t>
            </a:r>
            <a:r>
              <a:rPr lang="en-US" baseline="0" dirty="0" smtClean="0"/>
              <a:t> comes through now, more comfortable to receive 5-50 </a:t>
            </a:r>
            <a:r>
              <a:rPr lang="en-US" baseline="0" dirty="0" err="1" smtClean="0"/>
              <a:t>cfs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8</a:t>
            </a:fld>
            <a:endParaRPr lang="en-US"/>
          </a:p>
        </p:txBody>
      </p:sp>
    </p:spTree>
    <p:extLst>
      <p:ext uri="{BB962C8B-B14F-4D97-AF65-F5344CB8AC3E}">
        <p14:creationId xmlns:p14="http://schemas.microsoft.com/office/powerpoint/2010/main" val="59377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map. Replace</a:t>
            </a:r>
            <a:r>
              <a:rPr lang="en-US" baseline="0" dirty="0" smtClean="0"/>
              <a:t> red with white and send cc to Beth! Veg plots here too. Move the </a:t>
            </a:r>
            <a:r>
              <a:rPr lang="en-US" baseline="0" dirty="0" err="1" smtClean="0"/>
              <a:t>projrect</a:t>
            </a:r>
            <a:r>
              <a:rPr lang="en-US" baseline="0" dirty="0" smtClean="0"/>
              <a:t> area line out of the control sites! </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9</a:t>
            </a:fld>
            <a:endParaRPr lang="en-US"/>
          </a:p>
        </p:txBody>
      </p:sp>
    </p:spTree>
    <p:extLst>
      <p:ext uri="{BB962C8B-B14F-4D97-AF65-F5344CB8AC3E}">
        <p14:creationId xmlns:p14="http://schemas.microsoft.com/office/powerpoint/2010/main" val="14168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Shallow </a:t>
            </a:r>
            <a:r>
              <a:rPr lang="en-US" dirty="0" err="1" smtClean="0"/>
              <a:t>gw</a:t>
            </a:r>
            <a:r>
              <a:rPr lang="en-US" dirty="0" smtClean="0"/>
              <a:t> wells and stream gages</a:t>
            </a:r>
            <a:endParaRPr lang="en-US" dirty="0"/>
          </a:p>
        </p:txBody>
      </p:sp>
      <p:sp>
        <p:nvSpPr>
          <p:cNvPr id="4" name="Slide Number Placeholder 3"/>
          <p:cNvSpPr>
            <a:spLocks noGrp="1"/>
          </p:cNvSpPr>
          <p:nvPr>
            <p:ph type="sldNum" sz="quarter" idx="10"/>
          </p:nvPr>
        </p:nvSpPr>
        <p:spPr/>
        <p:txBody>
          <a:bodyPr/>
          <a:lstStyle/>
          <a:p>
            <a:fld id="{C34A9337-E2DF-4909-8899-4A7A99D239C6}" type="slidenum">
              <a:rPr lang="en-US" smtClean="0"/>
              <a:t>11</a:t>
            </a:fld>
            <a:endParaRPr lang="en-US"/>
          </a:p>
        </p:txBody>
      </p:sp>
    </p:spTree>
    <p:extLst>
      <p:ext uri="{BB962C8B-B14F-4D97-AF65-F5344CB8AC3E}">
        <p14:creationId xmlns:p14="http://schemas.microsoft.com/office/powerpoint/2010/main" val="38639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309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FD93-270A-CE41-BA74-34E28D5105CC}" type="slidenum">
              <a:rPr lang="en-US"/>
              <a:pPr/>
              <a:t>‹#›</a:t>
            </a:fld>
            <a:endParaRPr lang="en-US"/>
          </a:p>
        </p:txBody>
      </p:sp>
    </p:spTree>
    <p:extLst>
      <p:ext uri="{BB962C8B-B14F-4D97-AF65-F5344CB8AC3E}">
        <p14:creationId xmlns:p14="http://schemas.microsoft.com/office/powerpoint/2010/main" val="18250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309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FD93-270A-CE41-BA74-34E28D5105CC}" type="slidenum">
              <a:rPr lang="en-US"/>
              <a:pPr/>
              <a:t>‹#›</a:t>
            </a:fld>
            <a:endParaRPr lang="en-US"/>
          </a:p>
        </p:txBody>
      </p:sp>
    </p:spTree>
    <p:extLst>
      <p:ext uri="{BB962C8B-B14F-4D97-AF65-F5344CB8AC3E}">
        <p14:creationId xmlns:p14="http://schemas.microsoft.com/office/powerpoint/2010/main" val="26972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ection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2" name="Title 1"/>
          <p:cNvSpPr>
            <a:spLocks noGrp="1"/>
          </p:cNvSpPr>
          <p:nvPr>
            <p:ph type="ctrTitle"/>
          </p:nvPr>
        </p:nvSpPr>
        <p:spPr>
          <a:xfrm>
            <a:off x="685800" y="673100"/>
            <a:ext cx="7772400" cy="2927351"/>
          </a:xfrm>
        </p:spPr>
        <p:txBody>
          <a:bodyPr anchor="ctr">
            <a:noAutofit/>
          </a:bodyPr>
          <a:lstStyle>
            <a:lvl1pPr algn="ctr">
              <a:defRPr sz="3600"/>
            </a:lvl1pPr>
          </a:lstStyle>
          <a:p>
            <a:r>
              <a:rPr lang="en-US" smtClean="0"/>
              <a:t>Click to edit Master title style</a:t>
            </a:r>
            <a:endParaRPr lang="en-US"/>
          </a:p>
        </p:txBody>
      </p:sp>
    </p:spTree>
    <p:extLst>
      <p:ext uri="{BB962C8B-B14F-4D97-AF65-F5344CB8AC3E}">
        <p14:creationId xmlns:p14="http://schemas.microsoft.com/office/powerpoint/2010/main" val="1555324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ea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53144" cy="1252201"/>
          </a:xfrm>
          <a:prstGeom prst="rect">
            <a:avLst/>
          </a:prstGeom>
        </p:spPr>
      </p:pic>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foo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03925"/>
            <a:ext cx="9144000" cy="857250"/>
          </a:xfrm>
          <a:prstGeom prst="rect">
            <a:avLst/>
          </a:prstGeom>
        </p:spPr>
      </p:pic>
      <p:sp>
        <p:nvSpPr>
          <p:cNvPr id="4" name="Date Placeholder 3"/>
          <p:cNvSpPr>
            <a:spLocks noGrp="1"/>
          </p:cNvSpPr>
          <p:nvPr>
            <p:ph type="dt" sz="half" idx="2"/>
          </p:nvPr>
        </p:nvSpPr>
        <p:spPr>
          <a:xfrm>
            <a:off x="457200" y="63309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FD93-270A-CE41-BA74-34E28D5105CC}" type="slidenum">
              <a:rPr lang="en-US"/>
              <a:pPr/>
              <a:t>‹#›</a:t>
            </a:fld>
            <a:endParaRPr lang="en-US"/>
          </a:p>
        </p:txBody>
      </p:sp>
      <p:pic>
        <p:nvPicPr>
          <p:cNvPr id="10" name="Picture 9"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0099" y="6149021"/>
            <a:ext cx="2468880" cy="637794"/>
          </a:xfrm>
          <a:prstGeom prst="rect">
            <a:avLst/>
          </a:prstGeom>
        </p:spPr>
      </p:pic>
    </p:spTree>
    <p:extLst>
      <p:ext uri="{BB962C8B-B14F-4D97-AF65-F5344CB8AC3E}">
        <p14:creationId xmlns:p14="http://schemas.microsoft.com/office/powerpoint/2010/main" val="413250956"/>
      </p:ext>
    </p:extLst>
  </p:cSld>
  <p:clrMap bg1="lt1" tx1="dk1" bg2="lt2" tx2="dk2" accent1="accent1" accent2="accent2" accent3="accent3" accent4="accent4" accent5="accent5" accent6="accent6" hlink="hlink" folHlink="folHlink"/>
  <p:sldLayoutIdLst>
    <p:sldLayoutId id="2147483842" r:id="rId1"/>
    <p:sldLayoutId id="2147483844" r:id="rId2"/>
    <p:sldLayoutId id="2147483841" r:id="rId3"/>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000" kern="1200">
          <a:solidFill>
            <a:srgbClr val="7F7F7F"/>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6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bchristman@truckeeriverwc.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2" name="Title 1"/>
          <p:cNvSpPr>
            <a:spLocks noGrp="1"/>
          </p:cNvSpPr>
          <p:nvPr>
            <p:ph type="ctrTitle"/>
          </p:nvPr>
        </p:nvSpPr>
        <p:spPr>
          <a:xfrm>
            <a:off x="1447800" y="1635125"/>
            <a:ext cx="7162800" cy="2111375"/>
          </a:xfrm>
        </p:spPr>
        <p:txBody>
          <a:bodyPr anchor="ctr">
            <a:noAutofit/>
          </a:bodyPr>
          <a:lstStyle/>
          <a:p>
            <a:pPr algn="l">
              <a:spcBef>
                <a:spcPts val="2000"/>
              </a:spcBef>
              <a:spcAft>
                <a:spcPts val="2000"/>
              </a:spcAft>
            </a:pPr>
            <a:r>
              <a:rPr lang="en-US" sz="3600" dirty="0" smtClean="0"/>
              <a:t>Middle Martis Creek Wetlands Restoration</a:t>
            </a:r>
            <a:endParaRPr lang="en-US" sz="3600" dirty="0"/>
          </a:p>
        </p:txBody>
      </p:sp>
      <p:sp>
        <p:nvSpPr>
          <p:cNvPr id="5" name="Title 1"/>
          <p:cNvSpPr txBox="1">
            <a:spLocks/>
          </p:cNvSpPr>
          <p:nvPr/>
        </p:nvSpPr>
        <p:spPr>
          <a:xfrm>
            <a:off x="1447800" y="4927600"/>
            <a:ext cx="7162800" cy="107505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2000"/>
              </a:spcBef>
            </a:pPr>
            <a:r>
              <a:rPr lang="en-US" sz="2600" dirty="0" smtClean="0"/>
              <a:t>Calistoga Meadows Conference </a:t>
            </a:r>
          </a:p>
          <a:p>
            <a:pPr>
              <a:spcBef>
                <a:spcPts val="2000"/>
              </a:spcBef>
              <a:spcAft>
                <a:spcPts val="2000"/>
              </a:spcAft>
            </a:pPr>
            <a:r>
              <a:rPr lang="en-US" sz="2600" dirty="0" smtClean="0"/>
              <a:t>Feb. 10</a:t>
            </a:r>
            <a:r>
              <a:rPr lang="en-US" sz="2600" baseline="30000" dirty="0" smtClean="0"/>
              <a:t>th</a:t>
            </a:r>
            <a:r>
              <a:rPr lang="en-US" sz="2600" dirty="0" smtClean="0"/>
              <a:t>, 2016</a:t>
            </a:r>
            <a:endParaRPr lang="en-US" sz="2600" dirty="0"/>
          </a:p>
        </p:txBody>
      </p:sp>
      <p:pic>
        <p:nvPicPr>
          <p:cNvPr id="6" name="Picture 5" descr="logo-revers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99" y="294322"/>
            <a:ext cx="5214279" cy="1356678"/>
          </a:xfrm>
          <a:prstGeom prst="rect">
            <a:avLst/>
          </a:prstGeom>
        </p:spPr>
      </p:pic>
      <p:sp>
        <p:nvSpPr>
          <p:cNvPr id="7" name="Title 1"/>
          <p:cNvSpPr txBox="1">
            <a:spLocks/>
          </p:cNvSpPr>
          <p:nvPr/>
        </p:nvSpPr>
        <p:spPr>
          <a:xfrm>
            <a:off x="1447800" y="6088381"/>
            <a:ext cx="7162800" cy="50292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pPr>
            <a:r>
              <a:rPr lang="en-US" sz="1800" dirty="0" smtClean="0"/>
              <a:t>Beth Christman (TRWC) and Amy Merrill (Stillwater Sciences)</a:t>
            </a:r>
            <a:endParaRPr lang="en-US" sz="1800" dirty="0"/>
          </a:p>
        </p:txBody>
      </p:sp>
    </p:spTree>
    <p:extLst>
      <p:ext uri="{BB962C8B-B14F-4D97-AF65-F5344CB8AC3E}">
        <p14:creationId xmlns:p14="http://schemas.microsoft.com/office/powerpoint/2010/main" val="134461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Pre-project data – vegetation plots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26" y="940688"/>
            <a:ext cx="4463292" cy="5776025"/>
          </a:xfrm>
        </p:spPr>
      </p:pic>
    </p:spTree>
    <p:extLst>
      <p:ext uri="{BB962C8B-B14F-4D97-AF65-F5344CB8AC3E}">
        <p14:creationId xmlns:p14="http://schemas.microsoft.com/office/powerpoint/2010/main" val="284432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Pre-project data – Hydrologic stations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726" t="4504" b="12975"/>
          <a:stretch/>
        </p:blipFill>
        <p:spPr>
          <a:xfrm>
            <a:off x="304800" y="885825"/>
            <a:ext cx="8382000" cy="5438775"/>
          </a:xfrm>
        </p:spPr>
      </p:pic>
    </p:spTree>
    <p:extLst>
      <p:ext uri="{BB962C8B-B14F-4D97-AF65-F5344CB8AC3E}">
        <p14:creationId xmlns:p14="http://schemas.microsoft.com/office/powerpoint/2010/main" val="229118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Pre-project data – Aquatic habitat</a:t>
            </a:r>
            <a:endParaRPr lang="en-US" dirty="0"/>
          </a:p>
        </p:txBody>
      </p:sp>
      <p:pic>
        <p:nvPicPr>
          <p:cNvPr id="6" name="Picture 5" descr="C:\Users\Sabra\Desktop\Meadows 2014\Martis Creek\martis_locat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0" y="714373"/>
            <a:ext cx="4591050" cy="6005195"/>
          </a:xfrm>
          <a:prstGeom prst="rect">
            <a:avLst/>
          </a:prstGeom>
          <a:noFill/>
          <a:ln>
            <a:noFill/>
          </a:ln>
        </p:spPr>
      </p:pic>
    </p:spTree>
    <p:extLst>
      <p:ext uri="{BB962C8B-B14F-4D97-AF65-F5344CB8AC3E}">
        <p14:creationId xmlns:p14="http://schemas.microsoft.com/office/powerpoint/2010/main" val="207816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Pre-project data – avian point count stations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9236" t="14822" r="9007" b="18214"/>
          <a:stretch/>
        </p:blipFill>
        <p:spPr>
          <a:xfrm>
            <a:off x="1163951" y="1370013"/>
            <a:ext cx="7313299" cy="4630737"/>
          </a:xfrm>
        </p:spPr>
      </p:pic>
    </p:spTree>
    <p:extLst>
      <p:ext uri="{BB962C8B-B14F-4D97-AF65-F5344CB8AC3E}">
        <p14:creationId xmlns:p14="http://schemas.microsoft.com/office/powerpoint/2010/main" val="383510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Timeline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7108078"/>
              </p:ext>
            </p:extLst>
          </p:nvPr>
        </p:nvGraphicFramePr>
        <p:xfrm>
          <a:off x="457200" y="1600200"/>
          <a:ext cx="8229600" cy="259588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r>
                        <a:rPr lang="en-US" dirty="0" smtClean="0"/>
                        <a:t>Task</a:t>
                      </a:r>
                      <a:endParaRPr lang="en-US" dirty="0"/>
                    </a:p>
                  </a:txBody>
                  <a:tcPr/>
                </a:tc>
                <a:tc>
                  <a:txBody>
                    <a:bodyPr/>
                    <a:lstStyle/>
                    <a:p>
                      <a:r>
                        <a:rPr lang="en-US" dirty="0" smtClean="0"/>
                        <a:t>Start Date</a:t>
                      </a:r>
                      <a:endParaRPr lang="en-US" dirty="0"/>
                    </a:p>
                  </a:txBody>
                  <a:tcPr/>
                </a:tc>
                <a:tc>
                  <a:txBody>
                    <a:bodyPr/>
                    <a:lstStyle/>
                    <a:p>
                      <a:r>
                        <a:rPr lang="en-US" dirty="0" smtClean="0"/>
                        <a:t>Completion Date</a:t>
                      </a:r>
                      <a:endParaRPr lang="en-US" dirty="0"/>
                    </a:p>
                  </a:txBody>
                  <a:tcPr/>
                </a:tc>
              </a:tr>
              <a:tr h="370840">
                <a:tc>
                  <a:txBody>
                    <a:bodyPr/>
                    <a:lstStyle/>
                    <a:p>
                      <a:r>
                        <a:rPr lang="en-US" dirty="0" smtClean="0"/>
                        <a:t>Watershed</a:t>
                      </a:r>
                      <a:r>
                        <a:rPr lang="en-US" baseline="0" dirty="0" smtClean="0"/>
                        <a:t> Assessment</a:t>
                      </a:r>
                      <a:endParaRPr lang="en-US" dirty="0"/>
                    </a:p>
                  </a:txBody>
                  <a:tcPr/>
                </a:tc>
                <a:tc>
                  <a:txBody>
                    <a:bodyPr/>
                    <a:lstStyle/>
                    <a:p>
                      <a:r>
                        <a:rPr lang="en-US" dirty="0" smtClean="0"/>
                        <a:t>January,</a:t>
                      </a:r>
                      <a:r>
                        <a:rPr lang="en-US" baseline="0" dirty="0" smtClean="0"/>
                        <a:t> 2011</a:t>
                      </a:r>
                      <a:endParaRPr lang="en-US" dirty="0"/>
                    </a:p>
                  </a:txBody>
                  <a:tcPr/>
                </a:tc>
                <a:tc>
                  <a:txBody>
                    <a:bodyPr/>
                    <a:lstStyle/>
                    <a:p>
                      <a:r>
                        <a:rPr lang="en-US" dirty="0" smtClean="0"/>
                        <a:t>April, 2012</a:t>
                      </a:r>
                      <a:endParaRPr lang="en-US" dirty="0"/>
                    </a:p>
                  </a:txBody>
                  <a:tcPr/>
                </a:tc>
              </a:tr>
              <a:tr h="370840">
                <a:tc>
                  <a:txBody>
                    <a:bodyPr/>
                    <a:lstStyle/>
                    <a:p>
                      <a:r>
                        <a:rPr lang="en-US" dirty="0" smtClean="0"/>
                        <a:t>Project Design</a:t>
                      </a:r>
                      <a:endParaRPr lang="en-US" dirty="0"/>
                    </a:p>
                  </a:txBody>
                  <a:tcPr/>
                </a:tc>
                <a:tc>
                  <a:txBody>
                    <a:bodyPr/>
                    <a:lstStyle/>
                    <a:p>
                      <a:r>
                        <a:rPr lang="en-US" dirty="0" smtClean="0"/>
                        <a:t>June, 2012</a:t>
                      </a:r>
                      <a:endParaRPr lang="en-US" dirty="0"/>
                    </a:p>
                  </a:txBody>
                  <a:tcPr/>
                </a:tc>
                <a:tc>
                  <a:txBody>
                    <a:bodyPr/>
                    <a:lstStyle/>
                    <a:p>
                      <a:r>
                        <a:rPr lang="en-US" dirty="0" smtClean="0"/>
                        <a:t>November, 2014</a:t>
                      </a:r>
                      <a:endParaRPr lang="en-US" dirty="0"/>
                    </a:p>
                  </a:txBody>
                  <a:tcPr/>
                </a:tc>
              </a:tr>
              <a:tr h="370840">
                <a:tc>
                  <a:txBody>
                    <a:bodyPr/>
                    <a:lstStyle/>
                    <a:p>
                      <a:r>
                        <a:rPr lang="en-US" dirty="0" smtClean="0"/>
                        <a:t>Permitting</a:t>
                      </a:r>
                      <a:endParaRPr lang="en-US" dirty="0"/>
                    </a:p>
                  </a:txBody>
                  <a:tcPr/>
                </a:tc>
                <a:tc>
                  <a:txBody>
                    <a:bodyPr/>
                    <a:lstStyle/>
                    <a:p>
                      <a:r>
                        <a:rPr lang="en-US" dirty="0" smtClean="0"/>
                        <a:t>June, 2014</a:t>
                      </a:r>
                      <a:r>
                        <a:rPr lang="en-US" baseline="0" dirty="0" smtClean="0"/>
                        <a:t> </a:t>
                      </a:r>
                      <a:endParaRPr lang="en-US" dirty="0"/>
                    </a:p>
                  </a:txBody>
                  <a:tcPr/>
                </a:tc>
                <a:tc>
                  <a:txBody>
                    <a:bodyPr/>
                    <a:lstStyle/>
                    <a:p>
                      <a:r>
                        <a:rPr lang="en-US" dirty="0" smtClean="0"/>
                        <a:t>March, 2016</a:t>
                      </a:r>
                      <a:endParaRPr lang="en-US" dirty="0"/>
                    </a:p>
                  </a:txBody>
                  <a:tcPr/>
                </a:tc>
              </a:tr>
              <a:tr h="370840">
                <a:tc>
                  <a:txBody>
                    <a:bodyPr/>
                    <a:lstStyle/>
                    <a:p>
                      <a:r>
                        <a:rPr lang="en-US" dirty="0" smtClean="0"/>
                        <a:t>Pre-project monitoring</a:t>
                      </a:r>
                      <a:endParaRPr lang="en-US" dirty="0"/>
                    </a:p>
                  </a:txBody>
                  <a:tcPr/>
                </a:tc>
                <a:tc>
                  <a:txBody>
                    <a:bodyPr/>
                    <a:lstStyle/>
                    <a:p>
                      <a:r>
                        <a:rPr lang="en-US" dirty="0" smtClean="0"/>
                        <a:t>March, 2013</a:t>
                      </a:r>
                      <a:endParaRPr lang="en-US" dirty="0"/>
                    </a:p>
                  </a:txBody>
                  <a:tcPr/>
                </a:tc>
                <a:tc>
                  <a:txBody>
                    <a:bodyPr/>
                    <a:lstStyle/>
                    <a:p>
                      <a:r>
                        <a:rPr lang="en-US" dirty="0" smtClean="0"/>
                        <a:t>July,</a:t>
                      </a:r>
                      <a:r>
                        <a:rPr lang="en-US" baseline="0" dirty="0" smtClean="0"/>
                        <a:t> 2016</a:t>
                      </a:r>
                      <a:endParaRPr lang="en-US" dirty="0"/>
                    </a:p>
                  </a:txBody>
                  <a:tcPr/>
                </a:tc>
              </a:tr>
              <a:tr h="370840">
                <a:tc>
                  <a:txBody>
                    <a:bodyPr/>
                    <a:lstStyle/>
                    <a:p>
                      <a:r>
                        <a:rPr lang="en-US" dirty="0" smtClean="0"/>
                        <a:t>Implementation</a:t>
                      </a:r>
                      <a:r>
                        <a:rPr lang="en-US" baseline="0" dirty="0" smtClean="0"/>
                        <a:t> </a:t>
                      </a:r>
                      <a:endParaRPr lang="en-US" dirty="0"/>
                    </a:p>
                  </a:txBody>
                  <a:tcPr/>
                </a:tc>
                <a:tc>
                  <a:txBody>
                    <a:bodyPr/>
                    <a:lstStyle/>
                    <a:p>
                      <a:r>
                        <a:rPr lang="en-US" dirty="0" smtClean="0"/>
                        <a:t>July,</a:t>
                      </a:r>
                      <a:r>
                        <a:rPr lang="en-US" baseline="0" dirty="0" smtClean="0"/>
                        <a:t> 2016</a:t>
                      </a:r>
                      <a:endParaRPr lang="en-US" dirty="0"/>
                    </a:p>
                  </a:txBody>
                  <a:tcPr/>
                </a:tc>
                <a:tc>
                  <a:txBody>
                    <a:bodyPr/>
                    <a:lstStyle/>
                    <a:p>
                      <a:r>
                        <a:rPr lang="en-US" dirty="0" smtClean="0"/>
                        <a:t>October, 2016</a:t>
                      </a:r>
                      <a:endParaRPr lang="en-US" dirty="0"/>
                    </a:p>
                  </a:txBody>
                  <a:tcPr/>
                </a:tc>
              </a:tr>
              <a:tr h="370840">
                <a:tc>
                  <a:txBody>
                    <a:bodyPr/>
                    <a:lstStyle/>
                    <a:p>
                      <a:r>
                        <a:rPr lang="en-US" dirty="0" smtClean="0"/>
                        <a:t>Post-project</a:t>
                      </a:r>
                      <a:r>
                        <a:rPr lang="en-US" baseline="0" dirty="0" smtClean="0"/>
                        <a:t> monitoring</a:t>
                      </a:r>
                      <a:endParaRPr lang="en-US" dirty="0"/>
                    </a:p>
                  </a:txBody>
                  <a:tcPr/>
                </a:tc>
                <a:tc>
                  <a:txBody>
                    <a:bodyPr/>
                    <a:lstStyle/>
                    <a:p>
                      <a:r>
                        <a:rPr lang="en-US" dirty="0" smtClean="0"/>
                        <a:t>October, 2016</a:t>
                      </a:r>
                      <a:endParaRPr lang="en-US" dirty="0"/>
                    </a:p>
                  </a:txBody>
                  <a:tcPr/>
                </a:tc>
                <a:tc>
                  <a:txBody>
                    <a:bodyPr/>
                    <a:lstStyle/>
                    <a:p>
                      <a:r>
                        <a:rPr lang="en-US" dirty="0" smtClean="0"/>
                        <a:t>December,</a:t>
                      </a:r>
                      <a:r>
                        <a:rPr lang="en-US" baseline="0" dirty="0" smtClean="0"/>
                        <a:t> 2019</a:t>
                      </a:r>
                      <a:endParaRPr lang="en-US" dirty="0"/>
                    </a:p>
                  </a:txBody>
                  <a:tcPr/>
                </a:tc>
              </a:tr>
            </a:tbl>
          </a:graphicData>
        </a:graphic>
      </p:graphicFrame>
    </p:spTree>
    <p:extLst>
      <p:ext uri="{BB962C8B-B14F-4D97-AF65-F5344CB8AC3E}">
        <p14:creationId xmlns:p14="http://schemas.microsoft.com/office/powerpoint/2010/main" val="95216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sz="half" idx="1"/>
          </p:nvPr>
        </p:nvSpPr>
        <p:spPr>
          <a:xfrm>
            <a:off x="219075" y="1600200"/>
            <a:ext cx="4276725" cy="4525963"/>
          </a:xfrm>
        </p:spPr>
        <p:txBody>
          <a:bodyPr/>
          <a:lstStyle/>
          <a:p>
            <a:pPr marL="0" indent="0">
              <a:buNone/>
            </a:pPr>
            <a:r>
              <a:rPr lang="en-US" dirty="0" smtClean="0"/>
              <a:t>Additional Information:</a:t>
            </a:r>
          </a:p>
          <a:p>
            <a:pPr marL="0" indent="0">
              <a:buNone/>
            </a:pPr>
            <a:r>
              <a:rPr lang="en-US" dirty="0" smtClean="0"/>
              <a:t>	</a:t>
            </a:r>
            <a:r>
              <a:rPr lang="en-US" sz="1800" dirty="0" smtClean="0"/>
              <a:t>Beth Christman 	</a:t>
            </a:r>
          </a:p>
          <a:p>
            <a:pPr marL="0" indent="0">
              <a:buNone/>
            </a:pPr>
            <a:r>
              <a:rPr lang="en-US" sz="1800" dirty="0"/>
              <a:t>	</a:t>
            </a:r>
            <a:r>
              <a:rPr lang="en-US" sz="1800" dirty="0" smtClean="0"/>
              <a:t>Truckee River Watershed Council</a:t>
            </a:r>
          </a:p>
          <a:p>
            <a:pPr marL="0" indent="0">
              <a:buNone/>
            </a:pPr>
            <a:r>
              <a:rPr lang="en-US" sz="1800" dirty="0"/>
              <a:t>	</a:t>
            </a:r>
            <a:r>
              <a:rPr lang="en-US" sz="1800" dirty="0" smtClean="0">
                <a:hlinkClick r:id="rId3"/>
              </a:rPr>
              <a:t>bchristman@truckeeriverwc.org</a:t>
            </a:r>
            <a:endParaRPr lang="en-US" sz="1800" dirty="0" smtClean="0"/>
          </a:p>
          <a:p>
            <a:pPr marL="0" indent="0">
              <a:buNone/>
            </a:pPr>
            <a:r>
              <a:rPr lang="en-US" sz="1800" dirty="0" smtClean="0"/>
              <a:t>	530-550-8760 x1</a:t>
            </a:r>
          </a:p>
          <a:p>
            <a:pPr marL="0" indent="0">
              <a:buNone/>
            </a:pPr>
            <a:endParaRPr lang="en-US" dirty="0"/>
          </a:p>
          <a:p>
            <a:pPr marL="0" indent="0">
              <a:buNone/>
            </a:pPr>
            <a:r>
              <a:rPr lang="en-US" dirty="0" smtClean="0"/>
              <a:t>PS - Thank you Amy!</a:t>
            </a:r>
            <a:endParaRPr lang="en-US" dirty="0"/>
          </a:p>
        </p:txBody>
      </p:sp>
      <p:pic>
        <p:nvPicPr>
          <p:cNvPr id="5122"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106177"/>
            <a:ext cx="4038600" cy="303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24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Martis Project Partners</a:t>
            </a:r>
            <a:endParaRPr lang="en-US" dirty="0"/>
          </a:p>
        </p:txBody>
      </p:sp>
      <p:sp>
        <p:nvSpPr>
          <p:cNvPr id="3" name="Content Placeholder 2"/>
          <p:cNvSpPr>
            <a:spLocks noGrp="1"/>
          </p:cNvSpPr>
          <p:nvPr>
            <p:ph idx="1"/>
          </p:nvPr>
        </p:nvSpPr>
        <p:spPr>
          <a:xfrm>
            <a:off x="457200" y="1255713"/>
            <a:ext cx="8229600" cy="4525963"/>
          </a:xfrm>
        </p:spPr>
        <p:txBody>
          <a:bodyPr>
            <a:normAutofit/>
          </a:bodyPr>
          <a:lstStyle/>
          <a:p>
            <a:pPr marL="0" indent="0">
              <a:buNone/>
            </a:pPr>
            <a:r>
              <a:rPr lang="en-US" dirty="0" smtClean="0"/>
              <a:t>Landowners and Land Managers:</a:t>
            </a:r>
          </a:p>
          <a:p>
            <a:r>
              <a:rPr lang="en-US" dirty="0" smtClean="0"/>
              <a:t>Caltrans</a:t>
            </a:r>
          </a:p>
          <a:p>
            <a:r>
              <a:rPr lang="en-US" dirty="0" err="1" smtClean="0"/>
              <a:t>Northstar</a:t>
            </a:r>
            <a:r>
              <a:rPr lang="en-US" dirty="0" smtClean="0"/>
              <a:t> Community Services District</a:t>
            </a:r>
          </a:p>
          <a:p>
            <a:r>
              <a:rPr lang="en-US" dirty="0" smtClean="0"/>
              <a:t>Truckee Donner Land Trust</a:t>
            </a:r>
          </a:p>
          <a:p>
            <a:r>
              <a:rPr lang="en-US" dirty="0" smtClean="0"/>
              <a:t>Truckee Tahoe Airport District</a:t>
            </a:r>
          </a:p>
          <a:p>
            <a:r>
              <a:rPr lang="en-US" dirty="0" smtClean="0"/>
              <a:t>Truckee River Watershed Council</a:t>
            </a:r>
          </a:p>
          <a:p>
            <a:r>
              <a:rPr lang="en-US" dirty="0" smtClean="0"/>
              <a:t>U.S. Army Corps of Engineers</a:t>
            </a:r>
          </a:p>
          <a:p>
            <a:r>
              <a:rPr lang="en-US" dirty="0" smtClean="0"/>
              <a:t>Vail Resorts</a:t>
            </a:r>
          </a:p>
          <a:p>
            <a:endParaRPr lang="en-US" dirty="0"/>
          </a:p>
        </p:txBody>
      </p:sp>
    </p:spTree>
    <p:extLst>
      <p:ext uri="{BB962C8B-B14F-4D97-AF65-F5344CB8AC3E}">
        <p14:creationId xmlns:p14="http://schemas.microsoft.com/office/powerpoint/2010/main" val="34523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Middle Martis Project Partners</a:t>
            </a:r>
            <a:endParaRPr lang="en-US" dirty="0"/>
          </a:p>
        </p:txBody>
      </p:sp>
      <p:sp>
        <p:nvSpPr>
          <p:cNvPr id="6" name="Content Placeholder 5"/>
          <p:cNvSpPr>
            <a:spLocks noGrp="1"/>
          </p:cNvSpPr>
          <p:nvPr>
            <p:ph idx="1"/>
          </p:nvPr>
        </p:nvSpPr>
        <p:spPr>
          <a:xfrm>
            <a:off x="76200" y="1128713"/>
            <a:ext cx="8229600" cy="4525963"/>
          </a:xfrm>
        </p:spPr>
        <p:txBody>
          <a:bodyPr/>
          <a:lstStyle/>
          <a:p>
            <a:pPr marL="0" indent="0">
              <a:buNone/>
            </a:pPr>
            <a:r>
              <a:rPr lang="en-US" sz="2400" dirty="0" smtClean="0"/>
              <a:t>Funders:</a:t>
            </a:r>
          </a:p>
          <a:p>
            <a:r>
              <a:rPr lang="en-US" sz="2400" dirty="0" smtClean="0"/>
              <a:t>US Army Corps of Engineers</a:t>
            </a:r>
          </a:p>
          <a:p>
            <a:r>
              <a:rPr lang="en-US" sz="2400" dirty="0" smtClean="0"/>
              <a:t>American </a:t>
            </a:r>
            <a:r>
              <a:rPr lang="en-US" sz="2400" dirty="0" smtClean="0"/>
              <a:t>Rivers</a:t>
            </a:r>
          </a:p>
          <a:p>
            <a:r>
              <a:rPr lang="en-US" sz="2400" dirty="0" smtClean="0"/>
              <a:t>Martis Fund</a:t>
            </a:r>
          </a:p>
          <a:p>
            <a:r>
              <a:rPr lang="en-US" sz="2400" dirty="0" smtClean="0"/>
              <a:t>Tahoe Truckee Community Foundation</a:t>
            </a:r>
          </a:p>
          <a:p>
            <a:r>
              <a:rPr lang="en-US" sz="2400" dirty="0" smtClean="0"/>
              <a:t>Tahoe Truckee Airport</a:t>
            </a:r>
          </a:p>
          <a:p>
            <a:r>
              <a:rPr lang="en-US" sz="2400" dirty="0" smtClean="0"/>
              <a:t>Truckee River Fund</a:t>
            </a:r>
          </a:p>
          <a:p>
            <a:r>
              <a:rPr lang="en-US" sz="2400" dirty="0" smtClean="0"/>
              <a:t>Vail Resorts</a:t>
            </a:r>
          </a:p>
          <a:p>
            <a:r>
              <a:rPr lang="en-US" sz="2400" dirty="0" err="1" smtClean="0"/>
              <a:t>Northstar</a:t>
            </a:r>
            <a:r>
              <a:rPr lang="en-US" sz="2400" dirty="0" smtClean="0"/>
              <a:t> Community Services District</a:t>
            </a:r>
          </a:p>
          <a:p>
            <a:r>
              <a:rPr lang="en-US" sz="2400" dirty="0" smtClean="0"/>
              <a:t>Lahontan Regional Water Quality Control Board</a:t>
            </a:r>
          </a:p>
          <a:p>
            <a:r>
              <a:rPr lang="en-US" sz="2400" dirty="0" smtClean="0"/>
              <a:t>National Fish and Wildlife Foundation</a:t>
            </a:r>
          </a:p>
          <a:p>
            <a:r>
              <a:rPr lang="en-US" sz="2400" dirty="0" smtClean="0"/>
              <a:t>California Department of Fish and Wildlife</a:t>
            </a:r>
          </a:p>
          <a:p>
            <a:endParaRPr lang="en-US" sz="2400" dirty="0" smtClean="0"/>
          </a:p>
          <a:p>
            <a:endParaRPr lang="en-US" sz="2400" dirty="0"/>
          </a:p>
          <a:p>
            <a:pPr marL="0" indent="0">
              <a:buNone/>
            </a:pP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93286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935" y="723901"/>
            <a:ext cx="8628640" cy="5583238"/>
          </a:xfrm>
        </p:spPr>
      </p:pic>
      <p:sp>
        <p:nvSpPr>
          <p:cNvPr id="7" name="5-Point Star 6"/>
          <p:cNvSpPr/>
          <p:nvPr/>
        </p:nvSpPr>
        <p:spPr>
          <a:xfrm>
            <a:off x="4429125" y="2747962"/>
            <a:ext cx="304800" cy="29527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25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Meadow Types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270" y="1112838"/>
            <a:ext cx="7819015" cy="5059363"/>
          </a:xfrm>
        </p:spPr>
      </p:pic>
      <p:sp>
        <p:nvSpPr>
          <p:cNvPr id="7" name="TextBox 6"/>
          <p:cNvSpPr txBox="1"/>
          <p:nvPr/>
        </p:nvSpPr>
        <p:spPr>
          <a:xfrm>
            <a:off x="2247899" y="3144708"/>
            <a:ext cx="1466850" cy="369332"/>
          </a:xfrm>
          <a:prstGeom prst="rect">
            <a:avLst/>
          </a:prstGeom>
          <a:noFill/>
        </p:spPr>
        <p:txBody>
          <a:bodyPr wrap="square" rtlCol="0">
            <a:spAutoFit/>
          </a:bodyPr>
          <a:lstStyle/>
          <a:p>
            <a:r>
              <a:rPr lang="en-US" dirty="0" smtClean="0">
                <a:solidFill>
                  <a:schemeClr val="bg1"/>
                </a:solidFill>
              </a:rPr>
              <a:t>Dry Meadow</a:t>
            </a:r>
            <a:endParaRPr lang="en-US" dirty="0">
              <a:solidFill>
                <a:schemeClr val="bg1"/>
              </a:solidFill>
            </a:endParaRPr>
          </a:p>
        </p:txBody>
      </p:sp>
      <p:sp>
        <p:nvSpPr>
          <p:cNvPr id="8" name="TextBox 7"/>
          <p:cNvSpPr txBox="1"/>
          <p:nvPr/>
        </p:nvSpPr>
        <p:spPr>
          <a:xfrm>
            <a:off x="3405187" y="1351002"/>
            <a:ext cx="1790700" cy="923330"/>
          </a:xfrm>
          <a:prstGeom prst="rect">
            <a:avLst/>
          </a:prstGeom>
          <a:noFill/>
        </p:spPr>
        <p:txBody>
          <a:bodyPr wrap="square" rtlCol="0">
            <a:spAutoFit/>
          </a:bodyPr>
          <a:lstStyle/>
          <a:p>
            <a:r>
              <a:rPr lang="en-US" dirty="0" smtClean="0">
                <a:solidFill>
                  <a:schemeClr val="bg1"/>
                </a:solidFill>
              </a:rPr>
              <a:t>Subsurface middle/low gradient</a:t>
            </a:r>
            <a:endParaRPr lang="en-US" dirty="0">
              <a:solidFill>
                <a:schemeClr val="bg1"/>
              </a:solidFill>
            </a:endParaRPr>
          </a:p>
        </p:txBody>
      </p:sp>
      <p:sp>
        <p:nvSpPr>
          <p:cNvPr id="9" name="TextBox 8"/>
          <p:cNvSpPr txBox="1"/>
          <p:nvPr/>
        </p:nvSpPr>
        <p:spPr>
          <a:xfrm>
            <a:off x="4657725" y="4438650"/>
            <a:ext cx="1076325" cy="923330"/>
          </a:xfrm>
          <a:prstGeom prst="rect">
            <a:avLst/>
          </a:prstGeom>
          <a:noFill/>
        </p:spPr>
        <p:txBody>
          <a:bodyPr wrap="square" rtlCol="0">
            <a:spAutoFit/>
          </a:bodyPr>
          <a:lstStyle/>
          <a:p>
            <a:r>
              <a:rPr lang="en-US" dirty="0" smtClean="0">
                <a:solidFill>
                  <a:schemeClr val="bg1"/>
                </a:solidFill>
              </a:rPr>
              <a:t>Riparian low gradient</a:t>
            </a:r>
            <a:endParaRPr lang="en-US" dirty="0">
              <a:solidFill>
                <a:schemeClr val="bg1"/>
              </a:solidFill>
            </a:endParaRPr>
          </a:p>
        </p:txBody>
      </p:sp>
      <p:sp>
        <p:nvSpPr>
          <p:cNvPr id="10" name="TextBox 9"/>
          <p:cNvSpPr txBox="1"/>
          <p:nvPr/>
        </p:nvSpPr>
        <p:spPr>
          <a:xfrm>
            <a:off x="1351249" y="4457105"/>
            <a:ext cx="2895599" cy="646331"/>
          </a:xfrm>
          <a:prstGeom prst="rect">
            <a:avLst/>
          </a:prstGeom>
          <a:noFill/>
        </p:spPr>
        <p:txBody>
          <a:bodyPr wrap="square" rtlCol="0">
            <a:spAutoFit/>
          </a:bodyPr>
          <a:lstStyle/>
          <a:p>
            <a:r>
              <a:rPr lang="en-US" dirty="0" smtClean="0">
                <a:solidFill>
                  <a:schemeClr val="bg1"/>
                </a:solidFill>
              </a:rPr>
              <a:t>Riparian low gradient and subsurface low gradient</a:t>
            </a:r>
            <a:endParaRPr lang="en-US" dirty="0">
              <a:solidFill>
                <a:schemeClr val="bg1"/>
              </a:solidFill>
            </a:endParaRPr>
          </a:p>
        </p:txBody>
      </p:sp>
      <p:sp>
        <p:nvSpPr>
          <p:cNvPr id="11" name="TextBox 10"/>
          <p:cNvSpPr txBox="1"/>
          <p:nvPr/>
        </p:nvSpPr>
        <p:spPr>
          <a:xfrm>
            <a:off x="5734050" y="1489501"/>
            <a:ext cx="2590800" cy="646331"/>
          </a:xfrm>
          <a:prstGeom prst="rect">
            <a:avLst/>
          </a:prstGeom>
          <a:solidFill>
            <a:schemeClr val="accent1"/>
          </a:solidFill>
        </p:spPr>
        <p:txBody>
          <a:bodyPr wrap="square" rtlCol="0">
            <a:spAutoFit/>
          </a:bodyPr>
          <a:lstStyle/>
          <a:p>
            <a:r>
              <a:rPr lang="en-US" dirty="0" smtClean="0">
                <a:solidFill>
                  <a:schemeClr val="bg1"/>
                </a:solidFill>
              </a:rPr>
              <a:t>Subsurface middle/low gradient = control</a:t>
            </a:r>
            <a:endParaRPr lang="en-US" dirty="0">
              <a:solidFill>
                <a:schemeClr val="bg1"/>
              </a:solidFill>
            </a:endParaRPr>
          </a:p>
        </p:txBody>
      </p:sp>
      <p:sp>
        <p:nvSpPr>
          <p:cNvPr id="13" name="Oval 12"/>
          <p:cNvSpPr/>
          <p:nvPr/>
        </p:nvSpPr>
        <p:spPr>
          <a:xfrm>
            <a:off x="6038850" y="2207657"/>
            <a:ext cx="1628775" cy="99274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786562" y="3504515"/>
            <a:ext cx="1762125" cy="923330"/>
          </a:xfrm>
          <a:prstGeom prst="rect">
            <a:avLst/>
          </a:prstGeom>
          <a:noFill/>
        </p:spPr>
        <p:txBody>
          <a:bodyPr wrap="square" rtlCol="0">
            <a:spAutoFit/>
          </a:bodyPr>
          <a:lstStyle/>
          <a:p>
            <a:r>
              <a:rPr lang="en-US" dirty="0" smtClean="0">
                <a:solidFill>
                  <a:schemeClr val="bg1"/>
                </a:solidFill>
              </a:rPr>
              <a:t>Converted riparian middle gradient</a:t>
            </a:r>
            <a:endParaRPr lang="en-US" dirty="0">
              <a:solidFill>
                <a:schemeClr val="bg1"/>
              </a:solidFill>
            </a:endParaRPr>
          </a:p>
        </p:txBody>
      </p:sp>
      <p:sp>
        <p:nvSpPr>
          <p:cNvPr id="15" name="Right Arrow 14"/>
          <p:cNvSpPr/>
          <p:nvPr/>
        </p:nvSpPr>
        <p:spPr>
          <a:xfrm rot="17723919">
            <a:off x="2503774" y="2770339"/>
            <a:ext cx="59055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8963511">
            <a:off x="2470230" y="1979872"/>
            <a:ext cx="1067838" cy="2297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2781953">
            <a:off x="4411146" y="2326491"/>
            <a:ext cx="941562" cy="235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6992164">
            <a:off x="6309460" y="4032140"/>
            <a:ext cx="653656" cy="1832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7723919">
            <a:off x="5438776" y="4599295"/>
            <a:ext cx="59055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7723919">
            <a:off x="2264350" y="4147469"/>
            <a:ext cx="59055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93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 historic changes</a:t>
            </a:r>
            <a:endParaRPr lang="en-US" dirty="0"/>
          </a:p>
        </p:txBody>
      </p:sp>
      <p:sp>
        <p:nvSpPr>
          <p:cNvPr id="4" name="Content Placeholder 3"/>
          <p:cNvSpPr>
            <a:spLocks noGrp="1"/>
          </p:cNvSpPr>
          <p:nvPr>
            <p:ph sz="half" idx="2"/>
          </p:nvPr>
        </p:nvSpPr>
        <p:spPr>
          <a:xfrm>
            <a:off x="4667249" y="902692"/>
            <a:ext cx="4038600" cy="1735733"/>
          </a:xfrm>
        </p:spPr>
        <p:txBody>
          <a:bodyPr/>
          <a:lstStyle/>
          <a:p>
            <a:pPr marL="0" indent="0">
              <a:buNone/>
            </a:pPr>
            <a:r>
              <a:rPr lang="en-US" dirty="0" smtClean="0"/>
              <a:t>Historic alluvial fan with multiple channels</a:t>
            </a:r>
          </a:p>
        </p:txBody>
      </p:sp>
      <p:pic>
        <p:nvPicPr>
          <p:cNvPr id="5" name="Picture 3" descr="Middle Martis Mouth top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2878" t="1961" r="28030" b="22549"/>
          <a:stretch>
            <a:fillRect/>
          </a:stretch>
        </p:blipFill>
        <p:spPr bwMode="auto">
          <a:xfrm>
            <a:off x="4667249" y="2361548"/>
            <a:ext cx="3743326" cy="369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l="26698" t="25154" r="28949" b="33484"/>
          <a:stretch>
            <a:fillRect/>
          </a:stretch>
        </p:blipFill>
        <p:spPr bwMode="auto">
          <a:xfrm>
            <a:off x="353339" y="798513"/>
            <a:ext cx="3879305" cy="351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a:off x="2495550" y="2526110"/>
            <a:ext cx="4572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 name="Oval 7"/>
          <p:cNvSpPr>
            <a:spLocks noChangeArrowheads="1"/>
          </p:cNvSpPr>
          <p:nvPr/>
        </p:nvSpPr>
        <p:spPr bwMode="auto">
          <a:xfrm>
            <a:off x="7296150" y="3872111"/>
            <a:ext cx="847725" cy="5189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TextBox 10"/>
          <p:cNvSpPr txBox="1"/>
          <p:nvPr/>
        </p:nvSpPr>
        <p:spPr>
          <a:xfrm>
            <a:off x="542925" y="4505325"/>
            <a:ext cx="2266950" cy="923330"/>
          </a:xfrm>
          <a:prstGeom prst="rect">
            <a:avLst/>
          </a:prstGeom>
          <a:noFill/>
        </p:spPr>
        <p:txBody>
          <a:bodyPr wrap="square" rtlCol="0">
            <a:spAutoFit/>
          </a:bodyPr>
          <a:lstStyle/>
          <a:p>
            <a:r>
              <a:rPr lang="en-US" dirty="0" smtClean="0"/>
              <a:t>1895 Map shows confinement to south side of road</a:t>
            </a:r>
            <a:endParaRPr lang="en-US" dirty="0"/>
          </a:p>
        </p:txBody>
      </p:sp>
      <p:sp>
        <p:nvSpPr>
          <p:cNvPr id="12" name="TextBox 11"/>
          <p:cNvSpPr txBox="1"/>
          <p:nvPr/>
        </p:nvSpPr>
        <p:spPr>
          <a:xfrm>
            <a:off x="2809875" y="4828490"/>
            <a:ext cx="1971675" cy="1477328"/>
          </a:xfrm>
          <a:prstGeom prst="rect">
            <a:avLst/>
          </a:prstGeom>
          <a:noFill/>
        </p:spPr>
        <p:txBody>
          <a:bodyPr wrap="square" rtlCol="0">
            <a:spAutoFit/>
          </a:bodyPr>
          <a:lstStyle/>
          <a:p>
            <a:r>
              <a:rPr lang="en-US" dirty="0" smtClean="0"/>
              <a:t>Current USGS map shows channel on north side and south side</a:t>
            </a:r>
            <a:endParaRPr lang="en-US" dirty="0"/>
          </a:p>
        </p:txBody>
      </p:sp>
    </p:spTree>
    <p:extLst>
      <p:ext uri="{BB962C8B-B14F-4D97-AF65-F5344CB8AC3E}">
        <p14:creationId xmlns:p14="http://schemas.microsoft.com/office/powerpoint/2010/main" val="306433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Conditions</a:t>
            </a:r>
            <a:endParaRPr lang="en-US" dirty="0"/>
          </a:p>
        </p:txBody>
      </p:sp>
      <p:sp>
        <p:nvSpPr>
          <p:cNvPr id="3" name="Content Placeholder 2"/>
          <p:cNvSpPr>
            <a:spLocks noGrp="1"/>
          </p:cNvSpPr>
          <p:nvPr>
            <p:ph sz="half" idx="1"/>
          </p:nvPr>
        </p:nvSpPr>
        <p:spPr>
          <a:xfrm>
            <a:off x="457200" y="1227138"/>
            <a:ext cx="4038600" cy="5316537"/>
          </a:xfrm>
        </p:spPr>
        <p:txBody>
          <a:bodyPr>
            <a:normAutofit fontScale="92500" lnSpcReduction="20000"/>
          </a:bodyPr>
          <a:lstStyle/>
          <a:p>
            <a:pPr marL="0" indent="0">
              <a:buNone/>
            </a:pPr>
            <a:r>
              <a:rPr lang="en-US" dirty="0" smtClean="0"/>
              <a:t>Impacts due to confinement to single channel:</a:t>
            </a:r>
          </a:p>
          <a:p>
            <a:r>
              <a:rPr lang="en-US" dirty="0" smtClean="0"/>
              <a:t>Channel undersized for moderate flows</a:t>
            </a:r>
          </a:p>
          <a:p>
            <a:r>
              <a:rPr lang="en-US" dirty="0" smtClean="0"/>
              <a:t>Incision, erosion, and </a:t>
            </a:r>
            <a:r>
              <a:rPr lang="en-US" dirty="0" err="1" smtClean="0"/>
              <a:t>headcutting</a:t>
            </a:r>
            <a:r>
              <a:rPr lang="en-US" dirty="0" smtClean="0"/>
              <a:t> in Middle Martis Creek</a:t>
            </a:r>
          </a:p>
          <a:p>
            <a:r>
              <a:rPr lang="en-US" dirty="0" smtClean="0"/>
              <a:t>Fish passage barriers</a:t>
            </a:r>
          </a:p>
          <a:p>
            <a:r>
              <a:rPr lang="en-US" dirty="0" smtClean="0"/>
              <a:t>Meadow degradation</a:t>
            </a:r>
          </a:p>
          <a:p>
            <a:r>
              <a:rPr lang="en-US" dirty="0" smtClean="0"/>
              <a:t>Infrastructure impacts</a:t>
            </a:r>
          </a:p>
          <a:p>
            <a:pPr lvl="1"/>
            <a:r>
              <a:rPr lang="en-US" dirty="0"/>
              <a:t>Highway 267 flooding</a:t>
            </a:r>
          </a:p>
          <a:p>
            <a:pPr lvl="1"/>
            <a:r>
              <a:rPr lang="en-US" dirty="0" smtClean="0"/>
              <a:t>Trail and access road damage</a:t>
            </a:r>
          </a:p>
          <a:p>
            <a:endParaRPr lang="en-US" dirty="0"/>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575081"/>
            <a:ext cx="4035902"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724400" y="4769190"/>
            <a:ext cx="3962400" cy="369332"/>
          </a:xfrm>
          <a:prstGeom prst="rect">
            <a:avLst/>
          </a:prstGeom>
          <a:noFill/>
        </p:spPr>
        <p:txBody>
          <a:bodyPr wrap="square" rtlCol="0">
            <a:spAutoFit/>
          </a:bodyPr>
          <a:lstStyle/>
          <a:p>
            <a:r>
              <a:rPr lang="en-US" dirty="0" smtClean="0"/>
              <a:t>One of a series of </a:t>
            </a:r>
            <a:r>
              <a:rPr lang="en-US" dirty="0" err="1" smtClean="0"/>
              <a:t>headcuts</a:t>
            </a:r>
            <a:endParaRPr lang="en-US" dirty="0"/>
          </a:p>
        </p:txBody>
      </p:sp>
    </p:spTree>
    <p:extLst>
      <p:ext uri="{BB962C8B-B14F-4D97-AF65-F5344CB8AC3E}">
        <p14:creationId xmlns:p14="http://schemas.microsoft.com/office/powerpoint/2010/main" val="19123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5" name="Content Placeholder 4"/>
          <p:cNvSpPr>
            <a:spLocks noGrp="1"/>
          </p:cNvSpPr>
          <p:nvPr>
            <p:ph idx="1"/>
          </p:nvPr>
        </p:nvSpPr>
        <p:spPr/>
        <p:txBody>
          <a:bodyPr/>
          <a:lstStyle/>
          <a:p>
            <a:r>
              <a:rPr lang="en-US" dirty="0" smtClean="0"/>
              <a:t>Restore peak flows to north side of highway</a:t>
            </a:r>
          </a:p>
          <a:p>
            <a:r>
              <a:rPr lang="en-US" b="1" dirty="0" smtClean="0"/>
              <a:t>Split flows </a:t>
            </a:r>
            <a:r>
              <a:rPr lang="en-US" dirty="0" smtClean="0"/>
              <a:t>at existing culvert</a:t>
            </a:r>
          </a:p>
          <a:p>
            <a:r>
              <a:rPr lang="en-US" dirty="0" smtClean="0"/>
              <a:t>Maintain base flow to existing stream corridor on south side of Highway</a:t>
            </a:r>
          </a:p>
          <a:p>
            <a:r>
              <a:rPr lang="en-US" dirty="0" smtClean="0"/>
              <a:t>Restore and enhance historic wetlands on north side</a:t>
            </a:r>
          </a:p>
          <a:p>
            <a:r>
              <a:rPr lang="en-US" dirty="0" smtClean="0"/>
              <a:t>Eliminates extreme flows in current undersized channel</a:t>
            </a:r>
            <a:endParaRPr lang="en-US" dirty="0"/>
          </a:p>
        </p:txBody>
      </p:sp>
    </p:spTree>
    <p:extLst>
      <p:ext uri="{BB962C8B-B14F-4D97-AF65-F5344CB8AC3E}">
        <p14:creationId xmlns:p14="http://schemas.microsoft.com/office/powerpoint/2010/main" val="121305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84138"/>
            <a:ext cx="8524875" cy="1143000"/>
          </a:xfrm>
        </p:spPr>
        <p:txBody>
          <a:bodyPr/>
          <a:lstStyle/>
          <a:p>
            <a:r>
              <a:rPr lang="en-US" dirty="0" smtClean="0"/>
              <a:t>Pre-project Data – soil carbon and GHG plots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795" y="1227138"/>
            <a:ext cx="7980940" cy="5164138"/>
          </a:xfrm>
        </p:spPr>
      </p:pic>
    </p:spTree>
    <p:extLst>
      <p:ext uri="{BB962C8B-B14F-4D97-AF65-F5344CB8AC3E}">
        <p14:creationId xmlns:p14="http://schemas.microsoft.com/office/powerpoint/2010/main" val="1487986210"/>
      </p:ext>
    </p:extLst>
  </p:cSld>
  <p:clrMapOvr>
    <a:masterClrMapping/>
  </p:clrMapOvr>
</p:sld>
</file>

<file path=ppt/theme/theme1.xml><?xml version="1.0" encoding="utf-8"?>
<a:theme xmlns:a="http://schemas.openxmlformats.org/drawingml/2006/main" name="TRWCtemplate_v1-lw">
  <a:themeElements>
    <a:clrScheme name="TRWC">
      <a:dk1>
        <a:srgbClr val="005596"/>
      </a:dk1>
      <a:lt1>
        <a:sysClr val="window" lastClr="FFFFFF"/>
      </a:lt1>
      <a:dk2>
        <a:srgbClr val="000000"/>
      </a:dk2>
      <a:lt2>
        <a:srgbClr val="EEECE1"/>
      </a:lt2>
      <a:accent1>
        <a:srgbClr val="5DB042"/>
      </a:accent1>
      <a:accent2>
        <a:srgbClr val="5E84B8"/>
      </a:accent2>
      <a:accent3>
        <a:srgbClr val="FF9900"/>
      </a:accent3>
      <a:accent4>
        <a:srgbClr val="7DD266"/>
      </a:accent4>
      <a:accent5>
        <a:srgbClr val="336EA5"/>
      </a:accent5>
      <a:accent6>
        <a:srgbClr val="FFAF4B"/>
      </a:accent6>
      <a:hlink>
        <a:srgbClr val="5E84B8"/>
      </a:hlink>
      <a:folHlink>
        <a:srgbClr val="666666"/>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TRWCtemplate_v1-lw</Template>
  <TotalTime>152</TotalTime>
  <Words>853</Words>
  <Application>Microsoft Office PowerPoint</Application>
  <PresentationFormat>On-screen Show (4:3)</PresentationFormat>
  <Paragraphs>123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TRWCtemplate_v1-lw</vt:lpstr>
      <vt:lpstr>Middle Martis Creek Wetlands Restoration</vt:lpstr>
      <vt:lpstr>Middle Martis Project Partners</vt:lpstr>
      <vt:lpstr>Middle Martis Project Partners</vt:lpstr>
      <vt:lpstr>Location</vt:lpstr>
      <vt:lpstr>Meadow Types</vt:lpstr>
      <vt:lpstr>Land use – historic changes</vt:lpstr>
      <vt:lpstr>Current Conditions</vt:lpstr>
      <vt:lpstr>Solution</vt:lpstr>
      <vt:lpstr>Pre-project Data – soil carbon and GHG plots</vt:lpstr>
      <vt:lpstr>Pre-project data – vegetation plots</vt:lpstr>
      <vt:lpstr>Pre-project data – Hydrologic stations</vt:lpstr>
      <vt:lpstr>Pre-project data – Aquatic habitat</vt:lpstr>
      <vt:lpstr>Pre-project data – avian point count stations</vt:lpstr>
      <vt:lpstr>Project Timeline</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Please Keep to One or Two Lines</dc:title>
  <dc:creator>Beth Christman</dc:creator>
  <cp:lastModifiedBy>Amy Merrill</cp:lastModifiedBy>
  <cp:revision>31</cp:revision>
  <dcterms:created xsi:type="dcterms:W3CDTF">2015-01-20T19:20:01Z</dcterms:created>
  <dcterms:modified xsi:type="dcterms:W3CDTF">2016-02-04T22:36:00Z</dcterms:modified>
</cp:coreProperties>
</file>