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35"/>
  </p:notesMasterIdLst>
  <p:sldIdLst>
    <p:sldId id="258" r:id="rId2"/>
    <p:sldId id="290" r:id="rId3"/>
    <p:sldId id="291" r:id="rId4"/>
    <p:sldId id="289" r:id="rId5"/>
    <p:sldId id="286" r:id="rId6"/>
    <p:sldId id="287" r:id="rId7"/>
    <p:sldId id="307" r:id="rId8"/>
    <p:sldId id="260" r:id="rId9"/>
    <p:sldId id="288" r:id="rId10"/>
    <p:sldId id="269" r:id="rId11"/>
    <p:sldId id="270" r:id="rId12"/>
    <p:sldId id="301" r:id="rId13"/>
    <p:sldId id="302" r:id="rId14"/>
    <p:sldId id="305" r:id="rId15"/>
    <p:sldId id="306" r:id="rId16"/>
    <p:sldId id="266" r:id="rId17"/>
    <p:sldId id="267" r:id="rId18"/>
    <p:sldId id="268" r:id="rId19"/>
    <p:sldId id="298" r:id="rId20"/>
    <p:sldId id="304" r:id="rId21"/>
    <p:sldId id="257" r:id="rId22"/>
    <p:sldId id="303" r:id="rId23"/>
    <p:sldId id="272" r:id="rId24"/>
    <p:sldId id="273" r:id="rId25"/>
    <p:sldId id="274" r:id="rId26"/>
    <p:sldId id="275" r:id="rId27"/>
    <p:sldId id="276" r:id="rId28"/>
    <p:sldId id="277" r:id="rId29"/>
    <p:sldId id="278" r:id="rId30"/>
    <p:sldId id="279" r:id="rId31"/>
    <p:sldId id="283" r:id="rId32"/>
    <p:sldId id="299" r:id="rId33"/>
    <p:sldId id="25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310">
          <p15:clr>
            <a:srgbClr val="A4A3A4"/>
          </p15:clr>
        </p15:guide>
        <p15:guide id="2" pos="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A22F"/>
    <a:srgbClr val="5D8712"/>
    <a:srgbClr val="578D23"/>
    <a:srgbClr val="86AE59"/>
    <a:srgbClr val="3E7A0B"/>
    <a:srgbClr val="3A5B16"/>
    <a:srgbClr val="3C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651" autoAdjust="0"/>
  </p:normalViewPr>
  <p:slideViewPr>
    <p:cSldViewPr snapToGrid="0" snapToObjects="1">
      <p:cViewPr>
        <p:scale>
          <a:sx n="69" d="100"/>
          <a:sy n="69" d="100"/>
        </p:scale>
        <p:origin x="1392" y="-84"/>
      </p:cViewPr>
      <p:guideLst>
        <p:guide orient="horz" pos="310"/>
        <p:guide pos="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A5C03-2EC3-43EB-A4A5-3A71D8967546}" type="doc">
      <dgm:prSet loTypeId="urn:microsoft.com/office/officeart/2005/8/layout/pList2#1" loCatId="list" qsTypeId="urn:microsoft.com/office/officeart/2005/8/quickstyle/simple1" qsCatId="simple" csTypeId="urn:microsoft.com/office/officeart/2005/8/colors/accent1_2" csCatId="accent1" phldr="1"/>
      <dgm:spPr/>
    </dgm:pt>
    <dgm:pt modelId="{B637C53C-E4D0-411A-91DD-ADFE7B709496}">
      <dgm:prSet phldrT="[Text]" custT="1"/>
      <dgm:spPr>
        <a:solidFill>
          <a:srgbClr val="78A22F"/>
        </a:solidFill>
      </dgm:spPr>
      <dgm:t>
        <a:bodyPr/>
        <a:lstStyle/>
        <a:p>
          <a:r>
            <a:rPr lang="en-US" sz="3200" dirty="0" smtClean="0"/>
            <a:t>Saw it</a:t>
          </a:r>
        </a:p>
        <a:p>
          <a:r>
            <a:rPr lang="en-US" sz="1800" dirty="0" smtClean="0"/>
            <a:t>“Witnessed during the visit of the Deer Ridge site.”</a:t>
          </a:r>
        </a:p>
        <a:p>
          <a:endParaRPr lang="en-US" sz="3200" dirty="0"/>
        </a:p>
      </dgm:t>
    </dgm:pt>
    <dgm:pt modelId="{801A1FF3-083A-41A0-90EA-E07603655813}" type="parTrans" cxnId="{4CB8A637-FD63-4D80-8651-8894A204E52D}">
      <dgm:prSet/>
      <dgm:spPr/>
      <dgm:t>
        <a:bodyPr/>
        <a:lstStyle/>
        <a:p>
          <a:endParaRPr lang="en-US"/>
        </a:p>
      </dgm:t>
    </dgm:pt>
    <dgm:pt modelId="{B5355947-BDE1-4F3B-8803-87B1603C204B}" type="sibTrans" cxnId="{4CB8A637-FD63-4D80-8651-8894A204E52D}">
      <dgm:prSet/>
      <dgm:spPr/>
      <dgm:t>
        <a:bodyPr/>
        <a:lstStyle/>
        <a:p>
          <a:endParaRPr lang="en-US"/>
        </a:p>
      </dgm:t>
    </dgm:pt>
    <dgm:pt modelId="{85834ADF-99C9-4C44-B0B0-468EBB8643FB}">
      <dgm:prSet phldrT="[Text]" custT="1"/>
      <dgm:spPr>
        <a:solidFill>
          <a:srgbClr val="78A22F"/>
        </a:solidFill>
      </dgm:spPr>
      <dgm:t>
        <a:bodyPr/>
        <a:lstStyle/>
        <a:p>
          <a:r>
            <a:rPr lang="en-US" sz="3200" dirty="0" smtClean="0"/>
            <a:t>Heard it</a:t>
          </a:r>
        </a:p>
        <a:p>
          <a:r>
            <a:rPr lang="en-US" sz="2400" dirty="0" smtClean="0"/>
            <a:t>“</a:t>
          </a:r>
          <a:r>
            <a:rPr lang="en-US" sz="1800" dirty="0" smtClean="0"/>
            <a:t>Confirmed</a:t>
          </a:r>
          <a:r>
            <a:rPr lang="en-US" sz="3200" dirty="0" smtClean="0"/>
            <a:t> </a:t>
          </a:r>
          <a:r>
            <a:rPr lang="en-US" sz="1800" dirty="0" smtClean="0"/>
            <a:t>by interviews with  area forester and state biologists” </a:t>
          </a:r>
        </a:p>
      </dgm:t>
    </dgm:pt>
    <dgm:pt modelId="{D13BBC26-FDA7-464A-9534-673DAEC5B6AF}" type="parTrans" cxnId="{8B278A4F-6089-4206-9312-CF5951F77835}">
      <dgm:prSet/>
      <dgm:spPr/>
      <dgm:t>
        <a:bodyPr/>
        <a:lstStyle/>
        <a:p>
          <a:endParaRPr lang="en-US"/>
        </a:p>
      </dgm:t>
    </dgm:pt>
    <dgm:pt modelId="{E3A7FC9E-47B2-403E-AD48-BEAD39BD8B67}" type="sibTrans" cxnId="{8B278A4F-6089-4206-9312-CF5951F77835}">
      <dgm:prSet/>
      <dgm:spPr/>
      <dgm:t>
        <a:bodyPr/>
        <a:lstStyle/>
        <a:p>
          <a:endParaRPr lang="en-US"/>
        </a:p>
      </dgm:t>
    </dgm:pt>
    <dgm:pt modelId="{A28C2FC2-27CC-4871-989A-7A43F373E340}">
      <dgm:prSet phldrT="[Text]" custT="1"/>
      <dgm:spPr>
        <a:solidFill>
          <a:srgbClr val="78A22F"/>
        </a:solidFill>
      </dgm:spPr>
      <dgm:t>
        <a:bodyPr/>
        <a:lstStyle/>
        <a:p>
          <a:r>
            <a:rPr lang="en-US" sz="2700" dirty="0" smtClean="0"/>
            <a:t>Read it</a:t>
          </a:r>
        </a:p>
        <a:p>
          <a:r>
            <a:rPr lang="en-US" sz="1600" dirty="0" smtClean="0"/>
            <a:t>“Stated in PPD page 2.”</a:t>
          </a:r>
          <a:endParaRPr lang="en-US" sz="1600" dirty="0"/>
        </a:p>
      </dgm:t>
    </dgm:pt>
    <dgm:pt modelId="{1BCB41B9-7C66-4A40-A1E9-2EE891328736}" type="parTrans" cxnId="{90C88FCB-BA2E-479E-BFEE-5BD6B2A16F36}">
      <dgm:prSet/>
      <dgm:spPr/>
      <dgm:t>
        <a:bodyPr/>
        <a:lstStyle/>
        <a:p>
          <a:endParaRPr lang="en-US"/>
        </a:p>
      </dgm:t>
    </dgm:pt>
    <dgm:pt modelId="{B01FD87F-647D-4963-9F37-D772010E595E}" type="sibTrans" cxnId="{90C88FCB-BA2E-479E-BFEE-5BD6B2A16F36}">
      <dgm:prSet/>
      <dgm:spPr/>
      <dgm:t>
        <a:bodyPr/>
        <a:lstStyle/>
        <a:p>
          <a:endParaRPr lang="en-US"/>
        </a:p>
      </dgm:t>
    </dgm:pt>
    <dgm:pt modelId="{9FBCEA6E-6E15-452A-AD21-49E5E838455F}" type="pres">
      <dgm:prSet presAssocID="{278A5C03-2EC3-43EB-A4A5-3A71D8967546}" presName="Name0" presStyleCnt="0">
        <dgm:presLayoutVars>
          <dgm:dir/>
          <dgm:resizeHandles val="exact"/>
        </dgm:presLayoutVars>
      </dgm:prSet>
      <dgm:spPr/>
    </dgm:pt>
    <dgm:pt modelId="{22CE0169-5433-46FD-AA87-6532269831D8}" type="pres">
      <dgm:prSet presAssocID="{278A5C03-2EC3-43EB-A4A5-3A71D8967546}" presName="bkgdShp" presStyleLbl="alignAccFollowNode1" presStyleIdx="0" presStyleCnt="1"/>
      <dgm:spPr>
        <a:solidFill>
          <a:schemeClr val="accent4">
            <a:lumMod val="90000"/>
            <a:alpha val="90000"/>
          </a:schemeClr>
        </a:solidFill>
        <a:ln>
          <a:noFill/>
        </a:ln>
      </dgm:spPr>
    </dgm:pt>
    <dgm:pt modelId="{E68122DB-EA9D-4772-93DC-1473DB6CD94A}" type="pres">
      <dgm:prSet presAssocID="{278A5C03-2EC3-43EB-A4A5-3A71D8967546}" presName="linComp" presStyleCnt="0"/>
      <dgm:spPr/>
    </dgm:pt>
    <dgm:pt modelId="{3562DD5D-C940-4A4B-A2BD-ABD9D30741A3}" type="pres">
      <dgm:prSet presAssocID="{B637C53C-E4D0-411A-91DD-ADFE7B709496}" presName="compNode" presStyleCnt="0"/>
      <dgm:spPr/>
    </dgm:pt>
    <dgm:pt modelId="{C1475F33-FDBB-423A-BEDF-4F76AD369D38}" type="pres">
      <dgm:prSet presAssocID="{B637C53C-E4D0-411A-91DD-ADFE7B709496}" presName="node" presStyleLbl="node1" presStyleIdx="0" presStyleCnt="3" custScaleX="129063">
        <dgm:presLayoutVars>
          <dgm:bulletEnabled val="1"/>
        </dgm:presLayoutVars>
      </dgm:prSet>
      <dgm:spPr/>
      <dgm:t>
        <a:bodyPr/>
        <a:lstStyle/>
        <a:p>
          <a:endParaRPr lang="en-US"/>
        </a:p>
      </dgm:t>
    </dgm:pt>
    <dgm:pt modelId="{575F50BB-733D-4E06-BBEA-718C28CB5164}" type="pres">
      <dgm:prSet presAssocID="{B637C53C-E4D0-411A-91DD-ADFE7B709496}" presName="invisiNode" presStyleLbl="node1" presStyleIdx="0" presStyleCnt="3"/>
      <dgm:spPr/>
    </dgm:pt>
    <dgm:pt modelId="{F55ADBE1-BCEA-4FAA-89AC-313B1BCC508C}" type="pres">
      <dgm:prSet presAssocID="{B637C53C-E4D0-411A-91DD-ADFE7B709496}" presName="imagNode" presStyleLbl="fgImgPlace1" presStyleIdx="0" presStyleCnt="3"/>
      <dgm:spPr>
        <a:blipFill rotWithShape="0">
          <a:blip xmlns:r="http://schemas.openxmlformats.org/officeDocument/2006/relationships" r:embed="rId1"/>
          <a:stretch>
            <a:fillRect/>
          </a:stretch>
        </a:blipFill>
      </dgm:spPr>
    </dgm:pt>
    <dgm:pt modelId="{DCB4E95C-A3EF-4C09-BBB9-AF78E3C44CC1}" type="pres">
      <dgm:prSet presAssocID="{B5355947-BDE1-4F3B-8803-87B1603C204B}" presName="sibTrans" presStyleLbl="sibTrans2D1" presStyleIdx="0" presStyleCnt="0"/>
      <dgm:spPr/>
      <dgm:t>
        <a:bodyPr/>
        <a:lstStyle/>
        <a:p>
          <a:endParaRPr lang="en-US"/>
        </a:p>
      </dgm:t>
    </dgm:pt>
    <dgm:pt modelId="{E80F0501-CC64-459D-941D-DB930923C6CA}" type="pres">
      <dgm:prSet presAssocID="{85834ADF-99C9-4C44-B0B0-468EBB8643FB}" presName="compNode" presStyleCnt="0"/>
      <dgm:spPr/>
    </dgm:pt>
    <dgm:pt modelId="{8584C648-6B8E-41B7-B6B2-9BDA70CFA27C}" type="pres">
      <dgm:prSet presAssocID="{85834ADF-99C9-4C44-B0B0-468EBB8643FB}" presName="node" presStyleLbl="node1" presStyleIdx="1" presStyleCnt="3" custScaleX="163200">
        <dgm:presLayoutVars>
          <dgm:bulletEnabled val="1"/>
        </dgm:presLayoutVars>
      </dgm:prSet>
      <dgm:spPr/>
      <dgm:t>
        <a:bodyPr/>
        <a:lstStyle/>
        <a:p>
          <a:endParaRPr lang="en-US"/>
        </a:p>
      </dgm:t>
    </dgm:pt>
    <dgm:pt modelId="{41665BAD-CB28-43E4-8C12-0EB3B5C421D9}" type="pres">
      <dgm:prSet presAssocID="{85834ADF-99C9-4C44-B0B0-468EBB8643FB}" presName="invisiNode" presStyleLbl="node1" presStyleIdx="1" presStyleCnt="3"/>
      <dgm:spPr/>
    </dgm:pt>
    <dgm:pt modelId="{A1AD0A15-C6E2-4009-9EC1-6A6D7F8CC5C1}" type="pres">
      <dgm:prSet presAssocID="{85834ADF-99C9-4C44-B0B0-468EBB8643FB}" presName="imagNode" presStyleLbl="fgImgPlace1" presStyleIdx="1" presStyleCnt="3"/>
      <dgm:spPr>
        <a:blipFill rotWithShape="0">
          <a:blip xmlns:r="http://schemas.openxmlformats.org/officeDocument/2006/relationships" r:embed="rId2"/>
          <a:stretch>
            <a:fillRect/>
          </a:stretch>
        </a:blipFill>
      </dgm:spPr>
    </dgm:pt>
    <dgm:pt modelId="{06123E41-B70F-438E-AA3D-48EF521F1755}" type="pres">
      <dgm:prSet presAssocID="{E3A7FC9E-47B2-403E-AD48-BEAD39BD8B67}" presName="sibTrans" presStyleLbl="sibTrans2D1" presStyleIdx="0" presStyleCnt="0"/>
      <dgm:spPr/>
      <dgm:t>
        <a:bodyPr/>
        <a:lstStyle/>
        <a:p>
          <a:endParaRPr lang="en-US"/>
        </a:p>
      </dgm:t>
    </dgm:pt>
    <dgm:pt modelId="{B273B8FB-687B-471C-8E5C-A3F0EBD99763}" type="pres">
      <dgm:prSet presAssocID="{A28C2FC2-27CC-4871-989A-7A43F373E340}" presName="compNode" presStyleCnt="0"/>
      <dgm:spPr/>
    </dgm:pt>
    <dgm:pt modelId="{777C087B-BB82-4ACC-8BF7-0E9473D0706E}" type="pres">
      <dgm:prSet presAssocID="{A28C2FC2-27CC-4871-989A-7A43F373E340}" presName="node" presStyleLbl="node1" presStyleIdx="2" presStyleCnt="3" custScaleX="99127">
        <dgm:presLayoutVars>
          <dgm:bulletEnabled val="1"/>
        </dgm:presLayoutVars>
      </dgm:prSet>
      <dgm:spPr/>
      <dgm:t>
        <a:bodyPr/>
        <a:lstStyle/>
        <a:p>
          <a:endParaRPr lang="en-US"/>
        </a:p>
      </dgm:t>
    </dgm:pt>
    <dgm:pt modelId="{3420AE46-6493-43E5-B39C-22503E4E789C}" type="pres">
      <dgm:prSet presAssocID="{A28C2FC2-27CC-4871-989A-7A43F373E340}" presName="invisiNode" presStyleLbl="node1" presStyleIdx="2" presStyleCnt="3"/>
      <dgm:spPr/>
    </dgm:pt>
    <dgm:pt modelId="{8D8219D2-3065-4CA6-94CD-FF547E1E8BCC}" type="pres">
      <dgm:prSet presAssocID="{A28C2FC2-27CC-4871-989A-7A43F373E340}" presName="imagNode" presStyleLbl="fgImgPlace1" presStyleIdx="2" presStyleCnt="3"/>
      <dgm:spPr>
        <a:blipFill rotWithShape="0">
          <a:blip xmlns:r="http://schemas.openxmlformats.org/officeDocument/2006/relationships" r:embed="rId3"/>
          <a:stretch>
            <a:fillRect/>
          </a:stretch>
        </a:blipFill>
      </dgm:spPr>
    </dgm:pt>
  </dgm:ptLst>
  <dgm:cxnLst>
    <dgm:cxn modelId="{8754C81A-6C48-4023-B5B2-32076D9BBC69}" type="presOf" srcId="{85834ADF-99C9-4C44-B0B0-468EBB8643FB}" destId="{8584C648-6B8E-41B7-B6B2-9BDA70CFA27C}" srcOrd="0" destOrd="0" presId="urn:microsoft.com/office/officeart/2005/8/layout/pList2#1"/>
    <dgm:cxn modelId="{62880702-BB2A-402D-9CE6-F2C4E523FD65}" type="presOf" srcId="{A28C2FC2-27CC-4871-989A-7A43F373E340}" destId="{777C087B-BB82-4ACC-8BF7-0E9473D0706E}" srcOrd="0" destOrd="0" presId="urn:microsoft.com/office/officeart/2005/8/layout/pList2#1"/>
    <dgm:cxn modelId="{8B278A4F-6089-4206-9312-CF5951F77835}" srcId="{278A5C03-2EC3-43EB-A4A5-3A71D8967546}" destId="{85834ADF-99C9-4C44-B0B0-468EBB8643FB}" srcOrd="1" destOrd="0" parTransId="{D13BBC26-FDA7-464A-9534-673DAEC5B6AF}" sibTransId="{E3A7FC9E-47B2-403E-AD48-BEAD39BD8B67}"/>
    <dgm:cxn modelId="{8EA251BD-FCE9-4D01-99FB-F2AD2451C44E}" type="presOf" srcId="{E3A7FC9E-47B2-403E-AD48-BEAD39BD8B67}" destId="{06123E41-B70F-438E-AA3D-48EF521F1755}" srcOrd="0" destOrd="0" presId="urn:microsoft.com/office/officeart/2005/8/layout/pList2#1"/>
    <dgm:cxn modelId="{4CB8A637-FD63-4D80-8651-8894A204E52D}" srcId="{278A5C03-2EC3-43EB-A4A5-3A71D8967546}" destId="{B637C53C-E4D0-411A-91DD-ADFE7B709496}" srcOrd="0" destOrd="0" parTransId="{801A1FF3-083A-41A0-90EA-E07603655813}" sibTransId="{B5355947-BDE1-4F3B-8803-87B1603C204B}"/>
    <dgm:cxn modelId="{B1F499AE-84B3-460C-BFF8-A363E456E9D3}" type="presOf" srcId="{B637C53C-E4D0-411A-91DD-ADFE7B709496}" destId="{C1475F33-FDBB-423A-BEDF-4F76AD369D38}" srcOrd="0" destOrd="0" presId="urn:microsoft.com/office/officeart/2005/8/layout/pList2#1"/>
    <dgm:cxn modelId="{D7E5C69E-6674-482D-9167-D65DD6327F27}" type="presOf" srcId="{278A5C03-2EC3-43EB-A4A5-3A71D8967546}" destId="{9FBCEA6E-6E15-452A-AD21-49E5E838455F}" srcOrd="0" destOrd="0" presId="urn:microsoft.com/office/officeart/2005/8/layout/pList2#1"/>
    <dgm:cxn modelId="{90C88FCB-BA2E-479E-BFEE-5BD6B2A16F36}" srcId="{278A5C03-2EC3-43EB-A4A5-3A71D8967546}" destId="{A28C2FC2-27CC-4871-989A-7A43F373E340}" srcOrd="2" destOrd="0" parTransId="{1BCB41B9-7C66-4A40-A1E9-2EE891328736}" sibTransId="{B01FD87F-647D-4963-9F37-D772010E595E}"/>
    <dgm:cxn modelId="{80F4D858-43C8-4E22-8318-AC50D2D52A20}" type="presOf" srcId="{B5355947-BDE1-4F3B-8803-87B1603C204B}" destId="{DCB4E95C-A3EF-4C09-BBB9-AF78E3C44CC1}" srcOrd="0" destOrd="0" presId="urn:microsoft.com/office/officeart/2005/8/layout/pList2#1"/>
    <dgm:cxn modelId="{6BA85A06-6F8F-409D-B1A6-1D3A50167937}" type="presParOf" srcId="{9FBCEA6E-6E15-452A-AD21-49E5E838455F}" destId="{22CE0169-5433-46FD-AA87-6532269831D8}" srcOrd="0" destOrd="0" presId="urn:microsoft.com/office/officeart/2005/8/layout/pList2#1"/>
    <dgm:cxn modelId="{B79B4BA5-D1DB-486E-86AF-E8FFB738E7BB}" type="presParOf" srcId="{9FBCEA6E-6E15-452A-AD21-49E5E838455F}" destId="{E68122DB-EA9D-4772-93DC-1473DB6CD94A}" srcOrd="1" destOrd="0" presId="urn:microsoft.com/office/officeart/2005/8/layout/pList2#1"/>
    <dgm:cxn modelId="{50DAFC9A-DA36-455D-A5AA-7EA7844201D0}" type="presParOf" srcId="{E68122DB-EA9D-4772-93DC-1473DB6CD94A}" destId="{3562DD5D-C940-4A4B-A2BD-ABD9D30741A3}" srcOrd="0" destOrd="0" presId="urn:microsoft.com/office/officeart/2005/8/layout/pList2#1"/>
    <dgm:cxn modelId="{CA4CF563-F4F1-47C9-841D-E0C55E13E8DE}" type="presParOf" srcId="{3562DD5D-C940-4A4B-A2BD-ABD9D30741A3}" destId="{C1475F33-FDBB-423A-BEDF-4F76AD369D38}" srcOrd="0" destOrd="0" presId="urn:microsoft.com/office/officeart/2005/8/layout/pList2#1"/>
    <dgm:cxn modelId="{E5BC5D2B-8ABD-40CD-BF71-7E548D33B625}" type="presParOf" srcId="{3562DD5D-C940-4A4B-A2BD-ABD9D30741A3}" destId="{575F50BB-733D-4E06-BBEA-718C28CB5164}" srcOrd="1" destOrd="0" presId="urn:microsoft.com/office/officeart/2005/8/layout/pList2#1"/>
    <dgm:cxn modelId="{EA37DD59-72D7-47CD-B51E-CCDDD02ED6DE}" type="presParOf" srcId="{3562DD5D-C940-4A4B-A2BD-ABD9D30741A3}" destId="{F55ADBE1-BCEA-4FAA-89AC-313B1BCC508C}" srcOrd="2" destOrd="0" presId="urn:microsoft.com/office/officeart/2005/8/layout/pList2#1"/>
    <dgm:cxn modelId="{D03A02D3-4B82-4B07-9C4F-BCD3AEE0C83B}" type="presParOf" srcId="{E68122DB-EA9D-4772-93DC-1473DB6CD94A}" destId="{DCB4E95C-A3EF-4C09-BBB9-AF78E3C44CC1}" srcOrd="1" destOrd="0" presId="urn:microsoft.com/office/officeart/2005/8/layout/pList2#1"/>
    <dgm:cxn modelId="{193B169C-836D-4BFA-B440-17A899573B4C}" type="presParOf" srcId="{E68122DB-EA9D-4772-93DC-1473DB6CD94A}" destId="{E80F0501-CC64-459D-941D-DB930923C6CA}" srcOrd="2" destOrd="0" presId="urn:microsoft.com/office/officeart/2005/8/layout/pList2#1"/>
    <dgm:cxn modelId="{D2B829EE-EFE2-408E-AC20-5EF3961141FF}" type="presParOf" srcId="{E80F0501-CC64-459D-941D-DB930923C6CA}" destId="{8584C648-6B8E-41B7-B6B2-9BDA70CFA27C}" srcOrd="0" destOrd="0" presId="urn:microsoft.com/office/officeart/2005/8/layout/pList2#1"/>
    <dgm:cxn modelId="{AD1611DA-A4CC-45E0-877A-B2C4E0ADB28F}" type="presParOf" srcId="{E80F0501-CC64-459D-941D-DB930923C6CA}" destId="{41665BAD-CB28-43E4-8C12-0EB3B5C421D9}" srcOrd="1" destOrd="0" presId="urn:microsoft.com/office/officeart/2005/8/layout/pList2#1"/>
    <dgm:cxn modelId="{C46E83E2-E07D-4A9C-BE88-99DBD05402D6}" type="presParOf" srcId="{E80F0501-CC64-459D-941D-DB930923C6CA}" destId="{A1AD0A15-C6E2-4009-9EC1-6A6D7F8CC5C1}" srcOrd="2" destOrd="0" presId="urn:microsoft.com/office/officeart/2005/8/layout/pList2#1"/>
    <dgm:cxn modelId="{BD061D98-C4EF-4E7B-B326-1FC1BA377E5A}" type="presParOf" srcId="{E68122DB-EA9D-4772-93DC-1473DB6CD94A}" destId="{06123E41-B70F-438E-AA3D-48EF521F1755}" srcOrd="3" destOrd="0" presId="urn:microsoft.com/office/officeart/2005/8/layout/pList2#1"/>
    <dgm:cxn modelId="{09771573-82D8-426C-8A8D-E6E88179A52B}" type="presParOf" srcId="{E68122DB-EA9D-4772-93DC-1473DB6CD94A}" destId="{B273B8FB-687B-471C-8E5C-A3F0EBD99763}" srcOrd="4" destOrd="0" presId="urn:microsoft.com/office/officeart/2005/8/layout/pList2#1"/>
    <dgm:cxn modelId="{03CA1B30-F6F2-4EA5-AEDD-0EEACAC681FE}" type="presParOf" srcId="{B273B8FB-687B-471C-8E5C-A3F0EBD99763}" destId="{777C087B-BB82-4ACC-8BF7-0E9473D0706E}" srcOrd="0" destOrd="0" presId="urn:microsoft.com/office/officeart/2005/8/layout/pList2#1"/>
    <dgm:cxn modelId="{7266D09E-9FDD-4794-A855-9137BB534C82}" type="presParOf" srcId="{B273B8FB-687B-471C-8E5C-A3F0EBD99763}" destId="{3420AE46-6493-43E5-B39C-22503E4E789C}" srcOrd="1" destOrd="0" presId="urn:microsoft.com/office/officeart/2005/8/layout/pList2#1"/>
    <dgm:cxn modelId="{A5ABC22D-C0AD-4986-A2FE-4C04CD7D2993}" type="presParOf" srcId="{B273B8FB-687B-471C-8E5C-A3F0EBD99763}" destId="{8D8219D2-3065-4CA6-94CD-FF547E1E8BCC}"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E0169-5433-46FD-AA87-6532269831D8}">
      <dsp:nvSpPr>
        <dsp:cNvPr id="0" name=""/>
        <dsp:cNvSpPr/>
      </dsp:nvSpPr>
      <dsp:spPr>
        <a:xfrm>
          <a:off x="0" y="0"/>
          <a:ext cx="7734992" cy="1933748"/>
        </a:xfrm>
        <a:prstGeom prst="roundRect">
          <a:avLst>
            <a:gd name="adj" fmla="val 10000"/>
          </a:avLst>
        </a:prstGeom>
        <a:solidFill>
          <a:schemeClr val="accent4">
            <a:lumMod val="9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55ADBE1-BCEA-4FAA-89AC-313B1BCC508C}">
      <dsp:nvSpPr>
        <dsp:cNvPr id="0" name=""/>
        <dsp:cNvSpPr/>
      </dsp:nvSpPr>
      <dsp:spPr>
        <a:xfrm>
          <a:off x="490173" y="257833"/>
          <a:ext cx="1762694" cy="141808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475F33-FDBB-423A-BEDF-4F76AD369D38}">
      <dsp:nvSpPr>
        <dsp:cNvPr id="0" name=""/>
        <dsp:cNvSpPr/>
      </dsp:nvSpPr>
      <dsp:spPr>
        <a:xfrm rot="10800000">
          <a:off x="234027" y="1933748"/>
          <a:ext cx="2274986" cy="2363469"/>
        </a:xfrm>
        <a:prstGeom prst="round2SameRect">
          <a:avLst>
            <a:gd name="adj1" fmla="val 10500"/>
            <a:gd name="adj2" fmla="val 0"/>
          </a:avLst>
        </a:prstGeom>
        <a:solidFill>
          <a:srgbClr val="78A2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t>Saw it</a:t>
          </a:r>
        </a:p>
        <a:p>
          <a:pPr lvl="0" algn="ctr" defTabSz="1422400">
            <a:lnSpc>
              <a:spcPct val="90000"/>
            </a:lnSpc>
            <a:spcBef>
              <a:spcPct val="0"/>
            </a:spcBef>
            <a:spcAft>
              <a:spcPct val="35000"/>
            </a:spcAft>
          </a:pPr>
          <a:r>
            <a:rPr lang="en-US" sz="1800" kern="1200" dirty="0" smtClean="0"/>
            <a:t>“Witnessed during the visit of the Deer Ridge site.”</a:t>
          </a:r>
        </a:p>
        <a:p>
          <a:pPr lvl="0" algn="ctr" defTabSz="1422400">
            <a:lnSpc>
              <a:spcPct val="90000"/>
            </a:lnSpc>
            <a:spcBef>
              <a:spcPct val="0"/>
            </a:spcBef>
            <a:spcAft>
              <a:spcPct val="35000"/>
            </a:spcAft>
          </a:pPr>
          <a:endParaRPr lang="en-US" sz="3200" kern="1200" dirty="0"/>
        </a:p>
      </dsp:txBody>
      <dsp:txXfrm rot="10800000">
        <a:off x="303991" y="1933748"/>
        <a:ext cx="2135058" cy="2293505"/>
      </dsp:txXfrm>
    </dsp:sp>
    <dsp:sp modelId="{A1AD0A15-C6E2-4009-9EC1-6A6D7F8CC5C1}">
      <dsp:nvSpPr>
        <dsp:cNvPr id="0" name=""/>
        <dsp:cNvSpPr/>
      </dsp:nvSpPr>
      <dsp:spPr>
        <a:xfrm>
          <a:off x="3242294" y="257833"/>
          <a:ext cx="1762694" cy="141808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84C648-6B8E-41B7-B6B2-9BDA70CFA27C}">
      <dsp:nvSpPr>
        <dsp:cNvPr id="0" name=""/>
        <dsp:cNvSpPr/>
      </dsp:nvSpPr>
      <dsp:spPr>
        <a:xfrm rot="10800000">
          <a:off x="2685283" y="1933748"/>
          <a:ext cx="2876717" cy="2363469"/>
        </a:xfrm>
        <a:prstGeom prst="round2SameRect">
          <a:avLst>
            <a:gd name="adj1" fmla="val 10500"/>
            <a:gd name="adj2" fmla="val 0"/>
          </a:avLst>
        </a:prstGeom>
        <a:solidFill>
          <a:srgbClr val="78A2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t" anchorCtr="0">
          <a:noAutofit/>
        </a:bodyPr>
        <a:lstStyle/>
        <a:p>
          <a:pPr lvl="0" algn="ctr" defTabSz="1422400">
            <a:lnSpc>
              <a:spcPct val="90000"/>
            </a:lnSpc>
            <a:spcBef>
              <a:spcPct val="0"/>
            </a:spcBef>
            <a:spcAft>
              <a:spcPct val="35000"/>
            </a:spcAft>
          </a:pPr>
          <a:r>
            <a:rPr lang="en-US" sz="3200" kern="1200" dirty="0" smtClean="0"/>
            <a:t>Heard it</a:t>
          </a:r>
        </a:p>
        <a:p>
          <a:pPr lvl="0" algn="ctr" defTabSz="1422400">
            <a:lnSpc>
              <a:spcPct val="90000"/>
            </a:lnSpc>
            <a:spcBef>
              <a:spcPct val="0"/>
            </a:spcBef>
            <a:spcAft>
              <a:spcPct val="35000"/>
            </a:spcAft>
          </a:pPr>
          <a:r>
            <a:rPr lang="en-US" sz="2400" kern="1200" dirty="0" smtClean="0"/>
            <a:t>“</a:t>
          </a:r>
          <a:r>
            <a:rPr lang="en-US" sz="1800" kern="1200" dirty="0" smtClean="0"/>
            <a:t>Confirmed</a:t>
          </a:r>
          <a:r>
            <a:rPr lang="en-US" sz="3200" kern="1200" dirty="0" smtClean="0"/>
            <a:t> </a:t>
          </a:r>
          <a:r>
            <a:rPr lang="en-US" sz="1800" kern="1200" dirty="0" smtClean="0"/>
            <a:t>by interviews with  area forester and state biologists” </a:t>
          </a:r>
        </a:p>
      </dsp:txBody>
      <dsp:txXfrm rot="10800000">
        <a:off x="2757968" y="1933748"/>
        <a:ext cx="2731347" cy="2290784"/>
      </dsp:txXfrm>
    </dsp:sp>
    <dsp:sp modelId="{8D8219D2-3065-4CA6-94CD-FF547E1E8BCC}">
      <dsp:nvSpPr>
        <dsp:cNvPr id="0" name=""/>
        <dsp:cNvSpPr/>
      </dsp:nvSpPr>
      <dsp:spPr>
        <a:xfrm>
          <a:off x="5738269" y="257833"/>
          <a:ext cx="1762694" cy="141808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C087B-BB82-4ACC-8BF7-0E9473D0706E}">
      <dsp:nvSpPr>
        <dsp:cNvPr id="0" name=""/>
        <dsp:cNvSpPr/>
      </dsp:nvSpPr>
      <dsp:spPr>
        <a:xfrm rot="10800000">
          <a:off x="5745964" y="1933748"/>
          <a:ext cx="1747306" cy="2363469"/>
        </a:xfrm>
        <a:prstGeom prst="round2SameRect">
          <a:avLst>
            <a:gd name="adj1" fmla="val 10500"/>
            <a:gd name="adj2" fmla="val 0"/>
          </a:avLst>
        </a:prstGeom>
        <a:solidFill>
          <a:srgbClr val="78A22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kern="1200" dirty="0" smtClean="0"/>
            <a:t>Read it</a:t>
          </a:r>
        </a:p>
        <a:p>
          <a:pPr lvl="0" algn="ctr" defTabSz="1200150">
            <a:lnSpc>
              <a:spcPct val="90000"/>
            </a:lnSpc>
            <a:spcBef>
              <a:spcPct val="0"/>
            </a:spcBef>
            <a:spcAft>
              <a:spcPct val="35000"/>
            </a:spcAft>
          </a:pPr>
          <a:r>
            <a:rPr lang="en-US" sz="1600" kern="1200" dirty="0" smtClean="0"/>
            <a:t>“Stated in PPD page 2.”</a:t>
          </a:r>
          <a:endParaRPr lang="en-US" sz="1600" kern="1200" dirty="0"/>
        </a:p>
      </dsp:txBody>
      <dsp:txXfrm rot="10800000">
        <a:off x="5799700" y="1933748"/>
        <a:ext cx="1639834" cy="2309733"/>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99700-2AA5-4A6E-AD6F-C81CE296502F}" type="datetimeFigureOut">
              <a:rPr lang="en-US" smtClean="0"/>
              <a:t>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C7BEA-16E3-4FC6-85A7-4491907CEED1}" type="slidenum">
              <a:rPr lang="en-US" smtClean="0"/>
              <a:t>‹#›</a:t>
            </a:fld>
            <a:endParaRPr lang="en-US"/>
          </a:p>
        </p:txBody>
      </p:sp>
    </p:spTree>
    <p:extLst>
      <p:ext uri="{BB962C8B-B14F-4D97-AF65-F5344CB8AC3E}">
        <p14:creationId xmlns:p14="http://schemas.microsoft.com/office/powerpoint/2010/main" val="229572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CB4D13E-21CF-4C89-A16B-9098FB8C94F6}" type="slidenum">
              <a:rPr lang="en-US" smtClean="0"/>
              <a:pPr eaLnBrk="1" hangingPunct="1"/>
              <a:t>2</a:t>
            </a:fld>
            <a:endParaRPr lang="en-US" smtClean="0"/>
          </a:p>
        </p:txBody>
      </p:sp>
    </p:spTree>
    <p:extLst>
      <p:ext uri="{BB962C8B-B14F-4D97-AF65-F5344CB8AC3E}">
        <p14:creationId xmlns:p14="http://schemas.microsoft.com/office/powerpoint/2010/main" val="118844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8F889-5A46-4B0B-83D1-DA11E10D6464}" type="slidenum">
              <a:rPr lang="en-US" smtClean="0"/>
              <a:t>21</a:t>
            </a:fld>
            <a:endParaRPr lang="en-US"/>
          </a:p>
        </p:txBody>
      </p:sp>
    </p:spTree>
    <p:extLst>
      <p:ext uri="{BB962C8B-B14F-4D97-AF65-F5344CB8AC3E}">
        <p14:creationId xmlns:p14="http://schemas.microsoft.com/office/powerpoint/2010/main" val="30524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7868" indent="-279949" eaLnBrk="0" hangingPunct="0">
              <a:defRPr>
                <a:solidFill>
                  <a:schemeClr val="tx1"/>
                </a:solidFill>
                <a:latin typeface="Arial" pitchFamily="34" charset="0"/>
                <a:ea typeface="ＭＳ Ｐゴシック" pitchFamily="34" charset="-128"/>
              </a:defRPr>
            </a:lvl2pPr>
            <a:lvl3pPr marL="1119797" indent="-223959" eaLnBrk="0" hangingPunct="0">
              <a:defRPr>
                <a:solidFill>
                  <a:schemeClr val="tx1"/>
                </a:solidFill>
                <a:latin typeface="Arial" pitchFamily="34" charset="0"/>
                <a:ea typeface="ＭＳ Ｐゴシック" pitchFamily="34" charset="-128"/>
              </a:defRPr>
            </a:lvl3pPr>
            <a:lvl4pPr marL="1567716" indent="-223959" eaLnBrk="0" hangingPunct="0">
              <a:defRPr>
                <a:solidFill>
                  <a:schemeClr val="tx1"/>
                </a:solidFill>
                <a:latin typeface="Arial" pitchFamily="34" charset="0"/>
                <a:ea typeface="ＭＳ Ｐゴシック" pitchFamily="34" charset="-128"/>
              </a:defRPr>
            </a:lvl4pPr>
            <a:lvl5pPr marL="2015635" indent="-223959" eaLnBrk="0" hangingPunct="0">
              <a:defRPr>
                <a:solidFill>
                  <a:schemeClr val="tx1"/>
                </a:solidFill>
                <a:latin typeface="Arial" pitchFamily="34" charset="0"/>
                <a:ea typeface="ＭＳ Ｐゴシック" pitchFamily="34" charset="-128"/>
              </a:defRPr>
            </a:lvl5pPr>
            <a:lvl6pPr marL="2463554"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472"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9391"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7310" indent="-223959" defTabSz="447919"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7E70E90-FDC2-40E5-9E85-873FCFB3C218}" type="slidenum">
              <a:rPr lang="en-US" smtClean="0"/>
              <a:pPr eaLnBrk="1" hangingPunct="1"/>
              <a:t>23</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04155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92CF47-F24D-4BD0-A655-47A4103481AA}" type="slidenum">
              <a:rPr lang="en-US" smtClean="0"/>
              <a:pPr eaLnBrk="1" hangingPunct="1"/>
              <a:t>26</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17856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92CF47-F24D-4BD0-A655-47A4103481AA}" type="slidenum">
              <a:rPr lang="en-US" smtClean="0"/>
              <a:pPr eaLnBrk="1" hangingPunct="1"/>
              <a:t>27</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181597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92CF47-F24D-4BD0-A655-47A4103481AA}" type="slidenum">
              <a:rPr lang="en-US" smtClean="0"/>
              <a:pPr eaLnBrk="1" hangingPunct="1"/>
              <a:t>28</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09589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92CF47-F24D-4BD0-A655-47A4103481AA}" type="slidenum">
              <a:rPr lang="en-US" smtClean="0"/>
              <a:pPr eaLnBrk="1" hangingPunct="1"/>
              <a:t>29</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17059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692CF47-F24D-4BD0-A655-47A4103481AA}" type="slidenum">
              <a:rPr lang="en-US" smtClean="0"/>
              <a:pPr eaLnBrk="1" hangingPunct="1"/>
              <a:t>30</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342931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Lack of preparedness, documentation and evidence</a:t>
            </a:r>
            <a:r>
              <a:rPr lang="en-US" sz="1200" kern="1200" dirty="0" smtClean="0">
                <a:solidFill>
                  <a:schemeClr val="tx1"/>
                </a:solidFill>
                <a:effectLst/>
                <a:latin typeface="+mn-lt"/>
                <a:ea typeface="+mn-ea"/>
                <a:cs typeface="+mn-cs"/>
              </a:rPr>
              <a:t> (many first-time clients don’t realize the extent to which they will need to have documented evidence to support every claim in the project documents, that all calculations need to be fully traceable, and that we adopt an attitude of “professional skepticism” and won’t approve something unless it can be justified on the basis of sound theory or independent empirical evidence)</a:t>
            </a:r>
          </a:p>
          <a:p>
            <a:r>
              <a:rPr lang="en-US" sz="1200" b="1" kern="1200" dirty="0" smtClean="0">
                <a:solidFill>
                  <a:schemeClr val="tx1"/>
                </a:solidFill>
                <a:effectLst/>
                <a:latin typeface="+mn-lt"/>
                <a:ea typeface="+mn-ea"/>
                <a:cs typeface="+mn-cs"/>
              </a:rPr>
              <a:t>Failure to budget adequately for validation/verification</a:t>
            </a:r>
            <a:r>
              <a:rPr lang="en-US" sz="1200" kern="1200" dirty="0" smtClean="0">
                <a:solidFill>
                  <a:schemeClr val="tx1"/>
                </a:solidFill>
                <a:effectLst/>
                <a:latin typeface="+mn-lt"/>
                <a:ea typeface="+mn-ea"/>
                <a:cs typeface="+mn-cs"/>
              </a:rPr>
              <a:t> (people sometimes think their job is done once they submit documentation to us, but in reality, we rely heavily on our clients to help us understand what they have done and present us with evidence and documentation to support the project documents, as well to make any changes that are required; this can mean that much more staff time, on the part of project personnel, is taken up than some of our clients anticipate)</a:t>
            </a:r>
          </a:p>
          <a:p>
            <a:r>
              <a:rPr lang="en-US" sz="1200" b="1" kern="1200" dirty="0" smtClean="0">
                <a:solidFill>
                  <a:schemeClr val="tx1"/>
                </a:solidFill>
                <a:effectLst/>
                <a:latin typeface="+mn-lt"/>
                <a:ea typeface="+mn-ea"/>
                <a:cs typeface="+mn-cs"/>
              </a:rPr>
              <a:t>Carrying out measurement/monitoring tasks to a lower standard of quality</a:t>
            </a:r>
            <a:r>
              <a:rPr lang="en-US" sz="1200" kern="1200" dirty="0" smtClean="0">
                <a:solidFill>
                  <a:schemeClr val="tx1"/>
                </a:solidFill>
                <a:effectLst/>
                <a:latin typeface="+mn-lt"/>
                <a:ea typeface="+mn-ea"/>
                <a:cs typeface="+mn-cs"/>
              </a:rPr>
              <a:t> (GHG Programs only work when high-quality data are used in preparation of project documentation, but our clients sometimes run into trouble when taking approaches that work just fine for other purposes and then “porting” them to a forest carbon offset context; our favorite example is companies using “operational” forest inventory practices that result in data that are plenty good for general management planning purposes but don’t make the cut for GHG emission reductions/removals quantification)</a:t>
            </a:r>
          </a:p>
          <a:p>
            <a:r>
              <a:rPr lang="en-US" sz="1200" b="1" kern="1200" dirty="0" smtClean="0">
                <a:solidFill>
                  <a:schemeClr val="tx1"/>
                </a:solidFill>
                <a:effectLst/>
                <a:latin typeface="+mn-lt"/>
                <a:ea typeface="+mn-ea"/>
                <a:cs typeface="+mn-cs"/>
              </a:rPr>
              <a:t>Failure to obtain clear right of use or land title, or consider GHG Program-specific rules pertaining to title</a:t>
            </a:r>
            <a:r>
              <a:rPr lang="en-US" sz="1200" kern="1200" dirty="0" smtClean="0">
                <a:solidFill>
                  <a:schemeClr val="tx1"/>
                </a:solidFill>
                <a:effectLst/>
                <a:latin typeface="+mn-lt"/>
                <a:ea typeface="+mn-ea"/>
                <a:cs typeface="+mn-cs"/>
              </a:rPr>
              <a:t> (the circumstances under which someone can be considered a “project proponent” vary from GHG Program to GHG Program, and sometimes the necessary legal framework is not in place to carry out a project, effectively making projects dead in the water; for example, projects with federal conservation easements on the land are not allowed under ARB, even though they are allowed under ACR and other programs)</a:t>
            </a:r>
          </a:p>
          <a:p>
            <a:endParaRPr lang="en-US" dirty="0"/>
          </a:p>
        </p:txBody>
      </p:sp>
      <p:sp>
        <p:nvSpPr>
          <p:cNvPr id="4" name="Slide Number Placeholder 3"/>
          <p:cNvSpPr>
            <a:spLocks noGrp="1"/>
          </p:cNvSpPr>
          <p:nvPr>
            <p:ph type="sldNum" sz="quarter" idx="10"/>
          </p:nvPr>
        </p:nvSpPr>
        <p:spPr/>
        <p:txBody>
          <a:bodyPr/>
          <a:lstStyle/>
          <a:p>
            <a:fld id="{BBF8A1A1-59C5-44A4-84DE-DF331E47CDC4}" type="slidenum">
              <a:rPr lang="en-US" smtClean="0"/>
              <a:t>31</a:t>
            </a:fld>
            <a:endParaRPr lang="en-US"/>
          </a:p>
        </p:txBody>
      </p:sp>
    </p:spTree>
    <p:extLst>
      <p:ext uri="{BB962C8B-B14F-4D97-AF65-F5344CB8AC3E}">
        <p14:creationId xmlns:p14="http://schemas.microsoft.com/office/powerpoint/2010/main" val="241110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32</a:t>
            </a:fld>
            <a:endParaRPr lang="en-US"/>
          </a:p>
        </p:txBody>
      </p:sp>
    </p:spTree>
    <p:extLst>
      <p:ext uri="{BB962C8B-B14F-4D97-AF65-F5344CB8AC3E}">
        <p14:creationId xmlns:p14="http://schemas.microsoft.com/office/powerpoint/2010/main" val="90609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6</a:t>
            </a:fld>
            <a:endParaRPr lang="en-US"/>
          </a:p>
        </p:txBody>
      </p:sp>
    </p:spTree>
    <p:extLst>
      <p:ext uri="{BB962C8B-B14F-4D97-AF65-F5344CB8AC3E}">
        <p14:creationId xmlns:p14="http://schemas.microsoft.com/office/powerpoint/2010/main" val="21728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7</a:t>
            </a:fld>
            <a:endParaRPr lang="en-US"/>
          </a:p>
        </p:txBody>
      </p:sp>
    </p:spTree>
    <p:extLst>
      <p:ext uri="{BB962C8B-B14F-4D97-AF65-F5344CB8AC3E}">
        <p14:creationId xmlns:p14="http://schemas.microsoft.com/office/powerpoint/2010/main" val="243869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13</a:t>
            </a:fld>
            <a:endParaRPr lang="en-US"/>
          </a:p>
        </p:txBody>
      </p:sp>
    </p:spTree>
    <p:extLst>
      <p:ext uri="{BB962C8B-B14F-4D97-AF65-F5344CB8AC3E}">
        <p14:creationId xmlns:p14="http://schemas.microsoft.com/office/powerpoint/2010/main" val="100480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14</a:t>
            </a:fld>
            <a:endParaRPr lang="en-US"/>
          </a:p>
        </p:txBody>
      </p:sp>
    </p:spTree>
    <p:extLst>
      <p:ext uri="{BB962C8B-B14F-4D97-AF65-F5344CB8AC3E}">
        <p14:creationId xmlns:p14="http://schemas.microsoft.com/office/powerpoint/2010/main" val="100480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15</a:t>
            </a:fld>
            <a:endParaRPr lang="en-US"/>
          </a:p>
        </p:txBody>
      </p:sp>
    </p:spTree>
    <p:extLst>
      <p:ext uri="{BB962C8B-B14F-4D97-AF65-F5344CB8AC3E}">
        <p14:creationId xmlns:p14="http://schemas.microsoft.com/office/powerpoint/2010/main" val="100480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Standards around now – rainforest standard, </a:t>
            </a:r>
            <a:r>
              <a:rPr lang="en-US" dirty="0" err="1" smtClean="0"/>
              <a:t>womens</a:t>
            </a:r>
            <a:r>
              <a:rPr lang="en-US" dirty="0" smtClean="0"/>
              <a:t>’ standard,</a:t>
            </a:r>
            <a:r>
              <a:rPr lang="en-US" baseline="0" dirty="0" smtClean="0"/>
              <a:t> </a:t>
            </a:r>
            <a:r>
              <a:rPr lang="en-US" baseline="0" dirty="0" err="1" smtClean="0"/>
              <a:t>socialcarbon</a:t>
            </a:r>
            <a:r>
              <a:rPr lang="en-US" baseline="0" dirty="0" smtClean="0"/>
              <a:t>, plan vivo also upcoming</a:t>
            </a:r>
            <a:endParaRPr lang="en-US" dirty="0" smtClean="0"/>
          </a:p>
          <a:p>
            <a:endParaRPr lang="en-US" dirty="0"/>
          </a:p>
        </p:txBody>
      </p:sp>
      <p:sp>
        <p:nvSpPr>
          <p:cNvPr id="4" name="Slide Number Placeholder 3"/>
          <p:cNvSpPr>
            <a:spLocks noGrp="1"/>
          </p:cNvSpPr>
          <p:nvPr>
            <p:ph type="sldNum" sz="quarter" idx="10"/>
          </p:nvPr>
        </p:nvSpPr>
        <p:spPr/>
        <p:txBody>
          <a:bodyPr/>
          <a:lstStyle/>
          <a:p>
            <a:fld id="{A488F889-5A46-4B0B-83D1-DA11E10D6464}" type="slidenum">
              <a:rPr lang="en-US" smtClean="0"/>
              <a:t>16</a:t>
            </a:fld>
            <a:endParaRPr lang="en-US"/>
          </a:p>
        </p:txBody>
      </p:sp>
    </p:spTree>
    <p:extLst>
      <p:ext uri="{BB962C8B-B14F-4D97-AF65-F5344CB8AC3E}">
        <p14:creationId xmlns:p14="http://schemas.microsoft.com/office/powerpoint/2010/main" val="2398060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9C7BEA-16E3-4FC6-85A7-4491907CEED1}" type="slidenum">
              <a:rPr lang="en-US" smtClean="0"/>
              <a:t>17</a:t>
            </a:fld>
            <a:endParaRPr lang="en-US"/>
          </a:p>
        </p:txBody>
      </p:sp>
    </p:spTree>
    <p:extLst>
      <p:ext uri="{BB962C8B-B14F-4D97-AF65-F5344CB8AC3E}">
        <p14:creationId xmlns:p14="http://schemas.microsoft.com/office/powerpoint/2010/main" val="402890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88F889-5A46-4B0B-83D1-DA11E10D6464}" type="slidenum">
              <a:rPr lang="en-US" smtClean="0"/>
              <a:t>20</a:t>
            </a:fld>
            <a:endParaRPr lang="en-US"/>
          </a:p>
        </p:txBody>
      </p:sp>
    </p:spTree>
    <p:extLst>
      <p:ext uri="{BB962C8B-B14F-4D97-AF65-F5344CB8AC3E}">
        <p14:creationId xmlns:p14="http://schemas.microsoft.com/office/powerpoint/2010/main" val="1763339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Ear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alphaModFix amt="53000"/>
            <a:extLst>
              <a:ext uri="{28A0092B-C50C-407E-A947-70E740481C1C}">
                <a14:useLocalDpi xmlns:a14="http://schemas.microsoft.com/office/drawing/2010/main" val="0"/>
              </a:ext>
            </a:extLst>
          </a:blip>
          <a:stretch>
            <a:fillRect/>
          </a:stretch>
        </p:blipFill>
        <p:spPr>
          <a:xfrm>
            <a:off x="-26768" y="745068"/>
            <a:ext cx="9197537" cy="4759650"/>
          </a:xfrm>
          <a:prstGeom prst="rect">
            <a:avLst/>
          </a:prstGeom>
        </p:spPr>
      </p:pic>
      <p:sp>
        <p:nvSpPr>
          <p:cNvPr id="4" name="Rectangle 3"/>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6794500" y="6564313"/>
            <a:ext cx="2214563" cy="365125"/>
          </a:xfrm>
          <a:prstGeom prst="rect">
            <a:avLst/>
          </a:prstGeom>
        </p:spPr>
        <p:txBody>
          <a:bodyPr/>
          <a:lstStyle/>
          <a:p>
            <a:pPr algn="r"/>
            <a:r>
              <a:rPr lang="en-US" sz="600">
                <a:solidFill>
                  <a:schemeClr val="bg1"/>
                </a:solidFill>
                <a:cs typeface="Open Sans Light" pitchFamily="34" charset="0"/>
              </a:rPr>
              <a:t>© SCS Global Services | </a:t>
            </a:r>
            <a:fld id="{2FAEBD76-70A1-4848-8547-071BBEAB670D}" type="slidenum">
              <a:rPr lang="en-US" sz="800">
                <a:solidFill>
                  <a:schemeClr val="bg1"/>
                </a:solidFill>
                <a:cs typeface="Open Sans Light" pitchFamily="34" charset="0"/>
              </a:rPr>
              <a:pPr algn="r"/>
              <a:t>‹#›</a:t>
            </a:fld>
            <a:endParaRPr lang="en-US" sz="800">
              <a:solidFill>
                <a:schemeClr val="bg1"/>
              </a:solidFill>
              <a:cs typeface="Open Sans Light" pitchFamily="34" charset="0"/>
            </a:endParaRPr>
          </a:p>
        </p:txBody>
      </p:sp>
      <p:sp>
        <p:nvSpPr>
          <p:cNvPr id="13" name="Title 1"/>
          <p:cNvSpPr>
            <a:spLocks noGrp="1"/>
          </p:cNvSpPr>
          <p:nvPr>
            <p:ph type="ctrTitle"/>
          </p:nvPr>
        </p:nvSpPr>
        <p:spPr>
          <a:xfrm>
            <a:off x="1303867" y="2588111"/>
            <a:ext cx="6536267" cy="792589"/>
          </a:xfrm>
        </p:spPr>
        <p:txBody>
          <a:bodyPr>
            <a:noAutofit/>
          </a:bodyPr>
          <a:lstStyle>
            <a:lvl1pPr algn="ctr">
              <a:defRPr sz="3600" b="1" i="0">
                <a:solidFill>
                  <a:schemeClr val="tx1"/>
                </a:solidFill>
                <a:latin typeface="+mn-lt"/>
                <a:cs typeface="Open Sans"/>
              </a:defRPr>
            </a:lvl1pPr>
          </a:lstStyle>
          <a:p>
            <a:r>
              <a:rPr lang="en-US" smtClean="0"/>
              <a:t>Click to edit Master title style</a:t>
            </a:r>
            <a:endParaRPr dirty="0"/>
          </a:p>
        </p:txBody>
      </p:sp>
      <p:sp>
        <p:nvSpPr>
          <p:cNvPr id="16" name="Subtitle 2"/>
          <p:cNvSpPr>
            <a:spLocks noGrp="1"/>
          </p:cNvSpPr>
          <p:nvPr>
            <p:ph type="subTitle" idx="1"/>
          </p:nvPr>
        </p:nvSpPr>
        <p:spPr>
          <a:xfrm>
            <a:off x="2552700" y="3572723"/>
            <a:ext cx="4038600" cy="1178711"/>
          </a:xfrm>
        </p:spPr>
        <p:txBody>
          <a:bodyPr>
            <a:normAutofit/>
          </a:bodyPr>
          <a:lstStyle>
            <a:lvl1pPr marL="0" indent="0" algn="ctr">
              <a:spcBef>
                <a:spcPts val="300"/>
              </a:spcBef>
              <a:buNone/>
              <a:defRPr sz="20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7676" y="669473"/>
            <a:ext cx="5754524" cy="1480264"/>
          </a:xfrm>
          <a:prstGeom prst="rect">
            <a:avLst/>
          </a:prstGeom>
          <a:effectLst>
            <a:outerShdw blurRad="66675" dist="38100" dir="2700000" algn="tl" rotWithShape="0">
              <a:srgbClr val="000000">
                <a:alpha val="3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0" y="6189663"/>
            <a:ext cx="9144000" cy="668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3" name="Slide Number Placeholder 5"/>
          <p:cNvSpPr txBox="1">
            <a:spLocks/>
          </p:cNvSpPr>
          <p:nvPr userDrawn="1"/>
        </p:nvSpPr>
        <p:spPr>
          <a:xfrm>
            <a:off x="6794500" y="6564313"/>
            <a:ext cx="2214563" cy="365125"/>
          </a:xfrm>
          <a:prstGeom prst="rect">
            <a:avLst/>
          </a:prstGeom>
        </p:spPr>
        <p:txBody>
          <a:bodyPr/>
          <a:lstStyle/>
          <a:p>
            <a:pPr algn="r"/>
            <a:r>
              <a:rPr lang="en-US" sz="600" dirty="0">
                <a:solidFill>
                  <a:schemeClr val="tx2"/>
                </a:solidFill>
                <a:cs typeface="Open Sans Light" pitchFamily="34" charset="0"/>
              </a:rPr>
              <a:t>© SCS Global Services | </a:t>
            </a:r>
            <a:fld id="{E7FD36DC-B03E-4DF7-A13E-4D4B0F1CAE63}" type="slidenum">
              <a:rPr lang="en-US" sz="800">
                <a:solidFill>
                  <a:schemeClr val="tx2"/>
                </a:solidFill>
                <a:cs typeface="Open Sans Light" pitchFamily="34" charset="0"/>
              </a:rPr>
              <a:pPr algn="r"/>
              <a:t>‹#›</a:t>
            </a:fld>
            <a:endParaRPr lang="en-US" sz="800" dirty="0">
              <a:solidFill>
                <a:schemeClr val="tx2"/>
              </a:solidFill>
              <a:cs typeface="Open Sans Light" pitchFamily="34" charset="0"/>
            </a:endParaRPr>
          </a:p>
        </p:txBody>
      </p:sp>
      <p:pic>
        <p:nvPicPr>
          <p:cNvPr id="5"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27000" y="6357846"/>
            <a:ext cx="1905000" cy="397051"/>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 y="288925"/>
            <a:ext cx="8450262" cy="682625"/>
          </a:xfrm>
        </p:spPr>
        <p:txBody>
          <a:bodyPr/>
          <a:lstStyle/>
          <a:p>
            <a:r>
              <a:rPr lang="en-US" smtClean="0"/>
              <a:t>Click to edit Master title style</a:t>
            </a:r>
            <a:endParaRPr/>
          </a:p>
        </p:txBody>
      </p:sp>
      <p:sp>
        <p:nvSpPr>
          <p:cNvPr id="3" name="Content Placeholder 2"/>
          <p:cNvSpPr>
            <a:spLocks noGrp="1"/>
          </p:cNvSpPr>
          <p:nvPr>
            <p:ph sz="half" idx="1"/>
          </p:nvPr>
        </p:nvSpPr>
        <p:spPr>
          <a:xfrm>
            <a:off x="388938" y="1410230"/>
            <a:ext cx="387028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79757" y="1410230"/>
            <a:ext cx="4100662"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8938" y="1376363"/>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388938" y="3640032"/>
            <a:ext cx="8314794"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sz="half" idx="1"/>
          </p:nvPr>
        </p:nvSpPr>
        <p:spPr>
          <a:xfrm>
            <a:off x="4664074" y="159085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388937" y="1590851"/>
            <a:ext cx="4021137"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664074" y="3765091"/>
            <a:ext cx="40396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404143" y="1350968"/>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404143" y="3727524"/>
            <a:ext cx="3907155"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607629" y="1350968"/>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607629" y="3732223"/>
            <a:ext cx="4056592"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693284"/>
            <a:ext cx="7556313" cy="4407980"/>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ext Placeholder 3"/>
          <p:cNvSpPr>
            <a:spLocks noGrp="1"/>
          </p:cNvSpPr>
          <p:nvPr>
            <p:ph type="body" sz="half" idx="2"/>
          </p:nvPr>
        </p:nvSpPr>
        <p:spPr>
          <a:xfrm>
            <a:off x="498518" y="1129553"/>
            <a:ext cx="7558960" cy="462660"/>
          </a:xfrm>
        </p:spPr>
        <p:txBody>
          <a:bodyPr rtlCol="0">
            <a:noAutofit/>
          </a:bodyPr>
          <a:lstStyle>
            <a:lvl1pPr marL="0" indent="0">
              <a:buNone/>
              <a:defRPr kumimoji="0" sz="2000" b="0" i="0" u="none" strike="noStrike" kern="1200" cap="none" spc="0" normalizeH="0" baseline="0">
                <a:ln>
                  <a:noFill/>
                </a:ln>
                <a:solidFill>
                  <a:schemeClr val="tx1">
                    <a:lumMod val="95000"/>
                    <a:lumOff val="5000"/>
                  </a:schemeClr>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498474" y="476107"/>
            <a:ext cx="7556313" cy="653446"/>
          </a:xfrm>
        </p:spPr>
        <p:txBody>
          <a:bodyPr/>
          <a:lstStyle/>
          <a:p>
            <a:r>
              <a:rPr lang="en-US" smtClean="0"/>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rp logo">
    <p:spTree>
      <p:nvGrpSpPr>
        <p:cNvPr id="1" name=""/>
        <p:cNvGrpSpPr/>
        <p:nvPr/>
      </p:nvGrpSpPr>
      <p:grpSpPr>
        <a:xfrm>
          <a:off x="0" y="0"/>
          <a:ext cx="0" cy="0"/>
          <a:chOff x="0" y="0"/>
          <a:chExt cx="0" cy="0"/>
        </a:xfrm>
      </p:grpSpPr>
      <p:sp>
        <p:nvSpPr>
          <p:cNvPr id="5" name="Title 1"/>
          <p:cNvSpPr txBox="1">
            <a:spLocks/>
          </p:cNvSpPr>
          <p:nvPr userDrawn="1"/>
        </p:nvSpPr>
        <p:spPr bwMode="auto">
          <a:xfrm>
            <a:off x="1303867" y="3447143"/>
            <a:ext cx="6536267" cy="610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3600" b="1" i="0" kern="1200">
                <a:solidFill>
                  <a:schemeClr val="tx1"/>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r>
              <a:rPr lang="en-US" sz="2800" dirty="0" smtClean="0"/>
              <a:t>Click to edit Master title style</a:t>
            </a:r>
            <a:endParaRPr lang="en-US" sz="2800" dirty="0"/>
          </a:p>
        </p:txBody>
      </p:sp>
      <p:sp>
        <p:nvSpPr>
          <p:cNvPr id="6" name="Subtitle 2"/>
          <p:cNvSpPr>
            <a:spLocks noGrp="1"/>
          </p:cNvSpPr>
          <p:nvPr>
            <p:ph type="subTitle" idx="1"/>
          </p:nvPr>
        </p:nvSpPr>
        <p:spPr>
          <a:xfrm>
            <a:off x="2552700" y="4182311"/>
            <a:ext cx="4038600" cy="1178711"/>
          </a:xfrm>
        </p:spPr>
        <p:txBody>
          <a:bodyPr>
            <a:normAutofit/>
          </a:bodyPr>
          <a:lstStyle>
            <a:lvl1pPr marL="0" indent="0" algn="ctr">
              <a:spcBef>
                <a:spcPts val="300"/>
              </a:spcBef>
              <a:buNone/>
              <a:defRPr sz="1800" b="1"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360" y="1626084"/>
            <a:ext cx="6549156" cy="1684670"/>
          </a:xfrm>
          <a:prstGeom prst="rect">
            <a:avLst/>
          </a:prstGeom>
          <a:effectLst>
            <a:outerShdw blurRad="66675" dist="38100" dir="2700000" algn="tl" rotWithShape="0">
              <a:srgbClr val="000000">
                <a:alpha val="30000"/>
              </a:srgbClr>
            </a:outerShdw>
          </a:effectLst>
        </p:spPr>
      </p:pic>
      <p:sp>
        <p:nvSpPr>
          <p:cNvPr id="8" name="Rectangle 7"/>
          <p:cNvSpPr/>
          <p:nvPr userDrawn="1"/>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06564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hoto">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190"/>
            <a:ext cx="93345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183199" y="2271713"/>
            <a:ext cx="4370450"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6794500" y="6564313"/>
            <a:ext cx="2214563" cy="365125"/>
          </a:xfrm>
          <a:prstGeom prst="rect">
            <a:avLst/>
          </a:prstGeom>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smtClean="0">
                <a:solidFill>
                  <a:schemeClr val="bg1"/>
                </a:solidFill>
                <a:latin typeface="Calibri" charset="0"/>
              </a:rPr>
              <a:t>© SCS Global Services  </a:t>
            </a:r>
            <a:fld id="{6446DB23-2E18-344F-B8F9-DD5A9B59A260}" type="slidenum">
              <a:rPr lang="en-US" sz="800" smtClean="0">
                <a:solidFill>
                  <a:schemeClr val="bg1"/>
                </a:solidFill>
                <a:latin typeface="Calibri" charset="0"/>
              </a:rPr>
              <a:pPr algn="r" eaLnBrk="1" hangingPunct="1">
                <a:defRPr/>
              </a:pPr>
              <a:t>‹#›</a:t>
            </a:fld>
            <a:endParaRPr lang="en-US" sz="800" smtClean="0">
              <a:solidFill>
                <a:schemeClr val="bg1"/>
              </a:solidFill>
              <a:latin typeface="Calibri" charset="0"/>
            </a:endParaRPr>
          </a:p>
        </p:txBody>
      </p:sp>
      <p:sp>
        <p:nvSpPr>
          <p:cNvPr id="2" name="Title 1"/>
          <p:cNvSpPr>
            <a:spLocks noGrp="1"/>
          </p:cNvSpPr>
          <p:nvPr>
            <p:ph type="ctrTitle"/>
          </p:nvPr>
        </p:nvSpPr>
        <p:spPr>
          <a:xfrm>
            <a:off x="4183198" y="1128707"/>
            <a:ext cx="4370451" cy="871845"/>
          </a:xfrm>
          <a:prstGeom prst="rect">
            <a:avLst/>
          </a:prstGeom>
        </p:spPr>
        <p:txBody>
          <a:bodyPr>
            <a:normAutofit/>
          </a:bodyPr>
          <a:lstStyle>
            <a:lvl1pPr>
              <a:defRPr sz="2400" b="1" i="0">
                <a:solidFill>
                  <a:srgbClr val="78A22F"/>
                </a:solidFill>
                <a:latin typeface="+mn-lt"/>
                <a:cs typeface="Open Sans"/>
              </a:defRPr>
            </a:lvl1pPr>
          </a:lstStyle>
          <a:p>
            <a:r>
              <a:rPr lang="en-US" smtClean="0"/>
              <a:t>Click to edit Master title style</a:t>
            </a:r>
            <a:endParaRPr dirty="0"/>
          </a:p>
        </p:txBody>
      </p:sp>
      <p:sp>
        <p:nvSpPr>
          <p:cNvPr id="3" name="Subtitle 2"/>
          <p:cNvSpPr>
            <a:spLocks noGrp="1"/>
          </p:cNvSpPr>
          <p:nvPr>
            <p:ph type="subTitle" idx="1"/>
          </p:nvPr>
        </p:nvSpPr>
        <p:spPr>
          <a:xfrm>
            <a:off x="4183199" y="2388100"/>
            <a:ext cx="4370450" cy="1178710"/>
          </a:xfrm>
          <a:prstGeom prst="rect">
            <a:avLst/>
          </a:prstGeom>
        </p:spPr>
        <p:txBody>
          <a:bodyPr>
            <a:normAutofit/>
          </a:bodyPr>
          <a:lstStyle>
            <a:lvl1pPr marL="0" indent="0" algn="l">
              <a:spcBef>
                <a:spcPts val="300"/>
              </a:spcBef>
              <a:buNone/>
              <a:defRPr sz="1800" b="0" i="0">
                <a:solidFill>
                  <a:schemeClr val="tx1"/>
                </a:solidFill>
                <a:latin typeface="+mn-lt"/>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183198" y="3918376"/>
            <a:ext cx="2483593" cy="638866"/>
          </a:xfrm>
          <a:prstGeom prst="rect">
            <a:avLst/>
          </a:prstGeom>
          <a:noFill/>
          <a:ln w="9525">
            <a:noFill/>
            <a:miter lim="800000"/>
            <a:headEnd/>
            <a:tailEnd/>
          </a:ln>
        </p:spPr>
      </p:pic>
    </p:spTree>
    <p:extLst>
      <p:ext uri="{BB962C8B-B14F-4D97-AF65-F5344CB8AC3E}">
        <p14:creationId xmlns:p14="http://schemas.microsoft.com/office/powerpoint/2010/main" val="131117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88404" y="289447"/>
            <a:ext cx="841692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388403" y="1314972"/>
            <a:ext cx="8416929"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388404" y="806228"/>
            <a:ext cx="8383062" cy="462660"/>
          </a:xfrm>
        </p:spPr>
        <p:txBody>
          <a:bodyPr>
            <a:noAutofit/>
          </a:bodyPr>
          <a:lstStyle>
            <a:lvl1pPr marL="0" indent="0">
              <a:buNone/>
              <a:defRPr kumimoji="0" sz="2000" b="1" i="1" u="none" strike="noStrike" kern="1200" cap="none" spc="0" normalizeH="0" baseline="0">
                <a:ln>
                  <a:noFill/>
                </a:ln>
                <a:solidFill>
                  <a:schemeClr val="tx2"/>
                </a:solidFill>
                <a:effectLst/>
                <a:uLnTx/>
                <a:uFillTx/>
                <a:latin typeface="+mn-lt"/>
                <a:ea typeface="+mj-ea"/>
                <a:cs typeface="Open San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Placeholder 1"/>
          <p:cNvSpPr>
            <a:spLocks noGrp="1"/>
          </p:cNvSpPr>
          <p:nvPr>
            <p:ph type="title"/>
          </p:nvPr>
        </p:nvSpPr>
        <p:spPr bwMode="auto">
          <a:xfrm>
            <a:off x="388404" y="289447"/>
            <a:ext cx="8383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en-US" dirty="0"/>
          </a:p>
        </p:txBody>
      </p:sp>
      <p:sp>
        <p:nvSpPr>
          <p:cNvPr id="8" name="Text Placeholder 2"/>
          <p:cNvSpPr>
            <a:spLocks noGrp="1"/>
          </p:cNvSpPr>
          <p:nvPr>
            <p:ph idx="1"/>
          </p:nvPr>
        </p:nvSpPr>
        <p:spPr bwMode="auto">
          <a:xfrm>
            <a:off x="388403" y="1458911"/>
            <a:ext cx="838306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9144000" cy="628173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pic>
        <p:nvPicPr>
          <p:cNvPr id="8" name="Picture 15"/>
          <p:cNvPicPr>
            <a:picLocks noChangeAspect="1"/>
          </p:cNvPicPr>
          <p:nvPr userDrawn="1"/>
        </p:nvPicPr>
        <p:blipFill>
          <a:blip r:embed="rId2" cstate="print"/>
          <a:srcRect/>
          <a:stretch>
            <a:fillRect/>
          </a:stretch>
        </p:blipFill>
        <p:spPr bwMode="auto">
          <a:xfrm>
            <a:off x="-36285" y="967396"/>
            <a:ext cx="10004676" cy="4753650"/>
          </a:xfrm>
          <a:prstGeom prst="rect">
            <a:avLst/>
          </a:prstGeom>
          <a:noFill/>
          <a:ln w="9525">
            <a:noFill/>
            <a:miter lim="800000"/>
            <a:headEnd/>
            <a:tailEnd/>
          </a:ln>
        </p:spPr>
      </p:pic>
      <p:sp>
        <p:nvSpPr>
          <p:cNvPr id="2" name="Title 1"/>
          <p:cNvSpPr>
            <a:spLocks noGrp="1"/>
          </p:cNvSpPr>
          <p:nvPr>
            <p:ph type="title"/>
          </p:nvPr>
        </p:nvSpPr>
        <p:spPr>
          <a:xfrm>
            <a:off x="1411461" y="2248354"/>
            <a:ext cx="6321079" cy="895194"/>
          </a:xfrm>
        </p:spPr>
        <p:txBody>
          <a:bodyPr>
            <a:normAutofit/>
          </a:bodyPr>
          <a:lstStyle>
            <a:lvl1pPr algn="ctr">
              <a:defRPr sz="3200" b="1" i="0" cap="none" baseline="0">
                <a:solidFill>
                  <a:schemeClr val="bg1"/>
                </a:solidFill>
                <a:latin typeface="Open Sans"/>
                <a:cs typeface="Open Sans"/>
              </a:defRPr>
            </a:lvl1pPr>
          </a:lstStyle>
          <a:p>
            <a:r>
              <a:rPr lang="en-US" smtClean="0"/>
              <a:t>Click to edit Master title style</a:t>
            </a:r>
            <a:endParaRPr dirty="0"/>
          </a:p>
        </p:txBody>
      </p:sp>
      <p:sp>
        <p:nvSpPr>
          <p:cNvPr id="3" name="Text Placeholder 2"/>
          <p:cNvSpPr>
            <a:spLocks noGrp="1"/>
          </p:cNvSpPr>
          <p:nvPr>
            <p:ph type="body" idx="1"/>
          </p:nvPr>
        </p:nvSpPr>
        <p:spPr>
          <a:xfrm>
            <a:off x="2135814" y="3365947"/>
            <a:ext cx="4872373" cy="1500187"/>
          </a:xfrm>
        </p:spPr>
        <p:txBody>
          <a:bodyPr/>
          <a:lstStyle>
            <a:lvl1pPr marL="0" indent="0" algn="ctr">
              <a:spcBef>
                <a:spcPts val="300"/>
              </a:spcBef>
              <a:buNone/>
              <a:defRPr sz="2400" i="1"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Alternative">
    <p:spTree>
      <p:nvGrpSpPr>
        <p:cNvPr id="1" name=""/>
        <p:cNvGrpSpPr/>
        <p:nvPr/>
      </p:nvGrpSpPr>
      <p:grpSpPr>
        <a:xfrm>
          <a:off x="0" y="0"/>
          <a:ext cx="0" cy="0"/>
          <a:chOff x="0" y="0"/>
          <a:chExt cx="0" cy="0"/>
        </a:xfrm>
      </p:grpSpPr>
      <p:sp>
        <p:nvSpPr>
          <p:cNvPr id="4" name="Slide Number Placeholder 5"/>
          <p:cNvSpPr txBox="1">
            <a:spLocks/>
          </p:cNvSpPr>
          <p:nvPr/>
        </p:nvSpPr>
        <p:spPr bwMode="auto">
          <a:xfrm>
            <a:off x="6794500" y="6564313"/>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smtClean="0">
                <a:solidFill>
                  <a:schemeClr val="bg1"/>
                </a:solidFill>
                <a:latin typeface="Open Sans Light" charset="0"/>
              </a:rPr>
              <a:t>© Scientific Certification Systems | </a:t>
            </a:r>
            <a:fld id="{262ECB5B-23FD-1A49-B804-87A0DDAFC309}" type="slidenum">
              <a:rPr lang="en-US" sz="800" smtClean="0">
                <a:solidFill>
                  <a:schemeClr val="bg1"/>
                </a:solidFill>
                <a:latin typeface="Open Sans Light" charset="0"/>
              </a:rPr>
              <a:pPr algn="r" eaLnBrk="1" hangingPunct="1">
                <a:defRPr/>
              </a:pPr>
              <a:t>‹#›</a:t>
            </a:fld>
            <a:endParaRPr lang="en-US" sz="800" smtClean="0">
              <a:solidFill>
                <a:schemeClr val="bg1"/>
              </a:solidFill>
              <a:latin typeface="Open Sans Light" charset="0"/>
            </a:endParaRPr>
          </a:p>
        </p:txBody>
      </p:sp>
      <p:cxnSp>
        <p:nvCxnSpPr>
          <p:cNvPr id="5" name="Straight Connector 4"/>
          <p:cNvCxnSpPr/>
          <p:nvPr/>
        </p:nvCxnSpPr>
        <p:spPr>
          <a:xfrm>
            <a:off x="2987675" y="2635250"/>
            <a:ext cx="4903788" cy="0"/>
          </a:xfrm>
          <a:prstGeom prst="line">
            <a:avLst/>
          </a:prstGeom>
          <a:ln w="6350" cap="rnd" cmpd="sng">
            <a:solidFill>
              <a:srgbClr val="5D8712"/>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0"/>
            <a:ext cx="5638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userDrawn="1"/>
        </p:nvSpPr>
        <p:spPr>
          <a:xfrm>
            <a:off x="2265363" y="0"/>
            <a:ext cx="6878637" cy="6858000"/>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2887705" y="1510477"/>
            <a:ext cx="5985362" cy="895194"/>
          </a:xfrm>
          <a:prstGeom prst="rect">
            <a:avLst/>
          </a:prstGeom>
        </p:spPr>
        <p:txBody>
          <a:bodyPr>
            <a:normAutofit/>
          </a:bodyPr>
          <a:lstStyle>
            <a:lvl1pPr algn="l">
              <a:defRPr sz="3200" b="1" i="0" cap="none" baseline="0">
                <a:solidFill>
                  <a:srgbClr val="FFFFFF"/>
                </a:solidFill>
                <a:latin typeface="Open Sans"/>
                <a:cs typeface="Open Sans"/>
              </a:defRPr>
            </a:lvl1pPr>
          </a:lstStyle>
          <a:p>
            <a:r>
              <a:rPr lang="en-US" smtClean="0"/>
              <a:t>Click to edit Master title style</a:t>
            </a:r>
            <a:endParaRPr dirty="0"/>
          </a:p>
        </p:txBody>
      </p:sp>
      <p:sp>
        <p:nvSpPr>
          <p:cNvPr id="3" name="Text Placeholder 2"/>
          <p:cNvSpPr>
            <a:spLocks noGrp="1"/>
          </p:cNvSpPr>
          <p:nvPr>
            <p:ph type="body" idx="1"/>
          </p:nvPr>
        </p:nvSpPr>
        <p:spPr>
          <a:xfrm>
            <a:off x="2887706" y="2635409"/>
            <a:ext cx="4872373" cy="1500187"/>
          </a:xfrm>
          <a:prstGeom prst="rect">
            <a:avLst/>
          </a:prstGeom>
        </p:spPr>
        <p:txBody>
          <a:bodyPr/>
          <a:lstStyle>
            <a:lvl1pPr marL="0" indent="0">
              <a:spcBef>
                <a:spcPts val="300"/>
              </a:spcBef>
              <a:buNone/>
              <a:defRPr sz="2400" i="1" cap="none"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30803" y="5725985"/>
            <a:ext cx="1675769" cy="79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txBox="1">
            <a:spLocks/>
          </p:cNvSpPr>
          <p:nvPr userDrawn="1"/>
        </p:nvSpPr>
        <p:spPr bwMode="auto">
          <a:xfrm>
            <a:off x="6794500" y="6492875"/>
            <a:ext cx="22145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r>
              <a:rPr lang="en-US" sz="600" dirty="0" smtClean="0">
                <a:solidFill>
                  <a:schemeClr val="bg1"/>
                </a:solidFill>
                <a:latin typeface="Calibri" charset="0"/>
              </a:rPr>
              <a:t>© SCS Global Services </a:t>
            </a:r>
            <a:fld id="{F5F9528F-3354-EC48-8234-7233B0024145}" type="slidenum">
              <a:rPr lang="en-US" sz="800" smtClean="0">
                <a:solidFill>
                  <a:schemeClr val="bg1"/>
                </a:solidFill>
                <a:latin typeface="Calibri" charset="0"/>
              </a:rPr>
              <a:pPr algn="r" eaLnBrk="1" hangingPunct="1">
                <a:defRPr/>
              </a:pPr>
              <a:t>‹#›</a:t>
            </a:fld>
            <a:endParaRPr lang="en-US" sz="800" dirty="0" smtClean="0">
              <a:solidFill>
                <a:schemeClr val="bg1"/>
              </a:solidFill>
              <a:latin typeface="Calibri" charset="0"/>
            </a:endParaRPr>
          </a:p>
        </p:txBody>
      </p:sp>
    </p:spTree>
    <p:extLst>
      <p:ext uri="{BB962C8B-B14F-4D97-AF65-F5344CB8AC3E}">
        <p14:creationId xmlns:p14="http://schemas.microsoft.com/office/powerpoint/2010/main" val="323678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88404" y="289447"/>
            <a:ext cx="8450796"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en-US" dirty="0"/>
          </a:p>
        </p:txBody>
      </p:sp>
      <p:sp>
        <p:nvSpPr>
          <p:cNvPr id="4" name="Text Placeholder 2"/>
          <p:cNvSpPr>
            <a:spLocks noGrp="1"/>
          </p:cNvSpPr>
          <p:nvPr>
            <p:ph idx="1"/>
          </p:nvPr>
        </p:nvSpPr>
        <p:spPr bwMode="auto">
          <a:xfrm>
            <a:off x="388404" y="1314972"/>
            <a:ext cx="8450796"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288925"/>
            <a:ext cx="8314794" cy="682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88937" y="1314450"/>
            <a:ext cx="8314795" cy="4591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794500" y="642302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595959"/>
                </a:solidFill>
              </a:defRPr>
            </a:lvl1pPr>
          </a:lstStyle>
          <a:p>
            <a:fld id="{D95B4281-B4A0-4968-B51D-DE4BAD56DA09}" type="datetimeFigureOut">
              <a:rPr lang="en-US"/>
              <a:pPr/>
              <a:t>2/8/2017</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8" name="Rectangle 7"/>
          <p:cNvSpPr/>
          <p:nvPr/>
        </p:nvSpPr>
        <p:spPr>
          <a:xfrm>
            <a:off x="0" y="6423025"/>
            <a:ext cx="9144000" cy="443275"/>
          </a:xfrm>
          <a:prstGeom prst="rect">
            <a:avLst/>
          </a:prstGeom>
          <a:gradFill flip="none" rotWithShape="1">
            <a:gsLst>
              <a:gs pos="0">
                <a:srgbClr val="50702B"/>
              </a:gs>
              <a:gs pos="100000">
                <a:schemeClr val="tx2"/>
              </a:gs>
            </a:gsLst>
            <a:lin ang="16200000" scaled="0"/>
            <a:tileRect/>
          </a:gra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8" descr="SCSglobalServices_logo-01.png"/>
          <p:cNvPicPr>
            <a:picLocks noChangeAspect="1"/>
          </p:cNvPicPr>
          <p:nvPr/>
        </p:nvPicPr>
        <p:blipFill>
          <a:blip r:embed="rId18" cstate="print"/>
          <a:srcRect/>
          <a:stretch>
            <a:fillRect/>
          </a:stretch>
        </p:blipFill>
        <p:spPr bwMode="auto">
          <a:xfrm>
            <a:off x="119063" y="6532563"/>
            <a:ext cx="896937" cy="266700"/>
          </a:xfrm>
          <a:prstGeom prst="rect">
            <a:avLst/>
          </a:prstGeom>
          <a:noFill/>
          <a:ln w="9525">
            <a:noFill/>
            <a:miter lim="800000"/>
            <a:headEnd/>
            <a:tailEnd/>
          </a:ln>
        </p:spPr>
      </p:pic>
      <p:sp>
        <p:nvSpPr>
          <p:cNvPr id="11" name="Slide Number Placeholder 5"/>
          <p:cNvSpPr txBox="1">
            <a:spLocks/>
          </p:cNvSpPr>
          <p:nvPr/>
        </p:nvSpPr>
        <p:spPr>
          <a:xfrm>
            <a:off x="6794500" y="6564313"/>
            <a:ext cx="2214563" cy="365125"/>
          </a:xfrm>
          <a:prstGeom prst="rect">
            <a:avLst/>
          </a:prstGeom>
        </p:spPr>
        <p:txBody>
          <a:bodyPr/>
          <a:lstStyle/>
          <a:p>
            <a:pPr algn="r"/>
            <a:r>
              <a:rPr lang="en-US" sz="600">
                <a:solidFill>
                  <a:schemeClr val="bg1"/>
                </a:solidFill>
                <a:latin typeface="Open Sans Light" pitchFamily="34" charset="0"/>
                <a:cs typeface="Open Sans Light" pitchFamily="34" charset="0"/>
              </a:rPr>
              <a:t>© Scientific Certification Systems | </a:t>
            </a:r>
            <a:fld id="{0692FD27-7541-41CA-9BA7-117DF19A579F}" type="slidenum">
              <a:rPr lang="en-US" sz="800">
                <a:solidFill>
                  <a:schemeClr val="bg1"/>
                </a:solidFill>
                <a:latin typeface="Open Sans Light" pitchFamily="34" charset="0"/>
                <a:cs typeface="Open Sans Light" pitchFamily="34" charset="0"/>
              </a:rPr>
              <a:pPr algn="r"/>
              <a:t>‹#›</a:t>
            </a:fld>
            <a:endParaRPr lang="en-US" sz="800">
              <a:solidFill>
                <a:schemeClr val="bg1"/>
              </a:solidFill>
              <a:latin typeface="Open Sans Light" pitchFamily="34" charset="0"/>
              <a:cs typeface="Open Sans Light" pitchFamily="34" charset="0"/>
            </a:endParaRPr>
          </a:p>
        </p:txBody>
      </p:sp>
      <p:sp>
        <p:nvSpPr>
          <p:cNvPr id="10" name="Rectangle 9"/>
          <p:cNvSpPr/>
          <p:nvPr/>
        </p:nvSpPr>
        <p:spPr>
          <a:xfrm>
            <a:off x="0" y="6202287"/>
            <a:ext cx="9144000" cy="664013"/>
          </a:xfrm>
          <a:prstGeom prst="rect">
            <a:avLst/>
          </a:prstGeom>
          <a:solidFill>
            <a:schemeClr val="tx2"/>
          </a:solidFill>
          <a:ln>
            <a:noFill/>
          </a:ln>
          <a:effectLst>
            <a:innerShdw blurRad="50800" dist="38100" dir="16200000">
              <a:schemeClr val="tx1">
                <a:alpha val="7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8"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bwMode="auto">
          <a:xfrm>
            <a:off x="184679" y="6372860"/>
            <a:ext cx="1828133" cy="368195"/>
          </a:xfrm>
          <a:prstGeom prst="rect">
            <a:avLst/>
          </a:prstGeom>
          <a:noFill/>
          <a:ln w="9525">
            <a:noFill/>
            <a:miter lim="800000"/>
            <a:headEnd/>
            <a:tailEnd/>
          </a:ln>
        </p:spPr>
      </p:pic>
      <p:sp>
        <p:nvSpPr>
          <p:cNvPr id="13" name="Slide Number Placeholder 5"/>
          <p:cNvSpPr txBox="1">
            <a:spLocks/>
          </p:cNvSpPr>
          <p:nvPr/>
        </p:nvSpPr>
        <p:spPr>
          <a:xfrm>
            <a:off x="6794500" y="6564313"/>
            <a:ext cx="2214563" cy="365125"/>
          </a:xfrm>
          <a:prstGeom prst="rect">
            <a:avLst/>
          </a:prstGeom>
        </p:spPr>
        <p:txBody>
          <a:bodyPr/>
          <a:lstStyle/>
          <a:p>
            <a:pPr algn="r"/>
            <a:r>
              <a:rPr lang="en-US" sz="600">
                <a:solidFill>
                  <a:schemeClr val="bg1"/>
                </a:solidFill>
                <a:cs typeface="Open Sans Light" pitchFamily="34" charset="0"/>
              </a:rPr>
              <a:t>© SCS Global Services | </a:t>
            </a:r>
            <a:fld id="{84A439D7-BC4B-49FB-9746-692761229CB9}" type="slidenum">
              <a:rPr lang="en-US" sz="800">
                <a:solidFill>
                  <a:schemeClr val="bg1"/>
                </a:solidFill>
                <a:cs typeface="Open Sans Light" pitchFamily="34" charset="0"/>
              </a:rPr>
              <a:pPr algn="r"/>
              <a:t>‹#›</a:t>
            </a:fld>
            <a:endParaRPr lang="en-US" sz="800">
              <a:solidFill>
                <a:schemeClr val="bg1"/>
              </a:solidFill>
              <a:cs typeface="Open Sans Light" pitchFamily="34" charset="0"/>
            </a:endParaRPr>
          </a:p>
        </p:txBody>
      </p:sp>
    </p:spTree>
  </p:cSld>
  <p:clrMap bg1="lt1" tx1="dk1" bg2="lt2" tx2="dk2" accent1="accent1" accent2="accent2" accent3="accent3" accent4="accent4" accent5="accent5" accent6="accent6" hlink="hlink" folHlink="folHlink"/>
  <p:sldLayoutIdLst>
    <p:sldLayoutId id="2147483746" r:id="rId1"/>
    <p:sldLayoutId id="2147483767" r:id="rId2"/>
    <p:sldLayoutId id="2147483761" r:id="rId3"/>
    <p:sldLayoutId id="2147483747" r:id="rId4"/>
    <p:sldLayoutId id="2147483748" r:id="rId5"/>
    <p:sldLayoutId id="2147483749" r:id="rId6"/>
    <p:sldLayoutId id="2147483750" r:id="rId7"/>
    <p:sldLayoutId id="2147483766"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chemeClr val="tx2"/>
          </a:solidFill>
          <a:latin typeface="Calibri" pitchFamily="34" charset="0"/>
          <a:ea typeface="ＭＳ Ｐゴシック" charset="0"/>
        </a:defRPr>
      </a:lvl2pPr>
      <a:lvl3pPr algn="l" rtl="0" eaLnBrk="1" fontAlgn="base" hangingPunct="1">
        <a:spcBef>
          <a:spcPct val="0"/>
        </a:spcBef>
        <a:spcAft>
          <a:spcPct val="0"/>
        </a:spcAft>
        <a:defRPr sz="3200" b="1">
          <a:solidFill>
            <a:schemeClr val="tx2"/>
          </a:solidFill>
          <a:latin typeface="Calibri" pitchFamily="34" charset="0"/>
          <a:ea typeface="ＭＳ Ｐゴシック" charset="0"/>
        </a:defRPr>
      </a:lvl3pPr>
      <a:lvl4pPr algn="l" rtl="0" eaLnBrk="1" fontAlgn="base" hangingPunct="1">
        <a:spcBef>
          <a:spcPct val="0"/>
        </a:spcBef>
        <a:spcAft>
          <a:spcPct val="0"/>
        </a:spcAft>
        <a:defRPr sz="3200" b="1">
          <a:solidFill>
            <a:schemeClr val="tx2"/>
          </a:solidFill>
          <a:latin typeface="Calibri" pitchFamily="34" charset="0"/>
          <a:ea typeface="ＭＳ Ｐゴシック" charset="0"/>
        </a:defRPr>
      </a:lvl4pPr>
      <a:lvl5pPr algn="l" rtl="0" eaLnBrk="1" fontAlgn="base" hangingPunct="1">
        <a:spcBef>
          <a:spcPct val="0"/>
        </a:spcBef>
        <a:spcAft>
          <a:spcPct val="0"/>
        </a:spcAft>
        <a:defRPr sz="3200" b="1">
          <a:solidFill>
            <a:schemeClr val="tx2"/>
          </a:solidFill>
          <a:latin typeface="Calibri" pitchFamily="34"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p:titleStyle>
    <p:bodyStyle>
      <a:lvl1pPr marL="228600" indent="-228600" algn="l" rtl="0" eaLnBrk="1" fontAlgn="base" hangingPunct="1">
        <a:spcBef>
          <a:spcPts val="2000"/>
        </a:spcBef>
        <a:spcAft>
          <a:spcPct val="0"/>
        </a:spcAft>
        <a:buClr>
          <a:schemeClr val="tx2"/>
        </a:buClr>
        <a:buSzPct val="75000"/>
        <a:buFont typeface="Wingdings" pitchFamily="2" charset="2"/>
        <a:buChar char="n"/>
        <a:defRPr sz="2400" kern="1200">
          <a:solidFill>
            <a:srgbClr val="595959"/>
          </a:solidFill>
          <a:latin typeface="+mn-lt"/>
          <a:ea typeface="ＭＳ Ｐゴシック" charset="0"/>
          <a:cs typeface="Open Sans"/>
        </a:defRPr>
      </a:lvl1pPr>
      <a:lvl2pPr marL="457200" indent="-228600" algn="l" rtl="0" eaLnBrk="1" fontAlgn="base" hangingPunct="1">
        <a:spcBef>
          <a:spcPts val="600"/>
        </a:spcBef>
        <a:spcAft>
          <a:spcPct val="0"/>
        </a:spcAft>
        <a:buClr>
          <a:schemeClr val="tx2"/>
        </a:buClr>
        <a:buSzPct val="60000"/>
        <a:buFont typeface="Wingdings" pitchFamily="2" charset="2"/>
        <a:buChar char="u"/>
        <a:defRPr sz="2000" kern="1200">
          <a:solidFill>
            <a:srgbClr val="595959"/>
          </a:solidFill>
          <a:latin typeface="+mn-lt"/>
          <a:ea typeface="ＭＳ Ｐゴシック" charset="0"/>
          <a:cs typeface="Open Sans"/>
        </a:defRPr>
      </a:lvl2pPr>
      <a:lvl3pPr marL="685800" indent="-228600" algn="l" rtl="0" eaLnBrk="1" fontAlgn="base" hangingPunct="1">
        <a:spcBef>
          <a:spcPts val="600"/>
        </a:spcBef>
        <a:spcAft>
          <a:spcPct val="0"/>
        </a:spcAft>
        <a:buClr>
          <a:schemeClr val="tx2"/>
        </a:buClr>
        <a:buSzPct val="75000"/>
        <a:buFont typeface="Wingdings" pitchFamily="2" charset="2"/>
        <a:buChar char="n"/>
        <a:defRPr sz="1800" kern="1200">
          <a:solidFill>
            <a:srgbClr val="595959"/>
          </a:solidFill>
          <a:latin typeface="+mn-lt"/>
          <a:ea typeface="ＭＳ Ｐゴシック" charset="0"/>
          <a:cs typeface="Open Sans"/>
        </a:defRPr>
      </a:lvl3pPr>
      <a:lvl4pPr marL="914400" indent="-228600" algn="l" rtl="0" eaLnBrk="1" fontAlgn="base" hangingPunct="1">
        <a:spcBef>
          <a:spcPts val="600"/>
        </a:spcBef>
        <a:spcAft>
          <a:spcPct val="0"/>
        </a:spcAft>
        <a:buClr>
          <a:schemeClr val="tx2"/>
        </a:buClr>
        <a:buSzPct val="60000"/>
        <a:buFont typeface="Wingdings" pitchFamily="2" charset="2"/>
        <a:buChar char="u"/>
        <a:defRPr sz="1600" kern="1200">
          <a:solidFill>
            <a:srgbClr val="595959"/>
          </a:solidFill>
          <a:latin typeface="+mn-lt"/>
          <a:ea typeface="ＭＳ Ｐゴシック" charset="0"/>
          <a:cs typeface="Open Sans"/>
        </a:defRPr>
      </a:lvl4pPr>
      <a:lvl5pPr marL="1143000" indent="-228600" algn="l" rtl="0" eaLnBrk="1" fontAlgn="base" hangingPunct="1">
        <a:spcBef>
          <a:spcPts val="600"/>
        </a:spcBef>
        <a:spcAft>
          <a:spcPct val="0"/>
        </a:spcAft>
        <a:buClr>
          <a:schemeClr val="tx2"/>
        </a:buClr>
        <a:buSzPct val="75000"/>
        <a:buFont typeface="Wingdings" pitchFamily="2" charset="2"/>
        <a:buChar char="n"/>
        <a:defRPr sz="1400" kern="1200">
          <a:solidFill>
            <a:srgbClr val="595959"/>
          </a:solidFill>
          <a:latin typeface="+mn-lt"/>
          <a:ea typeface="ＭＳ Ｐゴシック" charset="0"/>
          <a:cs typeface="Open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gif"/><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31137"/>
            <a:ext cx="7758545" cy="1149564"/>
          </a:xfrm>
        </p:spPr>
        <p:txBody>
          <a:bodyPr/>
          <a:lstStyle/>
          <a:p>
            <a:r>
              <a:rPr lang="en-US" sz="3200" dirty="0" smtClean="0"/>
              <a:t>An Overview/Update on Carbon Offsets and Payments for Ecosystems </a:t>
            </a:r>
            <a:r>
              <a:rPr lang="en-US" sz="3200" dirty="0" smtClean="0"/>
              <a:t>Services: Methodologies and </a:t>
            </a:r>
            <a:r>
              <a:rPr lang="en-US" sz="3200" dirty="0" smtClean="0"/>
              <a:t>Markets</a:t>
            </a:r>
            <a:r>
              <a:rPr lang="en-US" sz="3200" dirty="0"/>
              <a:t/>
            </a:r>
            <a:br>
              <a:rPr lang="en-US" sz="3200" dirty="0"/>
            </a:br>
            <a:r>
              <a:rPr lang="en-US" sz="3200" dirty="0" smtClean="0"/>
              <a:t/>
            </a:r>
            <a:br>
              <a:rPr lang="en-US" sz="3200" dirty="0" smtClean="0"/>
            </a:br>
            <a:r>
              <a:rPr lang="en-US" sz="3200" dirty="0" smtClean="0"/>
              <a:t>2017 Calistoga Sierra Meadows Workshop</a:t>
            </a:r>
            <a:r>
              <a:rPr lang="en-US" sz="2400" dirty="0" smtClean="0"/>
              <a:t/>
            </a:r>
            <a:br>
              <a:rPr lang="en-US" sz="2400" dirty="0" smtClean="0"/>
            </a:br>
            <a:r>
              <a:rPr lang="en-US" sz="2400" dirty="0" smtClean="0"/>
              <a:t>February 8, 2017</a:t>
            </a:r>
            <a:endParaRPr lang="en-US" sz="2400" dirty="0"/>
          </a:p>
        </p:txBody>
      </p:sp>
      <p:sp>
        <p:nvSpPr>
          <p:cNvPr id="3" name="Subtitle 2"/>
          <p:cNvSpPr>
            <a:spLocks noGrp="1"/>
          </p:cNvSpPr>
          <p:nvPr>
            <p:ph type="subTitle" idx="1"/>
          </p:nvPr>
        </p:nvSpPr>
        <p:spPr>
          <a:xfrm>
            <a:off x="906905" y="4836635"/>
            <a:ext cx="7330190" cy="1178711"/>
          </a:xfrm>
        </p:spPr>
        <p:txBody>
          <a:bodyPr/>
          <a:lstStyle/>
          <a:p>
            <a:endParaRPr lang="en-US" dirty="0" smtClean="0"/>
          </a:p>
          <a:p>
            <a:r>
              <a:rPr lang="en-US" dirty="0" smtClean="0"/>
              <a:t>Robert J. Hrubes, Ph.D.</a:t>
            </a:r>
            <a:endParaRPr lang="en-US" dirty="0"/>
          </a:p>
          <a:p>
            <a:r>
              <a:rPr lang="en-US" dirty="0" smtClean="0"/>
              <a:t>Executive Vice </a:t>
            </a:r>
            <a:r>
              <a:rPr lang="en-US" dirty="0" smtClean="0"/>
              <a:t>President Emeritus, </a:t>
            </a:r>
            <a:r>
              <a:rPr lang="en-US" dirty="0" smtClean="0"/>
              <a:t>SCS Global Services</a:t>
            </a:r>
            <a:endParaRPr lang="en-US" dirty="0"/>
          </a:p>
        </p:txBody>
      </p:sp>
    </p:spTree>
    <p:extLst>
      <p:ext uri="{BB962C8B-B14F-4D97-AF65-F5344CB8AC3E}">
        <p14:creationId xmlns:p14="http://schemas.microsoft.com/office/powerpoint/2010/main" val="3988462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Markets and Offsets</a:t>
            </a:r>
            <a:endParaRPr lang="en-US" dirty="0"/>
          </a:p>
        </p:txBody>
      </p:sp>
      <p:sp>
        <p:nvSpPr>
          <p:cNvPr id="3" name="Content Placeholder 2"/>
          <p:cNvSpPr>
            <a:spLocks noGrp="1"/>
          </p:cNvSpPr>
          <p:nvPr>
            <p:ph idx="1"/>
          </p:nvPr>
        </p:nvSpPr>
        <p:spPr/>
        <p:txBody>
          <a:bodyPr/>
          <a:lstStyle/>
          <a:p>
            <a:r>
              <a:rPr lang="en-US" dirty="0" smtClean="0"/>
              <a:t>Voluntary vs. Regulatory Markets</a:t>
            </a:r>
          </a:p>
          <a:p>
            <a:r>
              <a:rPr lang="en-US" dirty="0"/>
              <a:t>In voluntary markets, offsets have value to </a:t>
            </a:r>
            <a:r>
              <a:rPr lang="en-US" dirty="0" smtClean="0"/>
              <a:t>companies, public entities, and individuals </a:t>
            </a:r>
            <a:r>
              <a:rPr lang="en-US" dirty="0"/>
              <a:t>who want to </a:t>
            </a:r>
            <a:r>
              <a:rPr lang="en-US" dirty="0" smtClean="0"/>
              <a:t>mitigate their </a:t>
            </a:r>
            <a:r>
              <a:rPr lang="en-US" dirty="0" smtClean="0"/>
              <a:t>impacts</a:t>
            </a:r>
            <a:endParaRPr lang="en-US" dirty="0" smtClean="0"/>
          </a:p>
          <a:p>
            <a:r>
              <a:rPr lang="en-US" dirty="0" smtClean="0"/>
              <a:t>Cap and Trade (such as ARB 32) requires the heaviest polluters to cap their reported emissions and reduce them</a:t>
            </a:r>
          </a:p>
          <a:p>
            <a:r>
              <a:rPr lang="en-US" dirty="0" smtClean="0"/>
              <a:t>Reduce the cost of climate change mitigation</a:t>
            </a:r>
          </a:p>
          <a:p>
            <a:r>
              <a:rPr lang="en-US" dirty="0" smtClean="0"/>
              <a:t>In regulatory </a:t>
            </a:r>
            <a:r>
              <a:rPr lang="en-US" dirty="0" smtClean="0"/>
              <a:t>industries</a:t>
            </a:r>
            <a:r>
              <a:rPr lang="en-US" dirty="0" smtClean="0"/>
              <a:t>, </a:t>
            </a:r>
            <a:r>
              <a:rPr lang="en-US" dirty="0" smtClean="0"/>
              <a:t>buying offsets from project developers can be cheaper than meeting a mandated reductions requirement with internal emissions </a:t>
            </a:r>
            <a:r>
              <a:rPr lang="en-US" dirty="0"/>
              <a:t>reductions; 8% of annual obligations can be met through the purchase of offsets</a:t>
            </a:r>
          </a:p>
          <a:p>
            <a:endParaRPr lang="en-US" dirty="0" smtClean="0"/>
          </a:p>
        </p:txBody>
      </p:sp>
    </p:spTree>
    <p:extLst>
      <p:ext uri="{BB962C8B-B14F-4D97-AF65-F5344CB8AC3E}">
        <p14:creationId xmlns:p14="http://schemas.microsoft.com/office/powerpoint/2010/main" val="392610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idx="1"/>
          </p:nvPr>
        </p:nvSpPr>
        <p:spPr/>
        <p:txBody>
          <a:bodyPr/>
          <a:lstStyle/>
          <a:p>
            <a:r>
              <a:rPr lang="en-US" dirty="0" smtClean="0"/>
              <a:t>CRT/VCU/ARBOC/ER (a metric ton of emissions reduced or avoided, in Carbon Dioxide </a:t>
            </a:r>
            <a:r>
              <a:rPr lang="en-US" dirty="0" smtClean="0"/>
              <a:t>Equivalent (C02e), </a:t>
            </a:r>
            <a:r>
              <a:rPr lang="en-US" dirty="0" smtClean="0"/>
              <a:t>value of $</a:t>
            </a:r>
            <a:r>
              <a:rPr lang="en-US" dirty="0" smtClean="0"/>
              <a:t>2-20+ </a:t>
            </a:r>
            <a:r>
              <a:rPr lang="en-US" dirty="0" smtClean="0"/>
              <a:t>depending on qualities)</a:t>
            </a:r>
          </a:p>
          <a:p>
            <a:r>
              <a:rPr lang="en-US" dirty="0" smtClean="0"/>
              <a:t>Global Warming Potential (CO2 vs. CH4 vs. N2O)</a:t>
            </a:r>
          </a:p>
          <a:p>
            <a:r>
              <a:rPr lang="en-US" dirty="0" smtClean="0"/>
              <a:t>Baseline</a:t>
            </a:r>
          </a:p>
          <a:p>
            <a:r>
              <a:rPr lang="en-US" dirty="0" smtClean="0"/>
              <a:t>Additionality</a:t>
            </a:r>
          </a:p>
          <a:p>
            <a:r>
              <a:rPr lang="en-US" dirty="0" smtClean="0"/>
              <a:t>Permanence </a:t>
            </a:r>
          </a:p>
          <a:p>
            <a:r>
              <a:rPr lang="en-US" dirty="0" smtClean="0"/>
              <a:t>Project Design and Validation </a:t>
            </a:r>
          </a:p>
          <a:p>
            <a:r>
              <a:rPr lang="en-US" dirty="0" smtClean="0"/>
              <a:t>Monitoring/Reporting and Verification</a:t>
            </a:r>
            <a:endParaRPr lang="en-US" dirty="0"/>
          </a:p>
        </p:txBody>
      </p:sp>
    </p:spTree>
    <p:extLst>
      <p:ext uri="{BB962C8B-B14F-4D97-AF65-F5344CB8AC3E}">
        <p14:creationId xmlns:p14="http://schemas.microsoft.com/office/powerpoint/2010/main" val="158036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Offset Transaction Volumes</a:t>
            </a:r>
            <a:endParaRPr lang="en-US" dirty="0"/>
          </a:p>
        </p:txBody>
      </p:sp>
      <p:sp>
        <p:nvSpPr>
          <p:cNvPr id="3" name="Content Placeholder 2"/>
          <p:cNvSpPr>
            <a:spLocks noGrp="1"/>
          </p:cNvSpPr>
          <p:nvPr>
            <p:ph idx="1"/>
          </p:nvPr>
        </p:nvSpPr>
        <p:spPr/>
        <p:txBody>
          <a:bodyPr/>
          <a:lstStyle/>
          <a:p>
            <a:pPr marL="0" indent="0">
              <a:buNone/>
            </a:pPr>
            <a:endParaRPr lang="en-US" dirty="0"/>
          </a:p>
        </p:txBody>
      </p:sp>
      <p:grpSp>
        <p:nvGrpSpPr>
          <p:cNvPr id="5" name="Group 4"/>
          <p:cNvGrpSpPr/>
          <p:nvPr/>
        </p:nvGrpSpPr>
        <p:grpSpPr>
          <a:xfrm>
            <a:off x="1754124" y="1143000"/>
            <a:ext cx="5867400" cy="4963033"/>
            <a:chOff x="2667000" y="76201"/>
            <a:chExt cx="5867400" cy="4963033"/>
          </a:xfrm>
        </p:grpSpPr>
        <p:pic>
          <p:nvPicPr>
            <p:cNvPr id="6" name="Picture 5"/>
            <p:cNvPicPr>
              <a:picLocks noChangeAspect="1"/>
            </p:cNvPicPr>
            <p:nvPr/>
          </p:nvPicPr>
          <p:blipFill rotWithShape="1">
            <a:blip r:embed="rId2"/>
            <a:srcRect t="5960" r="23048" b="18949"/>
            <a:stretch/>
          </p:blipFill>
          <p:spPr>
            <a:xfrm>
              <a:off x="2667000" y="76201"/>
              <a:ext cx="5867400" cy="4800599"/>
            </a:xfrm>
            <a:prstGeom prst="rect">
              <a:avLst/>
            </a:prstGeom>
          </p:spPr>
        </p:pic>
        <p:pic>
          <p:nvPicPr>
            <p:cNvPr id="7" name="Picture 6"/>
            <p:cNvPicPr>
              <a:picLocks noChangeAspect="1"/>
            </p:cNvPicPr>
            <p:nvPr/>
          </p:nvPicPr>
          <p:blipFill rotWithShape="1">
            <a:blip r:embed="rId2"/>
            <a:srcRect l="61962" t="83278" r="23048" b="7030"/>
            <a:stretch/>
          </p:blipFill>
          <p:spPr>
            <a:xfrm>
              <a:off x="7391400" y="4419601"/>
              <a:ext cx="1143000" cy="619633"/>
            </a:xfrm>
            <a:prstGeom prst="rect">
              <a:avLst/>
            </a:prstGeom>
          </p:spPr>
        </p:pic>
      </p:grpSp>
    </p:spTree>
    <p:extLst>
      <p:ext uri="{BB962C8B-B14F-4D97-AF65-F5344CB8AC3E}">
        <p14:creationId xmlns:p14="http://schemas.microsoft.com/office/powerpoint/2010/main" val="386478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Transactional Values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661" y="1029744"/>
            <a:ext cx="8618003" cy="4940750"/>
          </a:xfrm>
        </p:spPr>
      </p:pic>
    </p:spTree>
    <p:extLst>
      <p:ext uri="{BB962C8B-B14F-4D97-AF65-F5344CB8AC3E}">
        <p14:creationId xmlns:p14="http://schemas.microsoft.com/office/powerpoint/2010/main" val="1264518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Offset Projects by Standard</a:t>
            </a:r>
            <a:endParaRPr lang="en-US" dirty="0"/>
          </a:p>
        </p:txBody>
      </p:sp>
      <p:pic>
        <p:nvPicPr>
          <p:cNvPr id="5" name="Picture 4"/>
          <p:cNvPicPr>
            <a:picLocks noChangeAspect="1"/>
          </p:cNvPicPr>
          <p:nvPr/>
        </p:nvPicPr>
        <p:blipFill rotWithShape="1">
          <a:blip r:embed="rId3"/>
          <a:srcRect t="4176" b="5039"/>
          <a:stretch/>
        </p:blipFill>
        <p:spPr>
          <a:xfrm>
            <a:off x="2819400" y="1143000"/>
            <a:ext cx="3419616" cy="5528293"/>
          </a:xfrm>
          <a:prstGeom prst="rect">
            <a:avLst/>
          </a:prstGeom>
        </p:spPr>
      </p:pic>
    </p:spTree>
    <p:extLst>
      <p:ext uri="{BB962C8B-B14F-4D97-AF65-F5344CB8AC3E}">
        <p14:creationId xmlns:p14="http://schemas.microsoft.com/office/powerpoint/2010/main" val="3066992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Offset Prices</a:t>
            </a:r>
            <a:endParaRPr lang="en-US" dirty="0"/>
          </a:p>
        </p:txBody>
      </p:sp>
      <p:sp>
        <p:nvSpPr>
          <p:cNvPr id="3" name="Rectangle 2"/>
          <p:cNvSpPr/>
          <p:nvPr/>
        </p:nvSpPr>
        <p:spPr>
          <a:xfrm>
            <a:off x="388404" y="845128"/>
            <a:ext cx="8416928" cy="4893647"/>
          </a:xfrm>
          <a:prstGeom prst="rect">
            <a:avLst/>
          </a:prstGeom>
        </p:spPr>
        <p:txBody>
          <a:bodyPr wrap="square">
            <a:spAutoFit/>
          </a:bodyPr>
          <a:lstStyle/>
          <a:p>
            <a:pPr marL="285750" indent="-285750">
              <a:buFont typeface="Arial" panose="020B0604020202020204" pitchFamily="34" charset="0"/>
              <a:buChar char="•"/>
            </a:pPr>
            <a:r>
              <a:rPr lang="en-US" sz="2400" dirty="0" smtClean="0"/>
              <a:t>Prices in 2016 stabilized compared to greater volatility (downward trends) in 2014 and 2015</a:t>
            </a:r>
            <a:endParaRPr lang="en-US" sz="2400" dirty="0"/>
          </a:p>
          <a:p>
            <a:pPr marL="285750" indent="-285750">
              <a:buFont typeface="Arial" panose="020B0604020202020204" pitchFamily="34" charset="0"/>
              <a:buChar char="•"/>
            </a:pPr>
            <a:r>
              <a:rPr lang="en-US" sz="2400" dirty="0" smtClean="0"/>
              <a:t>Typical forest carbon trading price in 2016 in the range of $5 to $8 per </a:t>
            </a:r>
            <a:r>
              <a:rPr lang="en-US" sz="2400" dirty="0" err="1" smtClean="0"/>
              <a:t>tonne</a:t>
            </a:r>
            <a:endParaRPr lang="en-US" sz="2400" dirty="0"/>
          </a:p>
          <a:p>
            <a:pPr marL="285750" indent="-285750">
              <a:buFont typeface="Arial" panose="020B0604020202020204" pitchFamily="34" charset="0"/>
              <a:buChar char="•"/>
            </a:pPr>
            <a:r>
              <a:rPr lang="en-US" sz="2400" dirty="0" smtClean="0"/>
              <a:t>But, as has long been the case, price range is substantial with upper end exceeding $30 per </a:t>
            </a:r>
            <a:r>
              <a:rPr lang="en-US" sz="2400" dirty="0" err="1" smtClean="0"/>
              <a:t>tonne</a:t>
            </a:r>
            <a:endParaRPr lang="en-US" sz="2400" dirty="0"/>
          </a:p>
          <a:p>
            <a:pPr marL="285750" indent="-285750">
              <a:buFont typeface="Arial" panose="020B0604020202020204" pitchFamily="34" charset="0"/>
              <a:buChar char="•"/>
            </a:pPr>
            <a:r>
              <a:rPr lang="en-US" sz="2400" dirty="0" smtClean="0"/>
              <a:t>Projects with charismatic characteristics or having consonance with buyer policies/agendas can fetch considerably higher prices</a:t>
            </a:r>
            <a:endParaRPr lang="en-US" sz="2400" dirty="0"/>
          </a:p>
          <a:p>
            <a:pPr marL="285750" indent="-285750">
              <a:buFont typeface="Arial" panose="020B0604020202020204" pitchFamily="34" charset="0"/>
              <a:buChar char="•"/>
            </a:pPr>
            <a:r>
              <a:rPr lang="en-US" sz="2400" dirty="0" smtClean="0"/>
              <a:t>Compliance grade offsets fetch considerably higher prices</a:t>
            </a:r>
          </a:p>
          <a:p>
            <a:pPr marL="285750" indent="-285750">
              <a:buFont typeface="Arial" panose="020B0604020202020204" pitchFamily="34" charset="0"/>
              <a:buChar char="•"/>
            </a:pPr>
            <a:r>
              <a:rPr lang="en-US" sz="2400" dirty="0" smtClean="0"/>
              <a:t>The future of California Cap &amp; Trade (reauthorization) will have an uncertain but likely considerable impact on voluntary markets</a:t>
            </a:r>
            <a:endParaRPr lang="en-US" sz="2400" dirty="0"/>
          </a:p>
        </p:txBody>
      </p:sp>
    </p:spTree>
    <p:extLst>
      <p:ext uri="{BB962C8B-B14F-4D97-AF65-F5344CB8AC3E}">
        <p14:creationId xmlns:p14="http://schemas.microsoft.com/office/powerpoint/2010/main" val="2842139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GHG Schemes/Registries/Standards</a:t>
            </a:r>
            <a:endParaRPr lang="en-US" dirty="0"/>
          </a:p>
        </p:txBody>
      </p:sp>
      <p:pic>
        <p:nvPicPr>
          <p:cNvPr id="3" name="Picture 2" descr="S:\CORP_Art\_Resources\Non-SCS Assets\CCB\ccb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75" y="3603171"/>
            <a:ext cx="3849649" cy="782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ORP_Art\_Resources\Non-SCS Assets\American Carbon Registry\acr_logo_1216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633" y="1380458"/>
            <a:ext cx="1976378" cy="84078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070" y="4870819"/>
            <a:ext cx="2685286" cy="8538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CORP_Art\_Resources\Non-SCS Assets\Climate Action Reserve\Reserve Logo Final Color.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05973" y="2642393"/>
            <a:ext cx="1281038" cy="19215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lifornia Environmental Protection Agency Air Resources Boa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375" y="1451127"/>
            <a:ext cx="4707770" cy="69944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57468" y="5202233"/>
            <a:ext cx="2329543" cy="52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374" y="2444292"/>
            <a:ext cx="4322419" cy="69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5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 Registries: For What Purpose?</a:t>
            </a:r>
            <a:endParaRPr lang="en-US" dirty="0"/>
          </a:p>
        </p:txBody>
      </p:sp>
      <p:sp>
        <p:nvSpPr>
          <p:cNvPr id="3" name="Content Placeholder 2"/>
          <p:cNvSpPr>
            <a:spLocks noGrp="1"/>
          </p:cNvSpPr>
          <p:nvPr>
            <p:ph idx="1"/>
          </p:nvPr>
        </p:nvSpPr>
        <p:spPr>
          <a:xfrm>
            <a:off x="388404" y="1314972"/>
            <a:ext cx="8115516" cy="4902948"/>
          </a:xfrm>
        </p:spPr>
        <p:txBody>
          <a:bodyPr/>
          <a:lstStyle/>
          <a:p>
            <a:r>
              <a:rPr lang="en-US" dirty="0" smtClean="0"/>
              <a:t>Registration/Trading Platform</a:t>
            </a:r>
            <a:endParaRPr lang="en-US" dirty="0" smtClean="0"/>
          </a:p>
          <a:p>
            <a:r>
              <a:rPr lang="en-US" dirty="0" smtClean="0"/>
              <a:t>Validation</a:t>
            </a:r>
            <a:endParaRPr lang="en-US" dirty="0"/>
          </a:p>
          <a:p>
            <a:r>
              <a:rPr lang="en-US" dirty="0" smtClean="0"/>
              <a:t>Verification</a:t>
            </a:r>
            <a:endParaRPr lang="en-US" dirty="0"/>
          </a:p>
          <a:p>
            <a:r>
              <a:rPr lang="en-US" dirty="0" smtClean="0"/>
              <a:t>Corroboration</a:t>
            </a:r>
          </a:p>
          <a:p>
            <a:r>
              <a:rPr lang="en-US" dirty="0" smtClean="0"/>
              <a:t>Confirmation</a:t>
            </a:r>
          </a:p>
          <a:p>
            <a:r>
              <a:rPr lang="en-US" dirty="0" smtClean="0"/>
              <a:t>Assurance</a:t>
            </a:r>
          </a:p>
          <a:p>
            <a:r>
              <a:rPr lang="en-US" dirty="0" smtClean="0"/>
              <a:t>Monitoring</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473718" y="1445636"/>
            <a:ext cx="3680741" cy="3680741"/>
          </a:xfrm>
          <a:prstGeom prst="rect">
            <a:avLst/>
          </a:prstGeom>
          <a:noFill/>
          <a:ln w="9525">
            <a:noFill/>
            <a:miter lim="800000"/>
            <a:headEnd/>
            <a:tailEnd/>
          </a:ln>
        </p:spPr>
      </p:pic>
    </p:spTree>
    <p:extLst>
      <p:ext uri="{BB962C8B-B14F-4D97-AF65-F5344CB8AC3E}">
        <p14:creationId xmlns:p14="http://schemas.microsoft.com/office/powerpoint/2010/main" val="2595073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388404" y="1314972"/>
            <a:ext cx="6853644" cy="4518900"/>
          </a:xfrm>
        </p:spPr>
        <p:txBody>
          <a:bodyPr/>
          <a:lstStyle/>
          <a:p>
            <a:r>
              <a:rPr lang="en-US" dirty="0" smtClean="0"/>
              <a:t>To assure integrity of environmental claims</a:t>
            </a:r>
          </a:p>
          <a:p>
            <a:r>
              <a:rPr lang="en-US" dirty="0" smtClean="0"/>
              <a:t>Because financial incentives create conflicts of interest with respect to uncorroborated claims made by directly involved parties such as forestland owners and/or project developers</a:t>
            </a:r>
          </a:p>
          <a:p>
            <a:endParaRPr lang="en-US" dirty="0"/>
          </a:p>
          <a:p>
            <a:pPr marL="0" indent="0">
              <a:buNone/>
            </a:pPr>
            <a:r>
              <a:rPr lang="en-US" b="1" dirty="0"/>
              <a:t>Without credibility,  offsets </a:t>
            </a:r>
            <a:r>
              <a:rPr lang="en-US" b="1" dirty="0" smtClean="0"/>
              <a:t>have </a:t>
            </a:r>
            <a:r>
              <a:rPr lang="en-US" b="1" dirty="0"/>
              <a:t>little to no market value  </a:t>
            </a:r>
          </a:p>
          <a:p>
            <a:endParaRPr lang="en-US" dirty="0"/>
          </a:p>
        </p:txBody>
      </p:sp>
    </p:spTree>
    <p:extLst>
      <p:ext uri="{BB962C8B-B14F-4D97-AF65-F5344CB8AC3E}">
        <p14:creationId xmlns:p14="http://schemas.microsoft.com/office/powerpoint/2010/main" val="605430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Offset Project Methodologies</a:t>
            </a:r>
            <a:endParaRPr lang="en-US" dirty="0"/>
          </a:p>
        </p:txBody>
      </p:sp>
      <p:sp>
        <p:nvSpPr>
          <p:cNvPr id="3" name="Content Placeholder 2"/>
          <p:cNvSpPr>
            <a:spLocks noGrp="1"/>
          </p:cNvSpPr>
          <p:nvPr>
            <p:ph idx="1"/>
          </p:nvPr>
        </p:nvSpPr>
        <p:spPr/>
        <p:txBody>
          <a:bodyPr/>
          <a:lstStyle/>
          <a:p>
            <a:r>
              <a:rPr lang="en-US" dirty="0" smtClean="0"/>
              <a:t>Methodologies comprise the procedure/protocol/process within which carbon offset projects are developed</a:t>
            </a:r>
          </a:p>
          <a:p>
            <a:r>
              <a:rPr lang="en-US" dirty="0" smtClean="0"/>
              <a:t>Methodologies assure accuracy, completeness and credibility in project design and implementation so that real climate change mitigating benefits are, in fact being generated</a:t>
            </a:r>
          </a:p>
          <a:p>
            <a:r>
              <a:rPr lang="en-US" dirty="0" smtClean="0"/>
              <a:t>There is a growing number of methodologies that have been promulgated under each of the major carbon registries</a:t>
            </a:r>
          </a:p>
          <a:p>
            <a:r>
              <a:rPr lang="en-US" dirty="0" smtClean="0"/>
              <a:t>Project developers can employ existing methodologies </a:t>
            </a:r>
            <a:r>
              <a:rPr lang="en-US" dirty="0" smtClean="0"/>
              <a:t>and/or, </a:t>
            </a:r>
            <a:r>
              <a:rPr lang="en-US" dirty="0" smtClean="0"/>
              <a:t>for some registries, develop a new methodology suited for the intended project activities</a:t>
            </a:r>
            <a:endParaRPr lang="en-US" dirty="0"/>
          </a:p>
        </p:txBody>
      </p:sp>
    </p:spTree>
    <p:extLst>
      <p:ext uri="{BB962C8B-B14F-4D97-AF65-F5344CB8AC3E}">
        <p14:creationId xmlns:p14="http://schemas.microsoft.com/office/powerpoint/2010/main" val="1924848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ea typeface="ＭＳ Ｐゴシック" pitchFamily="34" charset="-128"/>
                <a:cs typeface="Arial Bold" pitchFamily="34" charset="0"/>
              </a:rPr>
              <a:t>About SCS Global Services</a:t>
            </a:r>
          </a:p>
        </p:txBody>
      </p:sp>
      <p:sp>
        <p:nvSpPr>
          <p:cNvPr id="6147" name="Content Placeholder 2"/>
          <p:cNvSpPr>
            <a:spLocks noGrp="1"/>
          </p:cNvSpPr>
          <p:nvPr>
            <p:ph idx="1"/>
          </p:nvPr>
        </p:nvSpPr>
        <p:spPr>
          <a:xfrm>
            <a:off x="388404" y="1561295"/>
            <a:ext cx="3073253" cy="4800600"/>
          </a:xfrm>
        </p:spPr>
        <p:txBody>
          <a:bodyPr/>
          <a:lstStyle/>
          <a:p>
            <a:pPr>
              <a:lnSpc>
                <a:spcPct val="80000"/>
              </a:lnSpc>
              <a:spcAft>
                <a:spcPts val="600"/>
              </a:spcAft>
              <a:buFont typeface="Wingdings" pitchFamily="2" charset="2"/>
              <a:buChar char="§"/>
            </a:pPr>
            <a:endParaRPr lang="en-US" b="1" dirty="0" smtClean="0">
              <a:solidFill>
                <a:srgbClr val="10253F"/>
              </a:solidFill>
              <a:ea typeface="ＭＳ Ｐゴシック" pitchFamily="34" charset="-128"/>
              <a:cs typeface="Arial" pitchFamily="34" charset="0"/>
            </a:endParaRPr>
          </a:p>
          <a:p>
            <a:pPr>
              <a:lnSpc>
                <a:spcPct val="80000"/>
              </a:lnSpc>
              <a:spcBef>
                <a:spcPts val="0"/>
              </a:spcBef>
              <a:spcAft>
                <a:spcPts val="1200"/>
              </a:spcAft>
              <a:buFont typeface="Wingdings" pitchFamily="2" charset="2"/>
              <a:buChar char="§"/>
            </a:pPr>
            <a:r>
              <a:rPr lang="en-US" dirty="0" smtClean="0">
                <a:solidFill>
                  <a:schemeClr val="accent5">
                    <a:lumMod val="75000"/>
                  </a:schemeClr>
                </a:solidFill>
                <a:ea typeface="ＭＳ Ｐゴシック" pitchFamily="34" charset="-128"/>
                <a:cs typeface="Arial" pitchFamily="34" charset="0"/>
              </a:rPr>
              <a:t>Founded in 1984</a:t>
            </a:r>
          </a:p>
          <a:p>
            <a:pPr>
              <a:lnSpc>
                <a:spcPct val="80000"/>
              </a:lnSpc>
              <a:spcBef>
                <a:spcPts val="0"/>
              </a:spcBef>
              <a:spcAft>
                <a:spcPts val="1200"/>
              </a:spcAft>
              <a:buFont typeface="Wingdings" pitchFamily="2" charset="2"/>
              <a:buChar char="§"/>
            </a:pPr>
            <a:r>
              <a:rPr lang="en-US" dirty="0" smtClean="0">
                <a:solidFill>
                  <a:schemeClr val="accent5">
                    <a:lumMod val="75000"/>
                  </a:schemeClr>
                </a:solidFill>
                <a:ea typeface="ＭＳ Ｐゴシック" pitchFamily="34" charset="-128"/>
                <a:cs typeface="Arial" pitchFamily="34" charset="0"/>
              </a:rPr>
              <a:t>Chartered Benefit </a:t>
            </a:r>
            <a:r>
              <a:rPr lang="en-US" dirty="0" smtClean="0">
                <a:solidFill>
                  <a:schemeClr val="accent5">
                    <a:lumMod val="75000"/>
                  </a:schemeClr>
                </a:solidFill>
                <a:ea typeface="ＭＳ Ｐゴシック" pitchFamily="34" charset="-128"/>
                <a:cs typeface="Arial" pitchFamily="34" charset="0"/>
              </a:rPr>
              <a:t>Corporation</a:t>
            </a:r>
          </a:p>
          <a:p>
            <a:pPr>
              <a:lnSpc>
                <a:spcPct val="80000"/>
              </a:lnSpc>
              <a:spcBef>
                <a:spcPts val="0"/>
              </a:spcBef>
              <a:spcAft>
                <a:spcPts val="1200"/>
              </a:spcAft>
              <a:buFont typeface="Wingdings" pitchFamily="2" charset="2"/>
              <a:buChar char="§"/>
            </a:pPr>
            <a:r>
              <a:rPr lang="en-US" dirty="0" smtClean="0">
                <a:solidFill>
                  <a:schemeClr val="accent5">
                    <a:lumMod val="75000"/>
                  </a:schemeClr>
                </a:solidFill>
                <a:ea typeface="ＭＳ Ｐゴシック" pitchFamily="34" charset="-128"/>
                <a:cs typeface="Arial" pitchFamily="34" charset="0"/>
              </a:rPr>
              <a:t>Specializes in third-party environmental certification, auditing, testing, and standards development</a:t>
            </a:r>
          </a:p>
          <a:p>
            <a:pPr marL="0" indent="0">
              <a:lnSpc>
                <a:spcPct val="80000"/>
              </a:lnSpc>
              <a:spcBef>
                <a:spcPts val="0"/>
              </a:spcBef>
              <a:spcAft>
                <a:spcPts val="600"/>
              </a:spcAft>
              <a:buNone/>
            </a:pPr>
            <a:endParaRPr lang="en-US" dirty="0" smtClean="0">
              <a:solidFill>
                <a:schemeClr val="tx1"/>
              </a:solidFill>
              <a:ea typeface="ＭＳ Ｐゴシック" pitchFamily="34" charset="-128"/>
              <a:cs typeface="Arial" pitchFamily="34" charset="0"/>
            </a:endParaRPr>
          </a:p>
          <a:p>
            <a:pPr marL="0" indent="0" eaLnBrk="1" hangingPunct="1">
              <a:lnSpc>
                <a:spcPct val="80000"/>
              </a:lnSpc>
              <a:spcAft>
                <a:spcPts val="600"/>
              </a:spcAft>
              <a:buNone/>
            </a:pPr>
            <a:endParaRPr lang="en-US" sz="2000" b="1" dirty="0" smtClean="0">
              <a:solidFill>
                <a:srgbClr val="10253F"/>
              </a:solidFill>
              <a:latin typeface="Arial" pitchFamily="34" charset="0"/>
              <a:ea typeface="ＭＳ Ｐゴシック" pitchFamily="34" charset="-128"/>
              <a:cs typeface="Arial" pitchFamily="34" charset="0"/>
            </a:endParaRPr>
          </a:p>
        </p:txBody>
      </p:sp>
      <p:pic>
        <p:nvPicPr>
          <p:cNvPr id="5" name="Picture 17" descr="PRFLogoN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99914" y="1741490"/>
            <a:ext cx="14732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flavorRG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89185" y="838200"/>
            <a:ext cx="8604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0077" y="3638552"/>
            <a:ext cx="1588414" cy="178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783332" y="4186119"/>
            <a:ext cx="7270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65767" y="3961595"/>
            <a:ext cx="14208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72936" y="2304256"/>
            <a:ext cx="8064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50077" y="1306036"/>
            <a:ext cx="1325667" cy="1827939"/>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78525" y="1480466"/>
            <a:ext cx="1673941" cy="1647579"/>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31329" y="3771904"/>
            <a:ext cx="1557737" cy="1557737"/>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162505" y="3771903"/>
            <a:ext cx="1889961" cy="1352449"/>
          </a:xfrm>
          <a:prstGeom prst="rect">
            <a:avLst/>
          </a:prstGeom>
        </p:spPr>
      </p:pic>
      <p:pic>
        <p:nvPicPr>
          <p:cNvPr id="4098" name="Picture 2"/>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262347" y="1741490"/>
            <a:ext cx="2117846" cy="95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5542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1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plus(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Validations Completed by SCS</a:t>
            </a:r>
            <a:endParaRPr lang="en-US" dirty="0"/>
          </a:p>
        </p:txBody>
      </p:sp>
      <p:sp>
        <p:nvSpPr>
          <p:cNvPr id="3" name="Content Placeholder 2"/>
          <p:cNvSpPr>
            <a:spLocks noGrp="1"/>
          </p:cNvSpPr>
          <p:nvPr>
            <p:ph idx="1"/>
          </p:nvPr>
        </p:nvSpPr>
        <p:spPr/>
        <p:txBody>
          <a:bodyPr/>
          <a:lstStyle/>
          <a:p>
            <a:r>
              <a:rPr lang="en-US" dirty="0" smtClean="0"/>
              <a:t>IFM and REDD</a:t>
            </a:r>
          </a:p>
          <a:p>
            <a:r>
              <a:rPr lang="en-US" dirty="0" smtClean="0"/>
              <a:t>Soil and Agricultural Carbon</a:t>
            </a:r>
          </a:p>
          <a:p>
            <a:r>
              <a:rPr lang="en-US" dirty="0" smtClean="0"/>
              <a:t>Peat Conservation / Rewetting</a:t>
            </a:r>
          </a:p>
          <a:p>
            <a:r>
              <a:rPr lang="en-US" dirty="0" smtClean="0"/>
              <a:t>Wetlands Creation</a:t>
            </a:r>
          </a:p>
          <a:p>
            <a:r>
              <a:rPr lang="en-US" dirty="0" smtClean="0"/>
              <a:t>Tools for Calculating Deforestation Rates</a:t>
            </a:r>
          </a:p>
          <a:p>
            <a:r>
              <a:rPr lang="en-US" dirty="0" smtClean="0"/>
              <a:t>British Columbia FCOP</a:t>
            </a:r>
          </a:p>
          <a:p>
            <a:r>
              <a:rPr lang="en-US" dirty="0" smtClean="0"/>
              <a:t>Fire Management</a:t>
            </a:r>
            <a:endParaRPr lang="en-US" dirty="0"/>
          </a:p>
        </p:txBody>
      </p:sp>
    </p:spTree>
    <p:extLst>
      <p:ext uri="{BB962C8B-B14F-4D97-AF65-F5344CB8AC3E}">
        <p14:creationId xmlns:p14="http://schemas.microsoft.com/office/powerpoint/2010/main" val="3479272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388404" y="1133856"/>
            <a:ext cx="8298396" cy="3463544"/>
          </a:xfrm>
        </p:spPr>
        <p:txBody>
          <a:bodyPr/>
          <a:lstStyle/>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Evolved from longstanding expertise in forest management certification (FSC)</a:t>
            </a:r>
          </a:p>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Conducted first forest carbon audits in 2007 </a:t>
            </a:r>
          </a:p>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GHG Program formed in 2008</a:t>
            </a:r>
          </a:p>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Accredited to ISO 14065 in 2009</a:t>
            </a:r>
          </a:p>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Now operate on a global scale under one regulatory and numerous voluntary standards</a:t>
            </a:r>
          </a:p>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Known globally as leading expert in forest carbon verification but we verify non-forest offset projects, as well</a:t>
            </a:r>
          </a:p>
          <a:p>
            <a:pPr lvl="1" eaLnBrk="1" hangingPunct="1">
              <a:lnSpc>
                <a:spcPct val="80000"/>
              </a:lnSpc>
              <a:spcAft>
                <a:spcPts val="600"/>
              </a:spcAft>
            </a:pPr>
            <a:r>
              <a:rPr lang="en-US" sz="2000" dirty="0" smtClean="0">
                <a:solidFill>
                  <a:srgbClr val="10253F"/>
                </a:solidFill>
                <a:latin typeface="Arial" pitchFamily="34" charset="0"/>
                <a:ea typeface="ＭＳ Ｐゴシック" pitchFamily="34" charset="-128"/>
                <a:cs typeface="Arial" pitchFamily="34" charset="0"/>
              </a:rPr>
              <a:t>Service and technical expertise are our strengths</a:t>
            </a:r>
          </a:p>
          <a:p>
            <a:endParaRPr lang="en-US" dirty="0"/>
          </a:p>
        </p:txBody>
      </p:sp>
      <p:sp>
        <p:nvSpPr>
          <p:cNvPr id="7171" name="Slide Number Placeholder 3"/>
          <p:cNvSpPr>
            <a:spLocks noGrp="1"/>
          </p:cNvSpPr>
          <p:nvPr>
            <p:ph type="sldNum" sz="quarter" idx="4294967295"/>
          </p:nvPr>
        </p:nvSpPr>
        <p:spPr bwMode="auto">
          <a:xfrm>
            <a:off x="7467600" y="6356350"/>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F0A851F-FAD4-44E4-9C27-31A4602386DD}" type="slidenum">
              <a:rPr lang="en-US" smtClean="0">
                <a:solidFill>
                  <a:srgbClr val="B9CDE5"/>
                </a:solidFill>
                <a:cs typeface="Arial" pitchFamily="34" charset="0"/>
              </a:rPr>
              <a:pPr eaLnBrk="1" hangingPunct="1"/>
              <a:t>21</a:t>
            </a:fld>
            <a:endParaRPr lang="en-US" smtClean="0">
              <a:solidFill>
                <a:srgbClr val="B9CDE5"/>
              </a:solidFill>
              <a:cs typeface="Arial" pitchFamily="34" charset="0"/>
            </a:endParaRPr>
          </a:p>
        </p:txBody>
      </p:sp>
      <p:sp>
        <p:nvSpPr>
          <p:cNvPr id="5" name="Title 4"/>
          <p:cNvSpPr>
            <a:spLocks noGrp="1"/>
          </p:cNvSpPr>
          <p:nvPr>
            <p:ph type="title"/>
          </p:nvPr>
        </p:nvSpPr>
        <p:spPr/>
        <p:txBody>
          <a:bodyPr/>
          <a:lstStyle/>
          <a:p>
            <a:pPr>
              <a:defRPr/>
            </a:pPr>
            <a:r>
              <a:rPr lang="en-US" dirty="0" smtClean="0"/>
              <a:t>SCS GHG Program Background</a:t>
            </a:r>
            <a:endParaRPr lang="en-US" dirty="0"/>
          </a:p>
        </p:txBody>
      </p:sp>
      <p:pic>
        <p:nvPicPr>
          <p:cNvPr id="5122" name="Picture 2" descr="cid:image005.png@01D007EC.593360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757" y="4711700"/>
            <a:ext cx="590384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662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Arial Bold" pitchFamily="34" charset="0"/>
                <a:ea typeface="ＭＳ Ｐゴシック" pitchFamily="34" charset="-128"/>
                <a:cs typeface="Arial Bold" pitchFamily="34" charset="0"/>
              </a:rPr>
              <a:t>ISO Accreditation</a:t>
            </a:r>
          </a:p>
        </p:txBody>
      </p:sp>
      <p:sp>
        <p:nvSpPr>
          <p:cNvPr id="9219" name="Content Placeholder 2"/>
          <p:cNvSpPr>
            <a:spLocks noGrp="1"/>
          </p:cNvSpPr>
          <p:nvPr>
            <p:ph idx="1"/>
          </p:nvPr>
        </p:nvSpPr>
        <p:spPr>
          <a:xfrm>
            <a:off x="838200" y="1219200"/>
            <a:ext cx="5029200" cy="3352800"/>
          </a:xfrm>
        </p:spPr>
        <p:txBody>
          <a:bodyPr/>
          <a:lstStyle/>
          <a:p>
            <a:r>
              <a:rPr lang="en-US" sz="2000" dirty="0" smtClean="0">
                <a:latin typeface="Arial" pitchFamily="34" charset="0"/>
                <a:ea typeface="ＭＳ Ｐゴシック" pitchFamily="34" charset="-128"/>
                <a:cs typeface="Arial" pitchFamily="34" charset="0"/>
              </a:rPr>
              <a:t>Required for many forest carbon offset standards:</a:t>
            </a:r>
          </a:p>
          <a:p>
            <a:pPr lvl="1"/>
            <a:r>
              <a:rPr lang="en-US" sz="2000" dirty="0" smtClean="0">
                <a:latin typeface="Arial" pitchFamily="34" charset="0"/>
                <a:ea typeface="ＭＳ Ｐゴシック" pitchFamily="34" charset="-128"/>
                <a:cs typeface="Arial" pitchFamily="34" charset="0"/>
              </a:rPr>
              <a:t>Climate Action Reserve</a:t>
            </a:r>
          </a:p>
          <a:p>
            <a:pPr lvl="1"/>
            <a:r>
              <a:rPr lang="en-US" sz="2000" dirty="0" smtClean="0">
                <a:latin typeface="Arial" pitchFamily="34" charset="0"/>
                <a:ea typeface="ＭＳ Ｐゴシック" pitchFamily="34" charset="-128"/>
                <a:cs typeface="Arial" pitchFamily="34" charset="0"/>
              </a:rPr>
              <a:t>Verified Carbon Standard</a:t>
            </a:r>
          </a:p>
          <a:p>
            <a:pPr lvl="1"/>
            <a:r>
              <a:rPr lang="en-US" dirty="0" smtClean="0">
                <a:latin typeface="Arial" pitchFamily="34" charset="0"/>
                <a:ea typeface="ＭＳ Ｐゴシック" pitchFamily="34" charset="-128"/>
                <a:cs typeface="Arial" pitchFamily="34" charset="0"/>
              </a:rPr>
              <a:t>American Carbon Registry</a:t>
            </a:r>
            <a:endParaRPr lang="en-US" sz="2000" dirty="0" smtClean="0">
              <a:latin typeface="Arial" pitchFamily="34" charset="0"/>
              <a:ea typeface="ＭＳ Ｐゴシック" pitchFamily="34" charset="-128"/>
              <a:cs typeface="Arial" pitchFamily="34" charset="0"/>
            </a:endParaRPr>
          </a:p>
          <a:p>
            <a:r>
              <a:rPr lang="en-US" sz="2000" dirty="0" smtClean="0">
                <a:latin typeface="Arial" pitchFamily="34" charset="0"/>
                <a:ea typeface="ＭＳ Ｐゴシック" pitchFamily="34" charset="-128"/>
                <a:cs typeface="Arial" pitchFamily="34" charset="0"/>
              </a:rPr>
              <a:t>SCS is audited annually by ANSI</a:t>
            </a:r>
          </a:p>
          <a:p>
            <a:pPr lvl="1"/>
            <a:r>
              <a:rPr lang="en-US" sz="2000" dirty="0" smtClean="0">
                <a:latin typeface="Arial" pitchFamily="34" charset="0"/>
                <a:ea typeface="ＭＳ Ｐゴシック" pitchFamily="34" charset="-128"/>
                <a:cs typeface="Arial" pitchFamily="34" charset="0"/>
              </a:rPr>
              <a:t>Office Visit</a:t>
            </a:r>
          </a:p>
          <a:p>
            <a:pPr lvl="1"/>
            <a:r>
              <a:rPr lang="en-US" sz="2000" dirty="0" smtClean="0">
                <a:latin typeface="Arial" pitchFamily="34" charset="0"/>
                <a:ea typeface="ＭＳ Ｐゴシック" pitchFamily="34" charset="-128"/>
                <a:cs typeface="Arial" pitchFamily="34" charset="0"/>
              </a:rPr>
              <a:t>Witness Audits</a:t>
            </a:r>
          </a:p>
          <a:p>
            <a:pPr lvl="1">
              <a:buFont typeface="Wingdings" pitchFamily="2" charset="2"/>
              <a:buNone/>
            </a:pPr>
            <a:endParaRPr lang="en-US" sz="2000" dirty="0" smtClean="0">
              <a:latin typeface="Arial" pitchFamily="34" charset="0"/>
              <a:ea typeface="ＭＳ Ｐゴシック" pitchFamily="34" charset="-128"/>
              <a:cs typeface="Arial" pitchFamily="34" charset="0"/>
            </a:endParaRPr>
          </a:p>
        </p:txBody>
      </p:sp>
      <p:sp>
        <p:nvSpPr>
          <p:cNvPr id="9220" name="Slide Number Placeholder 3"/>
          <p:cNvSpPr>
            <a:spLocks noGrp="1"/>
          </p:cNvSpPr>
          <p:nvPr>
            <p:ph type="sldNum" sz="quarter" idx="4294967295"/>
          </p:nvPr>
        </p:nvSpPr>
        <p:spPr bwMode="auto">
          <a:xfrm>
            <a:off x="7467600" y="6356350"/>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8D11FE-FE0D-4B81-BF81-81FF6C3103FA}" type="slidenum">
              <a:rPr lang="en-US" smtClean="0">
                <a:solidFill>
                  <a:srgbClr val="B9CDE5"/>
                </a:solidFill>
                <a:cs typeface="Arial" pitchFamily="34" charset="0"/>
              </a:rPr>
              <a:pPr eaLnBrk="1" hangingPunct="1"/>
              <a:t>22</a:t>
            </a:fld>
            <a:endParaRPr lang="en-US" smtClean="0">
              <a:solidFill>
                <a:srgbClr val="B9CDE5"/>
              </a:solidFill>
              <a:cs typeface="Arial" pitchFamily="34" charset="0"/>
            </a:endParaRPr>
          </a:p>
        </p:txBody>
      </p:sp>
      <p:pic>
        <p:nvPicPr>
          <p:cNvPr id="9221" name="Picture 10" descr="C:\Documents and Settings\todd.frank\Desktop\New Ima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53200" y="2362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4719935"/>
            <a:ext cx="7607300" cy="923330"/>
          </a:xfrm>
          <a:prstGeom prst="rect">
            <a:avLst/>
          </a:prstGeom>
          <a:noFill/>
        </p:spPr>
        <p:txBody>
          <a:bodyPr wrap="square" rtlCol="0">
            <a:spAutoFit/>
          </a:bodyPr>
          <a:lstStyle/>
          <a:p>
            <a:r>
              <a:rPr lang="en-US" i="1" dirty="0">
                <a:latin typeface="Arial" pitchFamily="34" charset="0"/>
                <a:ea typeface="ＭＳ Ｐゴシック" pitchFamily="34" charset="-128"/>
                <a:cs typeface="Arial" pitchFamily="34" charset="0"/>
              </a:rPr>
              <a:t>All </a:t>
            </a:r>
            <a:r>
              <a:rPr lang="en-US" i="1" dirty="0" smtClean="0">
                <a:latin typeface="Arial" pitchFamily="34" charset="0"/>
                <a:ea typeface="ＭＳ Ｐゴシック" pitchFamily="34" charset="-128"/>
                <a:cs typeface="Arial" pitchFamily="34" charset="0"/>
              </a:rPr>
              <a:t>SCS verification audits are conducted </a:t>
            </a:r>
            <a:r>
              <a:rPr lang="en-US" i="1" dirty="0">
                <a:latin typeface="Arial" pitchFamily="34" charset="0"/>
                <a:ea typeface="ＭＳ Ｐゴシック" pitchFamily="34" charset="-128"/>
                <a:cs typeface="Arial" pitchFamily="34" charset="0"/>
              </a:rPr>
              <a:t>in compliance </a:t>
            </a:r>
            <a:endParaRPr lang="en-US" i="1" dirty="0" smtClean="0">
              <a:latin typeface="Arial" pitchFamily="34" charset="0"/>
              <a:ea typeface="ＭＳ Ｐゴシック" pitchFamily="34" charset="-128"/>
              <a:cs typeface="Arial" pitchFamily="34" charset="0"/>
            </a:endParaRPr>
          </a:p>
          <a:p>
            <a:r>
              <a:rPr lang="en-US" i="1" dirty="0" smtClean="0">
                <a:latin typeface="Arial" pitchFamily="34" charset="0"/>
                <a:ea typeface="ＭＳ Ｐゴシック" pitchFamily="34" charset="-128"/>
                <a:cs typeface="Arial" pitchFamily="34" charset="0"/>
              </a:rPr>
              <a:t>with our </a:t>
            </a:r>
            <a:r>
              <a:rPr lang="en-US" i="1" dirty="0">
                <a:latin typeface="Arial" pitchFamily="34" charset="0"/>
                <a:ea typeface="ＭＳ Ｐゴシック" pitchFamily="34" charset="-128"/>
                <a:cs typeface="Arial" pitchFamily="34" charset="0"/>
              </a:rPr>
              <a:t>approved quality </a:t>
            </a:r>
            <a:r>
              <a:rPr lang="en-US" i="1" dirty="0" smtClean="0">
                <a:latin typeface="Arial" pitchFamily="34" charset="0"/>
                <a:ea typeface="ＭＳ Ｐゴシック" pitchFamily="34" charset="-128"/>
                <a:cs typeface="Arial" pitchFamily="34" charset="0"/>
              </a:rPr>
              <a:t>system.</a:t>
            </a:r>
            <a:endParaRPr lang="en-US" i="1" dirty="0">
              <a:latin typeface="Arial" pitchFamily="34" charset="0"/>
              <a:ea typeface="ＭＳ Ｐゴシック" pitchFamily="34" charset="-128"/>
              <a:cs typeface="Arial" pitchFamily="34" charset="0"/>
            </a:endParaRPr>
          </a:p>
          <a:p>
            <a:endParaRPr lang="en-US" dirty="0"/>
          </a:p>
        </p:txBody>
      </p:sp>
    </p:spTree>
    <p:extLst>
      <p:ext uri="{BB962C8B-B14F-4D97-AF65-F5344CB8AC3E}">
        <p14:creationId xmlns:p14="http://schemas.microsoft.com/office/powerpoint/2010/main" val="1286089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7010400" cy="838200"/>
          </a:xfrm>
        </p:spPr>
        <p:txBody>
          <a:bodyPr/>
          <a:lstStyle/>
          <a:p>
            <a:r>
              <a:rPr lang="en-US" dirty="0" smtClean="0">
                <a:latin typeface="+mj-lt"/>
                <a:ea typeface="ＭＳ Ｐゴシック" pitchFamily="34" charset="-128"/>
                <a:cs typeface="Arial Bold" pitchFamily="34" charset="0"/>
              </a:rPr>
              <a:t>Verification Overview </a:t>
            </a:r>
          </a:p>
        </p:txBody>
      </p:sp>
      <p:sp>
        <p:nvSpPr>
          <p:cNvPr id="11267" name="Rectangle 3"/>
          <p:cNvSpPr>
            <a:spLocks noGrp="1" noChangeArrowheads="1"/>
          </p:cNvSpPr>
          <p:nvPr>
            <p:ph type="body" idx="1"/>
          </p:nvPr>
        </p:nvSpPr>
        <p:spPr>
          <a:xfrm>
            <a:off x="457197" y="601684"/>
            <a:ext cx="8153400" cy="1108891"/>
          </a:xfrm>
        </p:spPr>
        <p:txBody>
          <a:bodyPr/>
          <a:lstStyle/>
          <a:p>
            <a:pPr>
              <a:lnSpc>
                <a:spcPct val="80000"/>
              </a:lnSpc>
            </a:pPr>
            <a:endParaRPr lang="en-US" b="1" dirty="0" smtClean="0">
              <a:solidFill>
                <a:schemeClr val="tx1"/>
              </a:solidFill>
              <a:ea typeface="ＭＳ Ｐゴシック" pitchFamily="34" charset="-128"/>
              <a:cs typeface="Arial" pitchFamily="34" charset="0"/>
            </a:endParaRPr>
          </a:p>
          <a:p>
            <a:pPr marL="0" indent="0">
              <a:lnSpc>
                <a:spcPct val="80000"/>
              </a:lnSpc>
              <a:buNone/>
            </a:pPr>
            <a:r>
              <a:rPr lang="en-US" b="1" dirty="0" smtClean="0">
                <a:solidFill>
                  <a:schemeClr val="tx1"/>
                </a:solidFill>
                <a:ea typeface="ＭＳ Ｐゴシック" pitchFamily="34" charset="-128"/>
                <a:cs typeface="Arial" pitchFamily="34" charset="0"/>
              </a:rPr>
              <a:t>Rationale:</a:t>
            </a:r>
            <a:r>
              <a:rPr lang="en-US" dirty="0" smtClean="0">
                <a:solidFill>
                  <a:schemeClr val="tx1"/>
                </a:solidFill>
                <a:ea typeface="ＭＳ Ｐゴシック" pitchFamily="34" charset="-128"/>
                <a:cs typeface="Arial" pitchFamily="34" charset="0"/>
              </a:rPr>
              <a:t> to ensure consistency and credibility of GHG data and the offset-generating project</a:t>
            </a:r>
          </a:p>
          <a:p>
            <a:pPr>
              <a:lnSpc>
                <a:spcPct val="80000"/>
              </a:lnSpc>
            </a:pPr>
            <a:endParaRPr lang="en-US" dirty="0" smtClean="0">
              <a:solidFill>
                <a:schemeClr val="tx1"/>
              </a:solidFill>
              <a:ea typeface="ＭＳ Ｐゴシック" pitchFamily="34" charset="-128"/>
              <a:cs typeface="Arial" pitchFamily="34" charset="0"/>
            </a:endParaRPr>
          </a:p>
          <a:p>
            <a:pPr>
              <a:lnSpc>
                <a:spcPct val="80000"/>
              </a:lnSpc>
            </a:pPr>
            <a:endParaRPr lang="en-US" dirty="0" smtClean="0">
              <a:solidFill>
                <a:schemeClr val="tx1"/>
              </a:solidFill>
              <a:ea typeface="ＭＳ Ｐゴシック" pitchFamily="34" charset="-128"/>
              <a:cs typeface="Arial" pitchFamily="34" charset="0"/>
            </a:endParaRPr>
          </a:p>
        </p:txBody>
      </p:sp>
      <p:sp>
        <p:nvSpPr>
          <p:cNvPr id="2" name="TextBox 1"/>
          <p:cNvSpPr txBox="1"/>
          <p:nvPr/>
        </p:nvSpPr>
        <p:spPr>
          <a:xfrm>
            <a:off x="457197" y="1847088"/>
            <a:ext cx="8468439" cy="683264"/>
          </a:xfrm>
          <a:prstGeom prst="rect">
            <a:avLst/>
          </a:prstGeom>
          <a:noFill/>
        </p:spPr>
        <p:txBody>
          <a:bodyPr wrap="square" rtlCol="0">
            <a:spAutoFit/>
          </a:bodyPr>
          <a:lstStyle/>
          <a:p>
            <a:pPr>
              <a:lnSpc>
                <a:spcPct val="80000"/>
              </a:lnSpc>
            </a:pPr>
            <a:r>
              <a:rPr lang="en-US" sz="2400" b="1" dirty="0">
                <a:ea typeface="ＭＳ Ｐゴシック" pitchFamily="34" charset="-128"/>
                <a:cs typeface="Arial" pitchFamily="34" charset="0"/>
              </a:rPr>
              <a:t>Goal:</a:t>
            </a:r>
            <a:r>
              <a:rPr lang="en-US" sz="2400" dirty="0">
                <a:ea typeface="ＭＳ Ｐゴシック" pitchFamily="34" charset="-128"/>
                <a:cs typeface="Arial" pitchFamily="34" charset="0"/>
              </a:rPr>
              <a:t> assess conformance to applicable standards and industry best </a:t>
            </a:r>
            <a:r>
              <a:rPr lang="en-US" sz="2400" dirty="0" smtClean="0">
                <a:ea typeface="ＭＳ Ｐゴシック" pitchFamily="34" charset="-128"/>
                <a:cs typeface="Arial" pitchFamily="34" charset="0"/>
              </a:rPr>
              <a:t>practices</a:t>
            </a:r>
            <a:endParaRPr lang="en-US" sz="2400" dirty="0">
              <a:ea typeface="ＭＳ Ｐゴシック" pitchFamily="34" charset="-128"/>
              <a:cs typeface="Arial" pitchFamily="34" charset="0"/>
            </a:endParaRPr>
          </a:p>
        </p:txBody>
      </p:sp>
      <p:sp>
        <p:nvSpPr>
          <p:cNvPr id="3" name="Rectangle 2"/>
          <p:cNvSpPr/>
          <p:nvPr/>
        </p:nvSpPr>
        <p:spPr>
          <a:xfrm>
            <a:off x="457200" y="2471795"/>
            <a:ext cx="8537648" cy="1052596"/>
          </a:xfrm>
          <a:prstGeom prst="rect">
            <a:avLst/>
          </a:prstGeom>
        </p:spPr>
        <p:txBody>
          <a:bodyPr wrap="square">
            <a:spAutoFit/>
          </a:bodyPr>
          <a:lstStyle/>
          <a:p>
            <a:pPr>
              <a:lnSpc>
                <a:spcPct val="80000"/>
              </a:lnSpc>
            </a:pPr>
            <a:r>
              <a:rPr lang="en-US" sz="2400" b="1" dirty="0">
                <a:ea typeface="ＭＳ Ｐゴシック" pitchFamily="34" charset="-128"/>
                <a:cs typeface="Arial" pitchFamily="34" charset="0"/>
              </a:rPr>
              <a:t>Process: </a:t>
            </a:r>
            <a:r>
              <a:rPr lang="en-US" sz="2400" dirty="0">
                <a:ea typeface="ＭＳ Ｐゴシック" pitchFamily="34" charset="-128"/>
                <a:cs typeface="Arial" pitchFamily="34" charset="0"/>
              </a:rPr>
              <a:t>audit</a:t>
            </a:r>
            <a:r>
              <a:rPr lang="en-US" sz="2400" b="1" dirty="0">
                <a:ea typeface="ＭＳ Ｐゴシック" pitchFamily="34" charset="-128"/>
                <a:cs typeface="Arial" pitchFamily="34" charset="0"/>
              </a:rPr>
              <a:t> </a:t>
            </a:r>
            <a:r>
              <a:rPr lang="en-US" sz="2400" dirty="0">
                <a:ea typeface="ＭＳ Ｐゴシック" pitchFamily="34" charset="-128"/>
                <a:cs typeface="Arial" pitchFamily="34" charset="0"/>
              </a:rPr>
              <a:t>consisting of desk and field assessment activities (risk based sampling approach)</a:t>
            </a:r>
          </a:p>
          <a:p>
            <a:endParaRPr lang="en-US" sz="2400" dirty="0"/>
          </a:p>
        </p:txBody>
      </p:sp>
      <p:sp>
        <p:nvSpPr>
          <p:cNvPr id="4" name="TextBox 3"/>
          <p:cNvSpPr txBox="1"/>
          <p:nvPr/>
        </p:nvSpPr>
        <p:spPr>
          <a:xfrm>
            <a:off x="457201" y="3260941"/>
            <a:ext cx="8468436" cy="986104"/>
          </a:xfrm>
          <a:prstGeom prst="rect">
            <a:avLst/>
          </a:prstGeom>
          <a:noFill/>
        </p:spPr>
        <p:txBody>
          <a:bodyPr wrap="square" rtlCol="0">
            <a:spAutoFit/>
          </a:bodyPr>
          <a:lstStyle/>
          <a:p>
            <a:pPr>
              <a:lnSpc>
                <a:spcPct val="80000"/>
              </a:lnSpc>
            </a:pPr>
            <a:r>
              <a:rPr lang="en-US" sz="2400" b="1" dirty="0">
                <a:ea typeface="ＭＳ Ｐゴシック" pitchFamily="34" charset="-128"/>
                <a:cs typeface="Arial" pitchFamily="34" charset="0"/>
              </a:rPr>
              <a:t>Result:</a:t>
            </a:r>
            <a:r>
              <a:rPr lang="en-US" sz="2400" dirty="0">
                <a:ea typeface="ＭＳ Ｐゴシック" pitchFamily="34" charset="-128"/>
                <a:cs typeface="Arial" pitchFamily="34" charset="0"/>
              </a:rPr>
              <a:t> verifier will develop </a:t>
            </a:r>
            <a:r>
              <a:rPr lang="en-US" sz="2400" i="1" dirty="0">
                <a:ea typeface="ＭＳ Ｐゴシック" pitchFamily="34" charset="-128"/>
                <a:cs typeface="Arial" pitchFamily="34" charset="0"/>
              </a:rPr>
              <a:t>verification report </a:t>
            </a:r>
            <a:r>
              <a:rPr lang="en-US" sz="2400" dirty="0">
                <a:ea typeface="ＭＳ Ｐゴシック" pitchFamily="34" charset="-128"/>
                <a:cs typeface="Arial" pitchFamily="34" charset="0"/>
              </a:rPr>
              <a:t>and </a:t>
            </a:r>
            <a:r>
              <a:rPr lang="en-US" sz="2400" i="1" dirty="0">
                <a:ea typeface="ＭＳ Ｐゴシック" pitchFamily="34" charset="-128"/>
                <a:cs typeface="Arial" pitchFamily="34" charset="0"/>
              </a:rPr>
              <a:t>verification statement </a:t>
            </a:r>
            <a:r>
              <a:rPr lang="en-US" sz="2400" dirty="0">
                <a:ea typeface="ＭＳ Ｐゴシック" pitchFamily="34" charset="-128"/>
                <a:cs typeface="Arial" pitchFamily="34" charset="0"/>
              </a:rPr>
              <a:t>outlining results of audit and number of carbon credits to be issued</a:t>
            </a:r>
            <a:r>
              <a:rPr lang="en-US" sz="2400" dirty="0" smtClean="0">
                <a:ea typeface="ＭＳ Ｐゴシック" pitchFamily="34" charset="-128"/>
                <a:cs typeface="Arial" pitchFamily="34" charset="0"/>
              </a:rPr>
              <a:t>.</a:t>
            </a:r>
            <a:endParaRPr lang="en-US" sz="2400" dirty="0"/>
          </a:p>
        </p:txBody>
      </p:sp>
      <p:sp>
        <p:nvSpPr>
          <p:cNvPr id="5" name="TextBox 4"/>
          <p:cNvSpPr txBox="1"/>
          <p:nvPr/>
        </p:nvSpPr>
        <p:spPr>
          <a:xfrm>
            <a:off x="457198" y="3972064"/>
            <a:ext cx="8153399" cy="1348061"/>
          </a:xfrm>
          <a:prstGeom prst="rect">
            <a:avLst/>
          </a:prstGeom>
          <a:noFill/>
        </p:spPr>
        <p:txBody>
          <a:bodyPr wrap="square" rtlCol="0">
            <a:spAutoFit/>
          </a:bodyPr>
          <a:lstStyle/>
          <a:p>
            <a:pPr>
              <a:lnSpc>
                <a:spcPct val="80000"/>
              </a:lnSpc>
            </a:pPr>
            <a:endParaRPr lang="en-US" sz="2400" dirty="0">
              <a:ea typeface="ＭＳ Ｐゴシック" pitchFamily="34" charset="-128"/>
              <a:cs typeface="Arial" pitchFamily="34" charset="0"/>
            </a:endParaRPr>
          </a:p>
          <a:p>
            <a:pPr>
              <a:lnSpc>
                <a:spcPct val="80000"/>
              </a:lnSpc>
            </a:pPr>
            <a:r>
              <a:rPr lang="en-US" sz="2400" b="1" dirty="0">
                <a:ea typeface="ＭＳ Ｐゴシック" pitchFamily="34" charset="-128"/>
                <a:cs typeface="Arial" pitchFamily="34" charset="0"/>
              </a:rPr>
              <a:t>Deliverables: </a:t>
            </a:r>
            <a:r>
              <a:rPr lang="en-US" sz="2400" dirty="0">
                <a:ea typeface="ＭＳ Ｐゴシック" pitchFamily="34" charset="-128"/>
                <a:cs typeface="Arial" pitchFamily="34" charset="0"/>
              </a:rPr>
              <a:t>Clear, transparent audit trail with evidence to support conclusions. </a:t>
            </a:r>
            <a:endParaRPr lang="en-US" sz="2400" dirty="0">
              <a:cs typeface="Arial" pitchFamily="34" charset="0"/>
            </a:endParaRPr>
          </a:p>
          <a:p>
            <a:endParaRPr lang="en-US" sz="2400" dirty="0">
              <a:cs typeface="Arial" pitchFamily="34" charset="0"/>
            </a:endParaRPr>
          </a:p>
        </p:txBody>
      </p:sp>
      <p:sp>
        <p:nvSpPr>
          <p:cNvPr id="6" name="TextBox 5"/>
          <p:cNvSpPr txBox="1"/>
          <p:nvPr/>
        </p:nvSpPr>
        <p:spPr>
          <a:xfrm>
            <a:off x="457201" y="5188714"/>
            <a:ext cx="8153396" cy="1015663"/>
          </a:xfrm>
          <a:prstGeom prst="rect">
            <a:avLst/>
          </a:prstGeom>
          <a:noFill/>
        </p:spPr>
        <p:txBody>
          <a:bodyPr wrap="square" rtlCol="0">
            <a:spAutoFit/>
          </a:bodyPr>
          <a:lstStyle/>
          <a:p>
            <a:r>
              <a:rPr lang="en-US" sz="2000" i="1" dirty="0">
                <a:ea typeface="ＭＳ Ｐゴシック" pitchFamily="34" charset="-128"/>
                <a:cs typeface="Arial" pitchFamily="34" charset="0"/>
              </a:rPr>
              <a:t>Note: verifiers </a:t>
            </a:r>
            <a:r>
              <a:rPr lang="en-US" sz="2000" b="1" i="1" dirty="0">
                <a:solidFill>
                  <a:srgbClr val="FF0000"/>
                </a:solidFill>
                <a:ea typeface="ＭＳ Ｐゴシック" pitchFamily="34" charset="-128"/>
                <a:cs typeface="Arial" pitchFamily="34" charset="0"/>
              </a:rPr>
              <a:t>cannot consult </a:t>
            </a:r>
            <a:r>
              <a:rPr lang="en-US" sz="2000" i="1" dirty="0">
                <a:ea typeface="ＭＳ Ｐゴシック" pitchFamily="34" charset="-128"/>
                <a:cs typeface="Arial" pitchFamily="34" charset="0"/>
              </a:rPr>
              <a:t>for the same project they verify (limited to generic advice and outlining of deficiencies)</a:t>
            </a:r>
          </a:p>
          <a:p>
            <a:endParaRPr lang="en-US" sz="2000" dirty="0"/>
          </a:p>
        </p:txBody>
      </p:sp>
    </p:spTree>
    <p:extLst>
      <p:ext uri="{BB962C8B-B14F-4D97-AF65-F5344CB8AC3E}">
        <p14:creationId xmlns:p14="http://schemas.microsoft.com/office/powerpoint/2010/main" val="16727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533400" y="2286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3200" b="1" kern="1200">
                <a:solidFill>
                  <a:schemeClr val="tx2"/>
                </a:solidFill>
                <a:latin typeface="+mn-lt"/>
                <a:ea typeface="ＭＳ Ｐゴシック" charset="0"/>
                <a:cs typeface="Open Sans"/>
              </a:defRPr>
            </a:lvl1pPr>
            <a:lvl2pPr algn="l" rtl="0" eaLnBrk="1" fontAlgn="base" hangingPunct="1">
              <a:spcBef>
                <a:spcPct val="0"/>
              </a:spcBef>
              <a:spcAft>
                <a:spcPct val="0"/>
              </a:spcAft>
              <a:defRPr sz="3200" b="1">
                <a:solidFill>
                  <a:srgbClr val="5D8712"/>
                </a:solidFill>
                <a:latin typeface="Open Sans" charset="0"/>
                <a:ea typeface="ＭＳ Ｐゴシック" charset="0"/>
              </a:defRPr>
            </a:lvl2pPr>
            <a:lvl3pPr algn="l" rtl="0" eaLnBrk="1" fontAlgn="base" hangingPunct="1">
              <a:spcBef>
                <a:spcPct val="0"/>
              </a:spcBef>
              <a:spcAft>
                <a:spcPct val="0"/>
              </a:spcAft>
              <a:defRPr sz="3200" b="1">
                <a:solidFill>
                  <a:srgbClr val="5D8712"/>
                </a:solidFill>
                <a:latin typeface="Open Sans" charset="0"/>
                <a:ea typeface="ＭＳ Ｐゴシック" charset="0"/>
              </a:defRPr>
            </a:lvl3pPr>
            <a:lvl4pPr algn="l" rtl="0" eaLnBrk="1" fontAlgn="base" hangingPunct="1">
              <a:spcBef>
                <a:spcPct val="0"/>
              </a:spcBef>
              <a:spcAft>
                <a:spcPct val="0"/>
              </a:spcAft>
              <a:defRPr sz="3200" b="1">
                <a:solidFill>
                  <a:srgbClr val="5D8712"/>
                </a:solidFill>
                <a:latin typeface="Open Sans" charset="0"/>
                <a:ea typeface="ＭＳ Ｐゴシック" charset="0"/>
              </a:defRPr>
            </a:lvl4pPr>
            <a:lvl5pPr algn="l" rtl="0" eaLnBrk="1" fontAlgn="base" hangingPunct="1">
              <a:spcBef>
                <a:spcPct val="0"/>
              </a:spcBef>
              <a:spcAft>
                <a:spcPct val="0"/>
              </a:spcAft>
              <a:defRPr sz="3200" b="1">
                <a:solidFill>
                  <a:srgbClr val="5D8712"/>
                </a:solidFill>
                <a:latin typeface="Open Sans" charset="0"/>
                <a:ea typeface="ＭＳ Ｐゴシック" charset="0"/>
              </a:defRPr>
            </a:lvl5pPr>
            <a:lvl6pPr marL="457200" algn="l" rtl="0" eaLnBrk="1" fontAlgn="base" hangingPunct="1">
              <a:spcBef>
                <a:spcPct val="0"/>
              </a:spcBef>
              <a:spcAft>
                <a:spcPct val="0"/>
              </a:spcAft>
              <a:defRPr sz="3200" b="1">
                <a:solidFill>
                  <a:srgbClr val="5D8712"/>
                </a:solidFill>
                <a:latin typeface="Open Sans" charset="0"/>
                <a:ea typeface="ＭＳ Ｐゴシック" charset="0"/>
              </a:defRPr>
            </a:lvl6pPr>
            <a:lvl7pPr marL="914400" algn="l" rtl="0" eaLnBrk="1" fontAlgn="base" hangingPunct="1">
              <a:spcBef>
                <a:spcPct val="0"/>
              </a:spcBef>
              <a:spcAft>
                <a:spcPct val="0"/>
              </a:spcAft>
              <a:defRPr sz="3200" b="1">
                <a:solidFill>
                  <a:srgbClr val="5D8712"/>
                </a:solidFill>
                <a:latin typeface="Open Sans" charset="0"/>
                <a:ea typeface="ＭＳ Ｐゴシック" charset="0"/>
              </a:defRPr>
            </a:lvl7pPr>
            <a:lvl8pPr marL="1371600" algn="l" rtl="0" eaLnBrk="1" fontAlgn="base" hangingPunct="1">
              <a:spcBef>
                <a:spcPct val="0"/>
              </a:spcBef>
              <a:spcAft>
                <a:spcPct val="0"/>
              </a:spcAft>
              <a:defRPr sz="3200" b="1">
                <a:solidFill>
                  <a:srgbClr val="5D8712"/>
                </a:solidFill>
                <a:latin typeface="Open Sans" charset="0"/>
                <a:ea typeface="ＭＳ Ｐゴシック" charset="0"/>
              </a:defRPr>
            </a:lvl8pPr>
            <a:lvl9pPr marL="1828800" algn="l" rtl="0" eaLnBrk="1" fontAlgn="base" hangingPunct="1">
              <a:spcBef>
                <a:spcPct val="0"/>
              </a:spcBef>
              <a:spcAft>
                <a:spcPct val="0"/>
              </a:spcAft>
              <a:defRPr sz="3200" b="1">
                <a:solidFill>
                  <a:srgbClr val="5D8712"/>
                </a:solidFill>
                <a:latin typeface="Open Sans" charset="0"/>
                <a:ea typeface="ＭＳ Ｐゴシック" charset="0"/>
              </a:defRPr>
            </a:lvl9pPr>
          </a:lstStyle>
          <a:p>
            <a:pPr>
              <a:defRPr/>
            </a:pPr>
            <a:r>
              <a:rPr lang="en-US" smtClean="0">
                <a:latin typeface="+mj-lt"/>
              </a:rPr>
              <a:t>Conducting the Audit: Collecting Evidence of Conformance</a:t>
            </a:r>
            <a:endParaRPr lang="en-US" dirty="0" smtClean="0">
              <a:latin typeface="+mj-lt"/>
            </a:endParaRPr>
          </a:p>
        </p:txBody>
      </p:sp>
      <p:graphicFrame>
        <p:nvGraphicFramePr>
          <p:cNvPr id="5" name="Diagram 4"/>
          <p:cNvGraphicFramePr/>
          <p:nvPr>
            <p:extLst/>
          </p:nvPr>
        </p:nvGraphicFramePr>
        <p:xfrm>
          <a:off x="533400" y="1413164"/>
          <a:ext cx="7734992" cy="429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651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Stages of a Verification </a:t>
            </a:r>
            <a:r>
              <a:rPr lang="en-US" dirty="0"/>
              <a:t>A</a:t>
            </a:r>
            <a:r>
              <a:rPr lang="en-US" dirty="0" smtClean="0"/>
              <a:t>udit</a:t>
            </a:r>
            <a:endParaRPr lang="en-US" dirty="0"/>
          </a:p>
        </p:txBody>
      </p:sp>
      <p:sp>
        <p:nvSpPr>
          <p:cNvPr id="26627" name="Content Placeholder 2"/>
          <p:cNvSpPr>
            <a:spLocks noGrp="1"/>
          </p:cNvSpPr>
          <p:nvPr>
            <p:ph idx="1"/>
          </p:nvPr>
        </p:nvSpPr>
        <p:spPr>
          <a:xfrm>
            <a:off x="457200" y="1066800"/>
            <a:ext cx="8229600" cy="4495800"/>
          </a:xfrm>
        </p:spPr>
        <p:txBody>
          <a:bodyPr/>
          <a:lstStyle/>
          <a:p>
            <a:r>
              <a:rPr lang="en-US" dirty="0" smtClean="0">
                <a:solidFill>
                  <a:schemeClr val="tx1"/>
                </a:solidFill>
                <a:ea typeface="ＭＳ Ｐゴシック" pitchFamily="34" charset="-128"/>
                <a:cs typeface="Arial" pitchFamily="34" charset="0"/>
              </a:rPr>
              <a:t>Kick-off meeting with client</a:t>
            </a:r>
          </a:p>
          <a:p>
            <a:r>
              <a:rPr lang="en-US" dirty="0" smtClean="0">
                <a:solidFill>
                  <a:schemeClr val="tx1"/>
                </a:solidFill>
                <a:ea typeface="ＭＳ Ｐゴシック" pitchFamily="34" charset="-128"/>
                <a:cs typeface="Arial" pitchFamily="34" charset="0"/>
              </a:rPr>
              <a:t>Desk review</a:t>
            </a:r>
            <a:r>
              <a:rPr lang="en-US" b="1" dirty="0" smtClean="0">
                <a:solidFill>
                  <a:schemeClr val="tx1"/>
                </a:solidFill>
                <a:ea typeface="ＭＳ Ｐゴシック" pitchFamily="34" charset="-128"/>
                <a:cs typeface="Arial" pitchFamily="34" charset="0"/>
              </a:rPr>
              <a:t>: </a:t>
            </a:r>
            <a:r>
              <a:rPr lang="en-US" dirty="0" smtClean="0">
                <a:solidFill>
                  <a:schemeClr val="tx1"/>
                </a:solidFill>
                <a:ea typeface="ＭＳ Ｐゴシック" pitchFamily="34" charset="-128"/>
                <a:cs typeface="Arial" pitchFamily="34" charset="0"/>
              </a:rPr>
              <a:t>reviewing a PDD and associated documentation. Issuing findings</a:t>
            </a:r>
          </a:p>
          <a:p>
            <a:r>
              <a:rPr lang="en-US" dirty="0" smtClean="0">
                <a:solidFill>
                  <a:schemeClr val="tx1"/>
                </a:solidFill>
                <a:ea typeface="ＭＳ Ｐゴシック" pitchFamily="34" charset="-128"/>
                <a:cs typeface="Arial" pitchFamily="34" charset="0"/>
              </a:rPr>
              <a:t>Opening meetings</a:t>
            </a:r>
          </a:p>
          <a:p>
            <a:r>
              <a:rPr lang="en-US" dirty="0" smtClean="0">
                <a:solidFill>
                  <a:schemeClr val="tx1"/>
                </a:solidFill>
                <a:ea typeface="ＭＳ Ｐゴシック" pitchFamily="34" charset="-128"/>
                <a:cs typeface="Arial" pitchFamily="34" charset="0"/>
              </a:rPr>
              <a:t>Office audit- looking inside the black box</a:t>
            </a:r>
          </a:p>
          <a:p>
            <a:r>
              <a:rPr lang="en-US" dirty="0" smtClean="0">
                <a:solidFill>
                  <a:schemeClr val="tx1"/>
                </a:solidFill>
                <a:ea typeface="ＭＳ Ｐゴシック" pitchFamily="34" charset="-128"/>
                <a:cs typeface="Arial" pitchFamily="34" charset="0"/>
              </a:rPr>
              <a:t>Site visit(s), inventory verification</a:t>
            </a:r>
          </a:p>
          <a:p>
            <a:r>
              <a:rPr lang="en-US" dirty="0" smtClean="0">
                <a:solidFill>
                  <a:schemeClr val="tx1"/>
                </a:solidFill>
                <a:ea typeface="ＭＳ Ｐゴシック" pitchFamily="34" charset="-128"/>
                <a:cs typeface="Arial" pitchFamily="34" charset="0"/>
              </a:rPr>
              <a:t>Closing meeting(s)</a:t>
            </a:r>
          </a:p>
          <a:p>
            <a:r>
              <a:rPr lang="en-US" dirty="0" smtClean="0">
                <a:solidFill>
                  <a:schemeClr val="tx1"/>
                </a:solidFill>
                <a:ea typeface="ＭＳ Ｐゴシック" pitchFamily="34" charset="-128"/>
                <a:cs typeface="Arial" pitchFamily="34" charset="0"/>
              </a:rPr>
              <a:t>Report writing</a:t>
            </a:r>
          </a:p>
          <a:p>
            <a:endParaRPr lang="en-US" dirty="0" smtClean="0">
              <a:ea typeface="ＭＳ Ｐゴシック" pitchFamily="34" charset="-128"/>
              <a:cs typeface="Arial" pitchFamily="34" charset="0"/>
            </a:endParaRPr>
          </a:p>
          <a:p>
            <a:endParaRPr lang="en-US" dirty="0" smtClean="0">
              <a:ea typeface="ＭＳ Ｐゴシック" pitchFamily="34" charset="-128"/>
              <a:cs typeface="Arial" pitchFamily="34" charset="0"/>
            </a:endParaRPr>
          </a:p>
          <a:p>
            <a:endParaRPr lang="en-US" dirty="0" smtClean="0">
              <a:ea typeface="ＭＳ Ｐゴシック" pitchFamily="34" charset="-128"/>
              <a:cs typeface="Arial" pitchFamily="34" charset="0"/>
            </a:endParaRPr>
          </a:p>
        </p:txBody>
      </p:sp>
      <p:sp>
        <p:nvSpPr>
          <p:cNvPr id="26628" name="Slide Number Placeholder 3"/>
          <p:cNvSpPr>
            <a:spLocks noGrp="1"/>
          </p:cNvSpPr>
          <p:nvPr>
            <p:ph type="sldNum" sz="quarter" idx="4294967295"/>
          </p:nvPr>
        </p:nvSpPr>
        <p:spPr bwMode="auto">
          <a:xfrm>
            <a:off x="7467600" y="6356350"/>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67FBAED-6808-487B-A81A-46C76AB15D0F}" type="slidenum">
              <a:rPr lang="en-US" smtClean="0">
                <a:solidFill>
                  <a:srgbClr val="B9CDE5"/>
                </a:solidFill>
                <a:cs typeface="Arial" pitchFamily="34" charset="0"/>
              </a:rPr>
              <a:pPr eaLnBrk="1" hangingPunct="1"/>
              <a:t>25</a:t>
            </a:fld>
            <a:endParaRPr lang="en-US" smtClean="0">
              <a:solidFill>
                <a:srgbClr val="B9CDE5"/>
              </a:solidFill>
              <a:cs typeface="Arial" pitchFamily="34" charset="0"/>
            </a:endParaRPr>
          </a:p>
        </p:txBody>
      </p:sp>
    </p:spTree>
    <p:extLst>
      <p:ext uri="{BB962C8B-B14F-4D97-AF65-F5344CB8AC3E}">
        <p14:creationId xmlns:p14="http://schemas.microsoft.com/office/powerpoint/2010/main" val="215329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0269" y="347870"/>
            <a:ext cx="7010400" cy="838200"/>
          </a:xfrm>
        </p:spPr>
        <p:txBody>
          <a:bodyPr/>
          <a:lstStyle/>
          <a:p>
            <a:r>
              <a:rPr lang="en-US" dirty="0" smtClean="0">
                <a:latin typeface="+mj-lt"/>
                <a:ea typeface="ＭＳ Ｐゴシック" pitchFamily="34" charset="-128"/>
                <a:cs typeface="Arial Bold" pitchFamily="34" charset="0"/>
              </a:rPr>
              <a:t>Verification Steps</a:t>
            </a:r>
          </a:p>
        </p:txBody>
      </p:sp>
      <p:sp>
        <p:nvSpPr>
          <p:cNvPr id="23555" name="Rectangle 3"/>
          <p:cNvSpPr>
            <a:spLocks noGrp="1" noChangeArrowheads="1"/>
          </p:cNvSpPr>
          <p:nvPr>
            <p:ph type="body" idx="1"/>
          </p:nvPr>
        </p:nvSpPr>
        <p:spPr>
          <a:xfrm>
            <a:off x="500269" y="1577009"/>
            <a:ext cx="4141004" cy="4495800"/>
          </a:xfrm>
        </p:spPr>
        <p:txBody>
          <a:bodyPr/>
          <a:lstStyle/>
          <a:p>
            <a:pPr lvl="1">
              <a:lnSpc>
                <a:spcPct val="80000"/>
              </a:lnSpc>
              <a:buFont typeface="Wingdings" pitchFamily="2" charset="2"/>
              <a:buNone/>
            </a:pPr>
            <a:r>
              <a:rPr lang="en-US" sz="2200" b="1" dirty="0" smtClean="0">
                <a:solidFill>
                  <a:schemeClr val="tx1"/>
                </a:solidFill>
                <a:ea typeface="ＭＳ Ｐゴシック" pitchFamily="34" charset="-128"/>
                <a:cs typeface="Arial" pitchFamily="34" charset="0"/>
              </a:rPr>
              <a:t>Desk Review</a:t>
            </a:r>
          </a:p>
          <a:p>
            <a:pPr lvl="1">
              <a:lnSpc>
                <a:spcPct val="80000"/>
              </a:lnSpc>
              <a:buFont typeface="Wingdings" pitchFamily="2" charset="2"/>
              <a:buNone/>
            </a:pPr>
            <a:endParaRPr lang="en-US" sz="2200" b="1" dirty="0" smtClean="0">
              <a:solidFill>
                <a:schemeClr val="tx1"/>
              </a:solidFill>
              <a:ea typeface="ＭＳ Ｐゴシック" pitchFamily="34" charset="-128"/>
              <a:cs typeface="Arial" pitchFamily="34" charset="0"/>
            </a:endParaRPr>
          </a:p>
          <a:p>
            <a:pPr lvl="2">
              <a:lnSpc>
                <a:spcPct val="80000"/>
              </a:lnSpc>
            </a:pPr>
            <a:r>
              <a:rPr lang="en-US" sz="2200" dirty="0" smtClean="0">
                <a:ea typeface="ＭＳ Ｐゴシック" pitchFamily="34" charset="-128"/>
                <a:cs typeface="Arial" pitchFamily="34" charset="0"/>
              </a:rPr>
              <a:t>Review project documentation</a:t>
            </a:r>
          </a:p>
          <a:p>
            <a:pPr lvl="2">
              <a:lnSpc>
                <a:spcPct val="80000"/>
              </a:lnSpc>
            </a:pPr>
            <a:r>
              <a:rPr lang="en-US" sz="2200" dirty="0" smtClean="0">
                <a:ea typeface="ＭＳ Ｐゴシック" pitchFamily="34" charset="-128"/>
                <a:cs typeface="Arial" pitchFamily="34" charset="0"/>
              </a:rPr>
              <a:t>Identify fatal flaws</a:t>
            </a:r>
          </a:p>
          <a:p>
            <a:pPr lvl="2">
              <a:lnSpc>
                <a:spcPct val="80000"/>
              </a:lnSpc>
            </a:pPr>
            <a:r>
              <a:rPr lang="en-US" sz="2200" dirty="0" smtClean="0">
                <a:ea typeface="ＭＳ Ｐゴシック" pitchFamily="34" charset="-128"/>
                <a:cs typeface="Arial" pitchFamily="34" charset="0"/>
              </a:rPr>
              <a:t>Public comment period, if applicable</a:t>
            </a:r>
          </a:p>
          <a:p>
            <a:pPr lvl="2">
              <a:lnSpc>
                <a:spcPct val="80000"/>
              </a:lnSpc>
            </a:pPr>
            <a:r>
              <a:rPr lang="en-US" sz="2200" dirty="0" smtClean="0">
                <a:ea typeface="ＭＳ Ｐゴシック" pitchFamily="34" charset="-128"/>
                <a:cs typeface="Arial" pitchFamily="34" charset="0"/>
              </a:rPr>
              <a:t>Green light the site visit</a:t>
            </a:r>
          </a:p>
          <a:p>
            <a:pPr lvl="2">
              <a:lnSpc>
                <a:spcPct val="80000"/>
              </a:lnSpc>
            </a:pPr>
            <a:r>
              <a:rPr lang="en-US" sz="2200" dirty="0" smtClean="0">
                <a:ea typeface="ＭＳ Ｐゴシック" pitchFamily="34" charset="-128"/>
                <a:cs typeface="Arial" pitchFamily="34" charset="0"/>
              </a:rPr>
              <a:t>Develop the audit plan for the site visit</a:t>
            </a:r>
          </a:p>
          <a:p>
            <a:pPr lvl="2">
              <a:lnSpc>
                <a:spcPct val="80000"/>
              </a:lnSpc>
              <a:buFont typeface="Wingdings" pitchFamily="2" charset="2"/>
              <a:buNone/>
            </a:pPr>
            <a:endParaRPr lang="en-US" sz="2000" dirty="0" smtClean="0">
              <a:ea typeface="ＭＳ Ｐゴシック" pitchFamily="34" charset="-128"/>
              <a:cs typeface="Arial" pitchFamily="34" charset="0"/>
            </a:endParaRPr>
          </a:p>
        </p:txBody>
      </p:sp>
      <p:pic>
        <p:nvPicPr>
          <p:cNvPr id="5" name="Picture 6"/>
          <p:cNvPicPr>
            <a:picLocks noChangeAspect="1" noChangeArrowheads="1"/>
          </p:cNvPicPr>
          <p:nvPr/>
        </p:nvPicPr>
        <p:blipFill>
          <a:blip r:embed="rId3" cstate="print"/>
          <a:srcRect/>
          <a:stretch>
            <a:fillRect/>
          </a:stretch>
        </p:blipFill>
        <p:spPr bwMode="auto">
          <a:xfrm>
            <a:off x="5195455" y="2082944"/>
            <a:ext cx="3657600" cy="2426925"/>
          </a:xfrm>
          <a:prstGeom prst="rect">
            <a:avLst/>
          </a:prstGeom>
          <a:noFill/>
          <a:ln w="9525">
            <a:noFill/>
            <a:miter lim="800000"/>
            <a:headEnd/>
            <a:tailEnd/>
          </a:ln>
        </p:spPr>
      </p:pic>
    </p:spTree>
    <p:extLst>
      <p:ext uri="{BB962C8B-B14F-4D97-AF65-F5344CB8AC3E}">
        <p14:creationId xmlns:p14="http://schemas.microsoft.com/office/powerpoint/2010/main" val="24143692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0269" y="347870"/>
            <a:ext cx="7010400" cy="838200"/>
          </a:xfrm>
        </p:spPr>
        <p:txBody>
          <a:bodyPr/>
          <a:lstStyle/>
          <a:p>
            <a:r>
              <a:rPr lang="en-US" dirty="0" smtClean="0">
                <a:latin typeface="+mj-lt"/>
                <a:ea typeface="ＭＳ Ｐゴシック" pitchFamily="34" charset="-128"/>
                <a:cs typeface="Arial Bold" pitchFamily="34" charset="0"/>
              </a:rPr>
              <a:t>Verification Steps</a:t>
            </a:r>
          </a:p>
        </p:txBody>
      </p:sp>
      <p:sp>
        <p:nvSpPr>
          <p:cNvPr id="23555" name="Rectangle 3"/>
          <p:cNvSpPr>
            <a:spLocks noGrp="1" noChangeArrowheads="1"/>
          </p:cNvSpPr>
          <p:nvPr>
            <p:ph type="body" idx="1"/>
          </p:nvPr>
        </p:nvSpPr>
        <p:spPr>
          <a:xfrm>
            <a:off x="500269" y="1577009"/>
            <a:ext cx="4793974" cy="4495800"/>
          </a:xfrm>
        </p:spPr>
        <p:txBody>
          <a:bodyPr/>
          <a:lstStyle/>
          <a:p>
            <a:pPr lvl="1">
              <a:lnSpc>
                <a:spcPct val="80000"/>
              </a:lnSpc>
              <a:buFont typeface="Wingdings" pitchFamily="2" charset="2"/>
              <a:buNone/>
            </a:pPr>
            <a:r>
              <a:rPr lang="en-US" sz="3200" b="1" dirty="0" smtClean="0">
                <a:solidFill>
                  <a:schemeClr val="tx1"/>
                </a:solidFill>
                <a:ea typeface="ＭＳ Ｐゴシック" pitchFamily="34" charset="-128"/>
                <a:cs typeface="Arial" pitchFamily="34" charset="0"/>
              </a:rPr>
              <a:t>Site Visit</a:t>
            </a:r>
          </a:p>
          <a:p>
            <a:pPr lvl="1">
              <a:lnSpc>
                <a:spcPct val="80000"/>
              </a:lnSpc>
              <a:buFont typeface="Wingdings" pitchFamily="2" charset="2"/>
              <a:buNone/>
            </a:pPr>
            <a:endParaRPr lang="en-US" sz="1800" b="1" dirty="0" smtClean="0">
              <a:solidFill>
                <a:schemeClr val="tx1"/>
              </a:solidFill>
              <a:ea typeface="ＭＳ Ｐゴシック" pitchFamily="34" charset="-128"/>
              <a:cs typeface="Arial" pitchFamily="34" charset="0"/>
            </a:endParaRPr>
          </a:p>
          <a:p>
            <a:pPr lvl="1">
              <a:lnSpc>
                <a:spcPct val="80000"/>
              </a:lnSpc>
            </a:pPr>
            <a:r>
              <a:rPr lang="en-US" sz="2400" b="1" dirty="0" smtClean="0">
                <a:solidFill>
                  <a:schemeClr val="tx1"/>
                </a:solidFill>
                <a:ea typeface="ＭＳ Ｐゴシック" pitchFamily="34" charset="-128"/>
                <a:cs typeface="Arial" pitchFamily="34" charset="0"/>
              </a:rPr>
              <a:t>Office Meeting</a:t>
            </a:r>
          </a:p>
          <a:p>
            <a:pPr lvl="2">
              <a:lnSpc>
                <a:spcPct val="80000"/>
              </a:lnSpc>
            </a:pPr>
            <a:r>
              <a:rPr lang="en-US" sz="2000" dirty="0" smtClean="0">
                <a:ea typeface="ＭＳ Ｐゴシック" pitchFamily="34" charset="-128"/>
                <a:cs typeface="Arial" pitchFamily="34" charset="0"/>
              </a:rPr>
              <a:t>Discuss audit plan &amp; scope</a:t>
            </a:r>
          </a:p>
          <a:p>
            <a:pPr lvl="2">
              <a:lnSpc>
                <a:spcPct val="80000"/>
              </a:lnSpc>
            </a:pPr>
            <a:r>
              <a:rPr lang="en-US" sz="2000" dirty="0" smtClean="0">
                <a:ea typeface="ＭＳ Ｐゴシック" pitchFamily="34" charset="-128"/>
                <a:cs typeface="Arial" pitchFamily="34" charset="0"/>
              </a:rPr>
              <a:t>Interview relevant personnel</a:t>
            </a:r>
          </a:p>
          <a:p>
            <a:pPr lvl="2">
              <a:lnSpc>
                <a:spcPct val="80000"/>
              </a:lnSpc>
            </a:pPr>
            <a:r>
              <a:rPr lang="en-US" sz="2000" dirty="0" smtClean="0">
                <a:ea typeface="ＭＳ Ｐゴシック" pitchFamily="34" charset="-128"/>
                <a:cs typeface="Arial" pitchFamily="34" charset="0"/>
              </a:rPr>
              <a:t>In-person review of maps, data management, carbon calculations &amp; growth and yield model</a:t>
            </a:r>
          </a:p>
          <a:p>
            <a:pPr lvl="2">
              <a:lnSpc>
                <a:spcPct val="80000"/>
              </a:lnSpc>
            </a:pPr>
            <a:r>
              <a:rPr lang="en-US" sz="2000" dirty="0" smtClean="0">
                <a:ea typeface="ＭＳ Ｐゴシック" pitchFamily="34" charset="-128"/>
                <a:cs typeface="Arial" pitchFamily="34" charset="0"/>
              </a:rPr>
              <a:t>Cracking open the “black box”</a:t>
            </a:r>
          </a:p>
          <a:p>
            <a:pPr lvl="2">
              <a:lnSpc>
                <a:spcPct val="80000"/>
              </a:lnSpc>
              <a:buFont typeface="Wingdings" pitchFamily="2" charset="2"/>
              <a:buNone/>
            </a:pPr>
            <a:endParaRPr lang="en-US" sz="2000" dirty="0" smtClean="0">
              <a:ea typeface="ＭＳ Ｐゴシック" pitchFamily="34" charset="-128"/>
              <a:cs typeface="Arial" pitchFamily="34" charset="0"/>
            </a:endParaRPr>
          </a:p>
        </p:txBody>
      </p:sp>
      <p:pic>
        <p:nvPicPr>
          <p:cNvPr id="50178" name="Picture 2" descr="http://gis.townofchapelhill.org/_img/ClipArt-G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939" y="1577009"/>
            <a:ext cx="2857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02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0269" y="347870"/>
            <a:ext cx="7010400" cy="838200"/>
          </a:xfrm>
        </p:spPr>
        <p:txBody>
          <a:bodyPr/>
          <a:lstStyle/>
          <a:p>
            <a:r>
              <a:rPr lang="en-US" dirty="0" smtClean="0">
                <a:latin typeface="Arial Bold" pitchFamily="34" charset="0"/>
                <a:ea typeface="ＭＳ Ｐゴシック" pitchFamily="34" charset="-128"/>
                <a:cs typeface="Arial Bold" pitchFamily="34" charset="0"/>
              </a:rPr>
              <a:t>Verification Steps</a:t>
            </a:r>
          </a:p>
        </p:txBody>
      </p:sp>
      <p:sp>
        <p:nvSpPr>
          <p:cNvPr id="23555" name="Rectangle 3"/>
          <p:cNvSpPr>
            <a:spLocks noGrp="1" noChangeArrowheads="1"/>
          </p:cNvSpPr>
          <p:nvPr>
            <p:ph type="body" idx="1"/>
          </p:nvPr>
        </p:nvSpPr>
        <p:spPr>
          <a:xfrm>
            <a:off x="500270" y="1338470"/>
            <a:ext cx="3992218" cy="4495800"/>
          </a:xfrm>
        </p:spPr>
        <p:txBody>
          <a:bodyPr/>
          <a:lstStyle/>
          <a:p>
            <a:pPr lvl="1">
              <a:lnSpc>
                <a:spcPct val="80000"/>
              </a:lnSpc>
              <a:buFont typeface="Wingdings" pitchFamily="2" charset="2"/>
              <a:buNone/>
            </a:pPr>
            <a:r>
              <a:rPr lang="en-US" sz="3200" b="1" dirty="0" smtClean="0">
                <a:solidFill>
                  <a:schemeClr val="tx1"/>
                </a:solidFill>
                <a:ea typeface="ＭＳ Ｐゴシック" pitchFamily="34" charset="-128"/>
                <a:cs typeface="Arial" pitchFamily="34" charset="0"/>
              </a:rPr>
              <a:t>Site Visit</a:t>
            </a:r>
          </a:p>
          <a:p>
            <a:pPr lvl="1">
              <a:lnSpc>
                <a:spcPct val="80000"/>
              </a:lnSpc>
              <a:buFont typeface="Wingdings" pitchFamily="2" charset="2"/>
              <a:buNone/>
            </a:pPr>
            <a:endParaRPr lang="en-US" sz="1800" i="1" dirty="0" smtClean="0">
              <a:solidFill>
                <a:srgbClr val="00B0F0"/>
              </a:solidFill>
              <a:ea typeface="ＭＳ Ｐゴシック" pitchFamily="34" charset="-128"/>
              <a:cs typeface="Arial" pitchFamily="34" charset="0"/>
            </a:endParaRPr>
          </a:p>
          <a:p>
            <a:pPr lvl="2">
              <a:lnSpc>
                <a:spcPct val="80000"/>
              </a:lnSpc>
              <a:buFont typeface="Wingdings" pitchFamily="2" charset="2"/>
              <a:buNone/>
            </a:pPr>
            <a:endParaRPr lang="en-US" sz="2000" dirty="0" smtClean="0">
              <a:ea typeface="ＭＳ Ｐゴシック" pitchFamily="34" charset="-128"/>
              <a:cs typeface="Arial" pitchFamily="34" charset="0"/>
            </a:endParaRPr>
          </a:p>
          <a:p>
            <a:pPr lvl="2">
              <a:lnSpc>
                <a:spcPct val="80000"/>
              </a:lnSpc>
            </a:pPr>
            <a:r>
              <a:rPr lang="en-US" sz="2000" dirty="0" smtClean="0">
                <a:ea typeface="ＭＳ Ｐゴシック" pitchFamily="34" charset="-128"/>
                <a:cs typeface="Arial" pitchFamily="34" charset="0"/>
              </a:rPr>
              <a:t>“</a:t>
            </a:r>
            <a:r>
              <a:rPr lang="en-US" sz="2000" dirty="0" smtClean="0">
                <a:solidFill>
                  <a:schemeClr val="tx1"/>
                </a:solidFill>
                <a:ea typeface="ＭＳ Ｐゴシック" pitchFamily="34" charset="-128"/>
                <a:cs typeface="Arial" pitchFamily="34" charset="0"/>
              </a:rPr>
              <a:t>Verification cruise”- inventory plots installed or selected for re-measurement</a:t>
            </a:r>
          </a:p>
          <a:p>
            <a:pPr lvl="2">
              <a:lnSpc>
                <a:spcPct val="80000"/>
              </a:lnSpc>
            </a:pPr>
            <a:r>
              <a:rPr lang="en-US" sz="2000" dirty="0" smtClean="0">
                <a:solidFill>
                  <a:schemeClr val="tx1"/>
                </a:solidFill>
                <a:ea typeface="ＭＳ Ｐゴシック" pitchFamily="34" charset="-128"/>
                <a:cs typeface="Arial" pitchFamily="34" charset="0"/>
              </a:rPr>
              <a:t>Compare described inventory methodologies to field observations</a:t>
            </a:r>
          </a:p>
          <a:p>
            <a:pPr lvl="2">
              <a:lnSpc>
                <a:spcPct val="80000"/>
              </a:lnSpc>
            </a:pPr>
            <a:r>
              <a:rPr lang="en-US" sz="2000" dirty="0" smtClean="0">
                <a:solidFill>
                  <a:schemeClr val="tx1"/>
                </a:solidFill>
                <a:ea typeface="ＭＳ Ｐゴシック" pitchFamily="34" charset="-128"/>
                <a:cs typeface="Arial" pitchFamily="34" charset="0"/>
              </a:rPr>
              <a:t>Site reconnaissance</a:t>
            </a:r>
          </a:p>
          <a:p>
            <a:pPr lvl="2">
              <a:lnSpc>
                <a:spcPct val="80000"/>
              </a:lnSpc>
            </a:pPr>
            <a:r>
              <a:rPr lang="en-US" sz="2000" dirty="0" smtClean="0">
                <a:solidFill>
                  <a:schemeClr val="tx1"/>
                </a:solidFill>
                <a:ea typeface="ＭＳ Ｐゴシック" pitchFamily="34" charset="-128"/>
                <a:cs typeface="Arial" pitchFamily="34" charset="0"/>
              </a:rPr>
              <a:t>Interviews with local communities</a:t>
            </a:r>
          </a:p>
          <a:p>
            <a:pPr marL="457200" lvl="2" indent="0">
              <a:lnSpc>
                <a:spcPct val="80000"/>
              </a:lnSpc>
              <a:buNone/>
            </a:pPr>
            <a:endParaRPr lang="en-US" sz="2000" dirty="0" smtClean="0">
              <a:solidFill>
                <a:schemeClr val="tx1"/>
              </a:solidFill>
              <a:ea typeface="ＭＳ Ｐゴシック" pitchFamily="34" charset="-128"/>
              <a:cs typeface="Arial" pitchFamily="34" charset="0"/>
            </a:endParaRPr>
          </a:p>
        </p:txBody>
      </p:sp>
      <p:pic>
        <p:nvPicPr>
          <p:cNvPr id="9217" name="Picture 1" descr="\\SCS-SBS-01\Users\christie.young\My Documents\My Pictures\Brazil_Cikel Audit\P102072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25009" y="1643270"/>
            <a:ext cx="4306956" cy="3230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60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0269" y="347870"/>
            <a:ext cx="7010400" cy="838200"/>
          </a:xfrm>
        </p:spPr>
        <p:txBody>
          <a:bodyPr/>
          <a:lstStyle/>
          <a:p>
            <a:r>
              <a:rPr lang="en-US" dirty="0" smtClean="0">
                <a:latin typeface="Arial Bold" pitchFamily="34" charset="0"/>
                <a:ea typeface="ＭＳ Ｐゴシック" pitchFamily="34" charset="-128"/>
                <a:cs typeface="Arial Bold" pitchFamily="34" charset="0"/>
              </a:rPr>
              <a:t>Verification Steps</a:t>
            </a:r>
          </a:p>
        </p:txBody>
      </p:sp>
      <p:sp>
        <p:nvSpPr>
          <p:cNvPr id="23555" name="Rectangle 3"/>
          <p:cNvSpPr>
            <a:spLocks noGrp="1" noChangeArrowheads="1"/>
          </p:cNvSpPr>
          <p:nvPr>
            <p:ph type="body" idx="1"/>
          </p:nvPr>
        </p:nvSpPr>
        <p:spPr>
          <a:xfrm>
            <a:off x="500270" y="1338470"/>
            <a:ext cx="3992218" cy="4495800"/>
          </a:xfrm>
        </p:spPr>
        <p:txBody>
          <a:bodyPr/>
          <a:lstStyle/>
          <a:p>
            <a:pPr lvl="1">
              <a:lnSpc>
                <a:spcPct val="80000"/>
              </a:lnSpc>
              <a:buFont typeface="Wingdings" pitchFamily="2" charset="2"/>
              <a:buNone/>
            </a:pPr>
            <a:r>
              <a:rPr lang="en-US" sz="3200" b="1" dirty="0" smtClean="0">
                <a:solidFill>
                  <a:schemeClr val="tx1"/>
                </a:solidFill>
                <a:ea typeface="ＭＳ Ｐゴシック" pitchFamily="34" charset="-128"/>
                <a:cs typeface="Arial" pitchFamily="34" charset="0"/>
              </a:rPr>
              <a:t>Data Analysis</a:t>
            </a:r>
          </a:p>
          <a:p>
            <a:pPr lvl="1">
              <a:lnSpc>
                <a:spcPct val="80000"/>
              </a:lnSpc>
              <a:buFont typeface="Wingdings" pitchFamily="2" charset="2"/>
              <a:buNone/>
            </a:pPr>
            <a:endParaRPr lang="en-US" sz="1800" i="1" dirty="0" smtClean="0">
              <a:solidFill>
                <a:srgbClr val="00B0F0"/>
              </a:solidFill>
              <a:ea typeface="ＭＳ Ｐゴシック" pitchFamily="34" charset="-128"/>
              <a:cs typeface="Arial" pitchFamily="34" charset="0"/>
            </a:endParaRPr>
          </a:p>
          <a:p>
            <a:pPr lvl="2">
              <a:lnSpc>
                <a:spcPct val="80000"/>
              </a:lnSpc>
              <a:buFont typeface="Wingdings" pitchFamily="2" charset="2"/>
              <a:buNone/>
            </a:pPr>
            <a:endParaRPr lang="en-US" sz="2000" dirty="0" smtClean="0">
              <a:ea typeface="ＭＳ Ｐゴシック" pitchFamily="34" charset="-128"/>
              <a:cs typeface="Arial" pitchFamily="34" charset="0"/>
            </a:endParaRPr>
          </a:p>
          <a:p>
            <a:pPr marL="228600" lvl="1" indent="0">
              <a:lnSpc>
                <a:spcPct val="80000"/>
              </a:lnSpc>
              <a:buNone/>
            </a:pPr>
            <a:r>
              <a:rPr lang="en-US" sz="2400" b="1" dirty="0" smtClean="0">
                <a:solidFill>
                  <a:schemeClr val="tx1"/>
                </a:solidFill>
                <a:ea typeface="ＭＳ Ｐゴシック" pitchFamily="34" charset="-128"/>
                <a:cs typeface="Arial" pitchFamily="34" charset="0"/>
              </a:rPr>
              <a:t>Confirming the precision/accuracy of GHG assertions</a:t>
            </a:r>
          </a:p>
          <a:p>
            <a:pPr lvl="2">
              <a:lnSpc>
                <a:spcPct val="80000"/>
              </a:lnSpc>
            </a:pPr>
            <a:r>
              <a:rPr lang="en-US" sz="2000" dirty="0" smtClean="0">
                <a:ea typeface="ＭＳ Ｐゴシック" pitchFamily="34" charset="-128"/>
                <a:cs typeface="Arial" pitchFamily="34" charset="0"/>
              </a:rPr>
              <a:t>Baseline quantification</a:t>
            </a:r>
            <a:endParaRPr lang="en-US" sz="2000" dirty="0" smtClean="0">
              <a:solidFill>
                <a:schemeClr val="tx1"/>
              </a:solidFill>
              <a:ea typeface="ＭＳ Ｐゴシック" pitchFamily="34" charset="-128"/>
              <a:cs typeface="Arial" pitchFamily="34" charset="0"/>
            </a:endParaRPr>
          </a:p>
          <a:p>
            <a:pPr lvl="2">
              <a:lnSpc>
                <a:spcPct val="80000"/>
              </a:lnSpc>
            </a:pPr>
            <a:r>
              <a:rPr lang="en-US" sz="2000" dirty="0" smtClean="0">
                <a:solidFill>
                  <a:schemeClr val="tx1"/>
                </a:solidFill>
                <a:ea typeface="ＭＳ Ｐゴシック" pitchFamily="34" charset="-128"/>
                <a:cs typeface="Arial" pitchFamily="34" charset="0"/>
              </a:rPr>
              <a:t>Project carbon stocks, over time, using growth &amp; yield models</a:t>
            </a:r>
          </a:p>
          <a:p>
            <a:pPr lvl="2">
              <a:lnSpc>
                <a:spcPct val="80000"/>
              </a:lnSpc>
            </a:pPr>
            <a:r>
              <a:rPr lang="en-US" sz="2000" dirty="0" smtClean="0">
                <a:solidFill>
                  <a:schemeClr val="tx1"/>
                </a:solidFill>
                <a:ea typeface="ＭＳ Ｐゴシック" pitchFamily="34" charset="-128"/>
                <a:cs typeface="Arial" pitchFamily="34" charset="0"/>
              </a:rPr>
              <a:t>Issuing Findings and assessing adequacy of responses</a:t>
            </a:r>
          </a:p>
        </p:txBody>
      </p:sp>
      <p:pic>
        <p:nvPicPr>
          <p:cNvPr id="2050" name="Picture 2" descr="http://i.stack.imgur.com/iOzn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0794" y="2246637"/>
            <a:ext cx="3187581" cy="138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3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SCS’ Greenhouse Gas Verification Program</a:t>
            </a:r>
            <a:endParaRPr lang="es-ES" dirty="0"/>
          </a:p>
        </p:txBody>
      </p:sp>
      <p:sp>
        <p:nvSpPr>
          <p:cNvPr id="4" name="Content Placeholder 3"/>
          <p:cNvSpPr>
            <a:spLocks noGrp="1"/>
          </p:cNvSpPr>
          <p:nvPr>
            <p:ph idx="1"/>
          </p:nvPr>
        </p:nvSpPr>
        <p:spPr>
          <a:xfrm>
            <a:off x="388405" y="1383530"/>
            <a:ext cx="6382510" cy="4591050"/>
          </a:xfrm>
        </p:spPr>
        <p:txBody>
          <a:bodyPr/>
          <a:lstStyle/>
          <a:p>
            <a:r>
              <a:rPr lang="en-GB" dirty="0"/>
              <a:t>In </a:t>
            </a:r>
            <a:r>
              <a:rPr lang="en-GB" dirty="0" smtClean="0"/>
              <a:t>2009, one of the first entities to </a:t>
            </a:r>
            <a:r>
              <a:rPr lang="en-GB" dirty="0"/>
              <a:t>achieve ISO 14065 accreditation for the validation and verification of </a:t>
            </a:r>
            <a:r>
              <a:rPr lang="en-GB" dirty="0" smtClean="0"/>
              <a:t>carbon </a:t>
            </a:r>
            <a:r>
              <a:rPr lang="en-GB" dirty="0"/>
              <a:t>offset </a:t>
            </a:r>
            <a:r>
              <a:rPr lang="en-GB" dirty="0" smtClean="0"/>
              <a:t>projects</a:t>
            </a:r>
          </a:p>
          <a:p>
            <a:r>
              <a:rPr lang="en-GB" dirty="0"/>
              <a:t>T</a:t>
            </a:r>
            <a:r>
              <a:rPr lang="en-GB" dirty="0" smtClean="0"/>
              <a:t>he </a:t>
            </a:r>
            <a:r>
              <a:rPr lang="en-GB" dirty="0"/>
              <a:t>world's leading verifier of forest carbon </a:t>
            </a:r>
            <a:r>
              <a:rPr lang="en-GB" dirty="0" smtClean="0"/>
              <a:t>offsets, known for technical expertise and quality</a:t>
            </a:r>
            <a:endParaRPr lang="en-GB" dirty="0"/>
          </a:p>
          <a:p>
            <a:r>
              <a:rPr lang="en-GB" dirty="0" smtClean="0"/>
              <a:t>Verified &gt;50 million tons of offsets (nearly 100 unique projects and methodologies)</a:t>
            </a:r>
          </a:p>
          <a:p>
            <a:r>
              <a:rPr lang="en-GB" dirty="0" smtClean="0"/>
              <a:t>Experience in both the voluntary and compliance carbon markets. </a:t>
            </a:r>
          </a:p>
          <a:p>
            <a:endParaRPr lang="en-GB" dirty="0"/>
          </a:p>
          <a:p>
            <a:endParaRPr lang="es-ES" dirty="0"/>
          </a:p>
        </p:txBody>
      </p:sp>
      <p:pic>
        <p:nvPicPr>
          <p:cNvPr id="2050" name="Picture 2" descr="image00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770915" y="2754085"/>
            <a:ext cx="2350828" cy="208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40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0269" y="347870"/>
            <a:ext cx="7010400" cy="838200"/>
          </a:xfrm>
        </p:spPr>
        <p:txBody>
          <a:bodyPr/>
          <a:lstStyle/>
          <a:p>
            <a:r>
              <a:rPr lang="en-US" dirty="0" smtClean="0">
                <a:latin typeface="Arial Bold" pitchFamily="34" charset="0"/>
                <a:ea typeface="ＭＳ Ｐゴシック" pitchFamily="34" charset="-128"/>
                <a:cs typeface="Arial Bold" pitchFamily="34" charset="0"/>
              </a:rPr>
              <a:t>Verification Steps</a:t>
            </a:r>
          </a:p>
        </p:txBody>
      </p:sp>
      <p:sp>
        <p:nvSpPr>
          <p:cNvPr id="23555" name="Rectangle 3"/>
          <p:cNvSpPr>
            <a:spLocks noGrp="1" noChangeArrowheads="1"/>
          </p:cNvSpPr>
          <p:nvPr>
            <p:ph type="body" idx="1"/>
          </p:nvPr>
        </p:nvSpPr>
        <p:spPr>
          <a:xfrm>
            <a:off x="500270" y="1338470"/>
            <a:ext cx="3992218" cy="4495800"/>
          </a:xfrm>
        </p:spPr>
        <p:txBody>
          <a:bodyPr/>
          <a:lstStyle/>
          <a:p>
            <a:pPr lvl="1">
              <a:lnSpc>
                <a:spcPct val="80000"/>
              </a:lnSpc>
              <a:buFont typeface="Wingdings" pitchFamily="2" charset="2"/>
              <a:buNone/>
            </a:pPr>
            <a:r>
              <a:rPr lang="en-US" sz="2800" b="1" dirty="0" smtClean="0">
                <a:solidFill>
                  <a:schemeClr val="tx1"/>
                </a:solidFill>
                <a:ea typeface="ＭＳ Ｐゴシック" pitchFamily="34" charset="-128"/>
                <a:cs typeface="Arial" pitchFamily="34" charset="0"/>
              </a:rPr>
              <a:t>Report Preparation and Issuing a Verification Statement</a:t>
            </a:r>
          </a:p>
          <a:p>
            <a:pPr lvl="1">
              <a:lnSpc>
                <a:spcPct val="80000"/>
              </a:lnSpc>
              <a:buFont typeface="Wingdings" pitchFamily="2" charset="2"/>
              <a:buNone/>
            </a:pPr>
            <a:endParaRPr lang="en-US" sz="1800" b="1" i="1" dirty="0" smtClean="0">
              <a:solidFill>
                <a:srgbClr val="00B0F0"/>
              </a:solidFill>
              <a:ea typeface="ＭＳ Ｐゴシック" pitchFamily="34" charset="-128"/>
              <a:cs typeface="Arial" pitchFamily="34" charset="0"/>
            </a:endParaRPr>
          </a:p>
          <a:p>
            <a:pPr lvl="2">
              <a:lnSpc>
                <a:spcPct val="80000"/>
              </a:lnSpc>
            </a:pPr>
            <a:r>
              <a:rPr lang="en-US" sz="2000" dirty="0" smtClean="0">
                <a:ea typeface="ＭＳ Ｐゴシック" pitchFamily="34" charset="-128"/>
                <a:cs typeface="Arial" pitchFamily="34" charset="0"/>
              </a:rPr>
              <a:t>Resolution of Findings</a:t>
            </a:r>
          </a:p>
          <a:p>
            <a:pPr lvl="2">
              <a:lnSpc>
                <a:spcPct val="80000"/>
              </a:lnSpc>
            </a:pPr>
            <a:r>
              <a:rPr lang="en-US" sz="2000" dirty="0" smtClean="0">
                <a:ea typeface="ＭＳ Ｐゴシック" pitchFamily="34" charset="-128"/>
                <a:cs typeface="Arial" pitchFamily="34" charset="0"/>
              </a:rPr>
              <a:t>Adherence to ARB requirements and past reviews</a:t>
            </a:r>
          </a:p>
          <a:p>
            <a:pPr lvl="2">
              <a:lnSpc>
                <a:spcPct val="80000"/>
              </a:lnSpc>
            </a:pPr>
            <a:r>
              <a:rPr lang="en-US" sz="2000" dirty="0" smtClean="0">
                <a:ea typeface="ＭＳ Ｐゴシック" pitchFamily="34" charset="-128"/>
                <a:cs typeface="Arial" pitchFamily="34" charset="0"/>
              </a:rPr>
              <a:t>Extensive documentation and data trail</a:t>
            </a:r>
          </a:p>
          <a:p>
            <a:pPr lvl="2">
              <a:lnSpc>
                <a:spcPct val="80000"/>
              </a:lnSpc>
            </a:pPr>
            <a:r>
              <a:rPr lang="en-US" sz="2000" dirty="0" smtClean="0">
                <a:ea typeface="ＭＳ Ｐゴシック" pitchFamily="34" charset="-128"/>
                <a:cs typeface="Arial" pitchFamily="34" charset="0"/>
              </a:rPr>
              <a:t>High stakes consequences of errors/omissions—failure to detect</a:t>
            </a:r>
          </a:p>
        </p:txBody>
      </p:sp>
      <p:pic>
        <p:nvPicPr>
          <p:cNvPr id="6" name="Picture 2"/>
          <p:cNvPicPr>
            <a:picLocks noChangeAspect="1" noChangeArrowheads="1"/>
          </p:cNvPicPr>
          <p:nvPr/>
        </p:nvPicPr>
        <p:blipFill>
          <a:blip r:embed="rId3" cstate="print"/>
          <a:srcRect/>
          <a:stretch>
            <a:fillRect/>
          </a:stretch>
        </p:blipFill>
        <p:spPr bwMode="auto">
          <a:xfrm>
            <a:off x="4857750" y="1907573"/>
            <a:ext cx="3657600" cy="2743200"/>
          </a:xfrm>
          <a:prstGeom prst="rect">
            <a:avLst/>
          </a:prstGeom>
          <a:noFill/>
          <a:ln w="9525">
            <a:noFill/>
            <a:miter lim="800000"/>
            <a:headEnd/>
            <a:tailEnd/>
          </a:ln>
        </p:spPr>
      </p:pic>
    </p:spTree>
    <p:extLst>
      <p:ext uri="{BB962C8B-B14F-4D97-AF65-F5344CB8AC3E}">
        <p14:creationId xmlns:p14="http://schemas.microsoft.com/office/powerpoint/2010/main" val="316760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Problems and Shortcomings</a:t>
            </a:r>
            <a:endParaRPr lang="en-US" dirty="0"/>
          </a:p>
        </p:txBody>
      </p:sp>
      <p:sp>
        <p:nvSpPr>
          <p:cNvPr id="3" name="Content Placeholder 2"/>
          <p:cNvSpPr>
            <a:spLocks noGrp="1"/>
          </p:cNvSpPr>
          <p:nvPr>
            <p:ph idx="1"/>
          </p:nvPr>
        </p:nvSpPr>
        <p:spPr/>
        <p:txBody>
          <a:bodyPr/>
          <a:lstStyle/>
          <a:p>
            <a:r>
              <a:rPr lang="en-US" dirty="0"/>
              <a:t>Lack of preparedness, </a:t>
            </a:r>
            <a:r>
              <a:rPr lang="en-US" dirty="0" smtClean="0"/>
              <a:t>documentation, evidence or experience</a:t>
            </a:r>
          </a:p>
          <a:p>
            <a:r>
              <a:rPr lang="en-US" dirty="0" smtClean="0"/>
              <a:t>Failure </a:t>
            </a:r>
            <a:r>
              <a:rPr lang="en-US" dirty="0"/>
              <a:t>to budget adequately for validation/verification </a:t>
            </a:r>
            <a:endParaRPr lang="en-US" dirty="0" smtClean="0"/>
          </a:p>
          <a:p>
            <a:r>
              <a:rPr lang="en-US" dirty="0"/>
              <a:t>Carrying out measurement/monitoring tasks to a lower standard of </a:t>
            </a:r>
            <a:r>
              <a:rPr lang="en-US" dirty="0" smtClean="0"/>
              <a:t>quality than is needed for carbon projects</a:t>
            </a:r>
          </a:p>
          <a:p>
            <a:r>
              <a:rPr lang="en-US" dirty="0"/>
              <a:t>Failure to obtain clear right of use or land title, or </a:t>
            </a:r>
            <a:r>
              <a:rPr lang="en-US" dirty="0" smtClean="0"/>
              <a:t>to consider </a:t>
            </a:r>
            <a:r>
              <a:rPr lang="en-US" dirty="0"/>
              <a:t>GHG Program-specific rules pertaining to </a:t>
            </a:r>
            <a:r>
              <a:rPr lang="en-US" dirty="0" smtClean="0"/>
              <a:t>title</a:t>
            </a:r>
          </a:p>
          <a:p>
            <a:r>
              <a:rPr lang="en-US" dirty="0" smtClean="0"/>
              <a:t>Failure to adequately engage local communities in project design/implementation</a:t>
            </a:r>
            <a:endParaRPr lang="en-US" dirty="0"/>
          </a:p>
        </p:txBody>
      </p:sp>
    </p:spTree>
    <p:extLst>
      <p:ext uri="{BB962C8B-B14F-4D97-AF65-F5344CB8AC3E}">
        <p14:creationId xmlns:p14="http://schemas.microsoft.com/office/powerpoint/2010/main" val="3696431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04" y="10102"/>
            <a:ext cx="8450796" cy="682625"/>
          </a:xfrm>
        </p:spPr>
        <p:txBody>
          <a:bodyPr/>
          <a:lstStyle/>
          <a:p>
            <a:pPr algn="ctr"/>
            <a:r>
              <a:rPr lang="en-US" dirty="0" smtClean="0"/>
              <a:t>Concluding Comments</a:t>
            </a:r>
            <a:endParaRPr lang="en-US" dirty="0"/>
          </a:p>
        </p:txBody>
      </p:sp>
      <p:sp>
        <p:nvSpPr>
          <p:cNvPr id="3" name="Content Placeholder 2"/>
          <p:cNvSpPr>
            <a:spLocks noGrp="1"/>
          </p:cNvSpPr>
          <p:nvPr>
            <p:ph idx="1"/>
          </p:nvPr>
        </p:nvSpPr>
        <p:spPr>
          <a:xfrm>
            <a:off x="388404" y="595745"/>
            <a:ext cx="8450796" cy="5213295"/>
          </a:xfrm>
        </p:spPr>
        <p:txBody>
          <a:bodyPr/>
          <a:lstStyle/>
          <a:p>
            <a:r>
              <a:rPr lang="en-US" sz="2800" dirty="0" smtClean="0"/>
              <a:t>There are no free lunches in the </a:t>
            </a:r>
            <a:r>
              <a:rPr lang="en-US" sz="2800" dirty="0" smtClean="0"/>
              <a:t>Carbon Offset or Payments for Ecosystems Services worlds</a:t>
            </a:r>
            <a:endParaRPr lang="en-US" sz="2800" dirty="0" smtClean="0"/>
          </a:p>
          <a:p>
            <a:pPr lvl="1"/>
            <a:r>
              <a:rPr lang="en-US" dirty="0" smtClean="0"/>
              <a:t>Methodology development and approval</a:t>
            </a:r>
          </a:p>
          <a:p>
            <a:pPr lvl="1"/>
            <a:r>
              <a:rPr lang="en-US" dirty="0" smtClean="0"/>
              <a:t>Project design and development</a:t>
            </a:r>
          </a:p>
          <a:p>
            <a:pPr lvl="1"/>
            <a:r>
              <a:rPr lang="en-US" dirty="0" smtClean="0"/>
              <a:t>Project validation and/or verification</a:t>
            </a:r>
          </a:p>
          <a:p>
            <a:pPr marL="228600" lvl="1" indent="0">
              <a:buNone/>
            </a:pPr>
            <a:r>
              <a:rPr lang="en-US" sz="2400" dirty="0" smtClean="0"/>
              <a:t>All cost </a:t>
            </a:r>
            <a:r>
              <a:rPr lang="en-US" sz="2400" dirty="0" smtClean="0"/>
              <a:t>money, to develop, register and verify/certify</a:t>
            </a:r>
            <a:endParaRPr lang="en-US" sz="2400" dirty="0" smtClean="0"/>
          </a:p>
          <a:p>
            <a:r>
              <a:rPr lang="en-US" sz="2800" dirty="0" smtClean="0"/>
              <a:t>Financial viability of </a:t>
            </a:r>
            <a:r>
              <a:rPr lang="en-US" sz="2800" dirty="0" smtClean="0"/>
              <a:t>Carbon Offset </a:t>
            </a:r>
            <a:r>
              <a:rPr lang="en-US" sz="2800" dirty="0" smtClean="0"/>
              <a:t>and PES projects as Conservation Finance tools is the bottom line</a:t>
            </a:r>
          </a:p>
          <a:p>
            <a:r>
              <a:rPr lang="en-US" sz="2800" dirty="0" smtClean="0"/>
              <a:t>Alternative pathways may be available if generating sufficient amounts of tradeable carbon offsets is not a good fit for monetizing the benefits of mountain meadow restoration</a:t>
            </a:r>
            <a:endParaRPr lang="en-US" sz="2800" dirty="0"/>
          </a:p>
        </p:txBody>
      </p:sp>
    </p:spTree>
    <p:extLst>
      <p:ext uri="{BB962C8B-B14F-4D97-AF65-F5344CB8AC3E}">
        <p14:creationId xmlns:p14="http://schemas.microsoft.com/office/powerpoint/2010/main" val="902640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Questions or Comments?</a:t>
            </a:r>
            <a:endParaRPr lang="en-US" sz="4000" dirty="0"/>
          </a:p>
        </p:txBody>
      </p:sp>
      <p:sp>
        <p:nvSpPr>
          <p:cNvPr id="3" name="Subtitle 2"/>
          <p:cNvSpPr>
            <a:spLocks noGrp="1"/>
          </p:cNvSpPr>
          <p:nvPr>
            <p:ph type="subTitle" idx="1"/>
          </p:nvPr>
        </p:nvSpPr>
        <p:spPr>
          <a:xfrm>
            <a:off x="4183199" y="2556051"/>
            <a:ext cx="4370450" cy="1178710"/>
          </a:xfrm>
        </p:spPr>
        <p:txBody>
          <a:bodyPr>
            <a:noAutofit/>
          </a:bodyPr>
          <a:lstStyle/>
          <a:p>
            <a:r>
              <a:rPr lang="en-US" sz="2400" b="1" dirty="0" smtClean="0"/>
              <a:t>Robert J. Hrubes</a:t>
            </a:r>
          </a:p>
          <a:p>
            <a:r>
              <a:rPr lang="en-US" sz="2400" b="1" dirty="0" smtClean="0"/>
              <a:t>510-913-0696</a:t>
            </a:r>
          </a:p>
          <a:p>
            <a:r>
              <a:rPr lang="en-US" sz="2400" b="1" dirty="0" smtClean="0"/>
              <a:t>rhrubes@scsglobalservices.com</a:t>
            </a:r>
            <a:endParaRPr lang="en-US" sz="2400" b="1" dirty="0"/>
          </a:p>
        </p:txBody>
      </p:sp>
    </p:spTree>
    <p:extLst>
      <p:ext uri="{BB962C8B-B14F-4D97-AF65-F5344CB8AC3E}">
        <p14:creationId xmlns:p14="http://schemas.microsoft.com/office/powerpoint/2010/main" val="1509971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404" y="289447"/>
            <a:ext cx="8152092" cy="1521065"/>
          </a:xfrm>
        </p:spPr>
        <p:txBody>
          <a:bodyPr/>
          <a:lstStyle/>
          <a:p>
            <a:pPr algn="ctr"/>
            <a:r>
              <a:rPr lang="en-US" dirty="0" smtClean="0"/>
              <a:t>The Bigger Picture:</a:t>
            </a:r>
            <a:br>
              <a:rPr lang="en-US" dirty="0" smtClean="0"/>
            </a:br>
            <a:r>
              <a:rPr lang="en-US" dirty="0" smtClean="0"/>
              <a:t>Linking Environmental Restoration to Private Sector </a:t>
            </a:r>
            <a:r>
              <a:rPr lang="en-US" dirty="0" smtClean="0"/>
              <a:t>Financing—Conservation Finance</a:t>
            </a:r>
            <a:r>
              <a:rPr lang="en-US" dirty="0" smtClean="0"/>
              <a:t/>
            </a:r>
            <a:br>
              <a:rPr lang="en-US" dirty="0" smtClean="0"/>
            </a:br>
            <a:endParaRPr lang="en-US" dirty="0"/>
          </a:p>
        </p:txBody>
      </p:sp>
      <p:sp>
        <p:nvSpPr>
          <p:cNvPr id="3" name="Content Placeholder 2"/>
          <p:cNvSpPr>
            <a:spLocks noGrp="1"/>
          </p:cNvSpPr>
          <p:nvPr>
            <p:ph idx="1"/>
          </p:nvPr>
        </p:nvSpPr>
        <p:spPr>
          <a:xfrm>
            <a:off x="388403" y="2048256"/>
            <a:ext cx="8416929" cy="3857766"/>
          </a:xfrm>
        </p:spPr>
        <p:txBody>
          <a:bodyPr/>
          <a:lstStyle/>
          <a:p>
            <a:r>
              <a:rPr lang="en-US" dirty="0" smtClean="0"/>
              <a:t>PES—Payment for Ecosystem Services</a:t>
            </a:r>
          </a:p>
          <a:p>
            <a:pPr lvl="1"/>
            <a:r>
              <a:rPr lang="en-US" dirty="0" smtClean="0"/>
              <a:t>Linking non-market benefits to private </a:t>
            </a:r>
            <a:r>
              <a:rPr lang="en-US" dirty="0" smtClean="0"/>
              <a:t>capital</a:t>
            </a:r>
          </a:p>
          <a:p>
            <a:pPr lvl="1"/>
            <a:r>
              <a:rPr lang="en-US" dirty="0" smtClean="0"/>
              <a:t>Building on stewardship certification programs such as the FSC</a:t>
            </a:r>
            <a:endParaRPr lang="en-US" dirty="0" smtClean="0"/>
          </a:p>
          <a:p>
            <a:r>
              <a:rPr lang="en-US" dirty="0" smtClean="0"/>
              <a:t>Carbon financing/markets are the most developed but not the only vehicle/mechanism</a:t>
            </a:r>
          </a:p>
          <a:p>
            <a:pPr lvl="1"/>
            <a:r>
              <a:rPr lang="en-US" dirty="0" smtClean="0"/>
              <a:t>Derivative funding from carbon schemes—CA Cap &amp; Trade  GHG Reduction Fund (proceeds from allowance auctions)</a:t>
            </a:r>
          </a:p>
          <a:p>
            <a:pPr lvl="1"/>
            <a:r>
              <a:rPr lang="en-US" dirty="0" smtClean="0"/>
              <a:t>Ecosystem credits</a:t>
            </a:r>
          </a:p>
          <a:p>
            <a:pPr lvl="1"/>
            <a:r>
              <a:rPr lang="en-US" dirty="0" smtClean="0"/>
              <a:t>“Green premiums” on certified natural resource-based commodities</a:t>
            </a:r>
          </a:p>
          <a:p>
            <a:pPr lvl="1"/>
            <a:r>
              <a:rPr lang="en-US" dirty="0" smtClean="0"/>
              <a:t>Charitable funding not tied to transactional exchanges of credits</a:t>
            </a:r>
          </a:p>
          <a:p>
            <a:endParaRPr lang="en-US" dirty="0"/>
          </a:p>
        </p:txBody>
      </p:sp>
    </p:spTree>
    <p:extLst>
      <p:ext uri="{BB962C8B-B14F-4D97-AF65-F5344CB8AC3E}">
        <p14:creationId xmlns:p14="http://schemas.microsoft.com/office/powerpoint/2010/main" val="15927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Services</a:t>
            </a:r>
            <a:endParaRPr lang="en-US" dirty="0"/>
          </a:p>
        </p:txBody>
      </p:sp>
      <p:sp>
        <p:nvSpPr>
          <p:cNvPr id="3" name="Content Placeholder 2"/>
          <p:cNvSpPr>
            <a:spLocks noGrp="1"/>
          </p:cNvSpPr>
          <p:nvPr>
            <p:ph idx="1"/>
          </p:nvPr>
        </p:nvSpPr>
        <p:spPr/>
        <p:txBody>
          <a:bodyPr/>
          <a:lstStyle/>
          <a:p>
            <a:r>
              <a:rPr lang="en-US" dirty="0"/>
              <a:t>Ecosystem services are the benefits human communities enjoy as a </a:t>
            </a:r>
            <a:r>
              <a:rPr lang="en-US" dirty="0" smtClean="0"/>
              <a:t>result of </a:t>
            </a:r>
            <a:r>
              <a:rPr lang="en-US" dirty="0"/>
              <a:t>natural processes and biological diversity</a:t>
            </a:r>
            <a:r>
              <a:rPr lang="en-US" dirty="0" smtClean="0"/>
              <a:t>.</a:t>
            </a:r>
          </a:p>
          <a:p>
            <a:r>
              <a:rPr lang="en-US" dirty="0"/>
              <a:t>These services </a:t>
            </a:r>
            <a:r>
              <a:rPr lang="en-US" dirty="0" smtClean="0"/>
              <a:t>include </a:t>
            </a:r>
            <a:r>
              <a:rPr lang="en-US" dirty="0"/>
              <a:t>sequestering or storing carbon in </a:t>
            </a:r>
            <a:r>
              <a:rPr lang="en-US" dirty="0" smtClean="0"/>
              <a:t>trees/vegetation </a:t>
            </a:r>
            <a:r>
              <a:rPr lang="en-US" dirty="0" smtClean="0"/>
              <a:t>and soil</a:t>
            </a:r>
            <a:r>
              <a:rPr lang="en-US" dirty="0"/>
              <a:t>, providing fish and wildlife habitat, filtering water, </a:t>
            </a:r>
            <a:r>
              <a:rPr lang="en-US" dirty="0" smtClean="0"/>
              <a:t>maintaining biodiversity and resilience, and </a:t>
            </a:r>
            <a:r>
              <a:rPr lang="en-US" dirty="0"/>
              <a:t>reducing damages </a:t>
            </a:r>
            <a:r>
              <a:rPr lang="en-US" dirty="0" smtClean="0"/>
              <a:t>from natural </a:t>
            </a:r>
            <a:r>
              <a:rPr lang="en-US" dirty="0"/>
              <a:t>disasters. </a:t>
            </a:r>
            <a:endParaRPr lang="en-US" dirty="0" smtClean="0"/>
          </a:p>
          <a:p>
            <a:r>
              <a:rPr lang="en-US" dirty="0" smtClean="0"/>
              <a:t>Not all ecosystem services are logically linked to climate change—but that doesn’t mean they </a:t>
            </a:r>
            <a:r>
              <a:rPr lang="en-US" dirty="0" smtClean="0"/>
              <a:t>are not </a:t>
            </a:r>
            <a:r>
              <a:rPr lang="en-US" dirty="0" smtClean="0"/>
              <a:t>important and valuable</a:t>
            </a:r>
            <a:endParaRPr lang="en-US" dirty="0"/>
          </a:p>
        </p:txBody>
      </p:sp>
    </p:spTree>
    <p:extLst>
      <p:ext uri="{BB962C8B-B14F-4D97-AF65-F5344CB8AC3E}">
        <p14:creationId xmlns:p14="http://schemas.microsoft.com/office/powerpoint/2010/main" val="1758720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Payments for Ecosystem Services</a:t>
            </a:r>
            <a:endParaRPr lang="en-US" dirty="0"/>
          </a:p>
        </p:txBody>
      </p:sp>
      <p:sp>
        <p:nvSpPr>
          <p:cNvPr id="3" name="Content Placeholder 2"/>
          <p:cNvSpPr>
            <a:spLocks noGrp="1"/>
          </p:cNvSpPr>
          <p:nvPr>
            <p:ph idx="1"/>
          </p:nvPr>
        </p:nvSpPr>
        <p:spPr/>
        <p:txBody>
          <a:bodyPr/>
          <a:lstStyle/>
          <a:p>
            <a:r>
              <a:rPr lang="en-US" dirty="0" smtClean="0"/>
              <a:t>A transparent system for the additional provision of environmental services through conditional payments by voluntary actors (buyers/benefactors) to voluntary </a:t>
            </a:r>
            <a:r>
              <a:rPr lang="en-US" dirty="0" smtClean="0"/>
              <a:t>providers</a:t>
            </a:r>
            <a:endParaRPr lang="en-US" dirty="0"/>
          </a:p>
          <a:p>
            <a:r>
              <a:rPr lang="en-US" dirty="0" smtClean="0"/>
              <a:t>What are </a:t>
            </a:r>
            <a:r>
              <a:rPr lang="en-US" dirty="0" smtClean="0"/>
              <a:t>the ecosystem </a:t>
            </a:r>
            <a:r>
              <a:rPr lang="en-US" dirty="0" smtClean="0"/>
              <a:t>benefits of healthy mountain meadows and, by extension, the restoration of degraded meadows?  </a:t>
            </a:r>
            <a:r>
              <a:rPr lang="en-US" dirty="0" smtClean="0"/>
              <a:t>“Carbon” </a:t>
            </a:r>
            <a:r>
              <a:rPr lang="en-US" dirty="0" smtClean="0"/>
              <a:t>doesn’t capture the full suite of </a:t>
            </a:r>
            <a:r>
              <a:rPr lang="en-US" dirty="0" smtClean="0"/>
              <a:t>benefits; it may even be the most significant benefit</a:t>
            </a:r>
            <a:endParaRPr lang="en-US" dirty="0" smtClean="0"/>
          </a:p>
          <a:p>
            <a:r>
              <a:rPr lang="en-US" dirty="0" smtClean="0"/>
              <a:t>Exclusively focusing only on climate change benefits and associated carbon markets is myopic and yet to be confirmed as being financially </a:t>
            </a:r>
            <a:r>
              <a:rPr lang="en-US" dirty="0" smtClean="0"/>
              <a:t>viable for projects such as meadow restoration</a:t>
            </a:r>
            <a:endParaRPr lang="en-US" dirty="0" smtClean="0"/>
          </a:p>
          <a:p>
            <a:endParaRPr lang="en-US" dirty="0"/>
          </a:p>
        </p:txBody>
      </p:sp>
    </p:spTree>
    <p:extLst>
      <p:ext uri="{BB962C8B-B14F-4D97-AF65-F5344CB8AC3E}">
        <p14:creationId xmlns:p14="http://schemas.microsoft.com/office/powerpoint/2010/main" val="596769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PES Markets</a:t>
            </a:r>
            <a:endParaRPr lang="en-US" dirty="0"/>
          </a:p>
        </p:txBody>
      </p:sp>
      <p:sp>
        <p:nvSpPr>
          <p:cNvPr id="3" name="Content Placeholder 2"/>
          <p:cNvSpPr>
            <a:spLocks noGrp="1"/>
          </p:cNvSpPr>
          <p:nvPr>
            <p:ph idx="1"/>
          </p:nvPr>
        </p:nvSpPr>
        <p:spPr/>
        <p:txBody>
          <a:bodyPr/>
          <a:lstStyle/>
          <a:p>
            <a:r>
              <a:rPr lang="en-US" dirty="0" smtClean="0"/>
              <a:t>Still early days in terms of fully structured, rigorous project registration/verification/trading platforms</a:t>
            </a:r>
            <a:endParaRPr lang="en-US" dirty="0"/>
          </a:p>
          <a:p>
            <a:r>
              <a:rPr lang="en-US" dirty="0" smtClean="0"/>
              <a:t>CCB is most advanced in this arena</a:t>
            </a:r>
          </a:p>
          <a:p>
            <a:r>
              <a:rPr lang="en-US" dirty="0" smtClean="0"/>
              <a:t>Forest Stewardship Council’s </a:t>
            </a:r>
            <a:r>
              <a:rPr lang="en-US" dirty="0" err="1" smtClean="0"/>
              <a:t>ForCES</a:t>
            </a:r>
            <a:r>
              <a:rPr lang="en-US" dirty="0" smtClean="0"/>
              <a:t> initiative is nearing completion but it remains to be seen the extent of uptake</a:t>
            </a:r>
            <a:endParaRPr lang="en-US" dirty="0" smtClean="0"/>
          </a:p>
          <a:p>
            <a:r>
              <a:rPr lang="en-US" dirty="0" smtClean="0"/>
              <a:t>But, when broadly defined, payments for ecosystem services are expanding through a multitude of pathways</a:t>
            </a:r>
          </a:p>
          <a:p>
            <a:r>
              <a:rPr lang="en-US" dirty="0" smtClean="0"/>
              <a:t>Market-based mechanisms such as PES are likely to take on increased importance in the current/emerging political climate</a:t>
            </a:r>
            <a:endParaRPr lang="en-US" dirty="0" smtClean="0"/>
          </a:p>
          <a:p>
            <a:endParaRPr lang="en-US" dirty="0"/>
          </a:p>
        </p:txBody>
      </p:sp>
    </p:spTree>
    <p:extLst>
      <p:ext uri="{BB962C8B-B14F-4D97-AF65-F5344CB8AC3E}">
        <p14:creationId xmlns:p14="http://schemas.microsoft.com/office/powerpoint/2010/main" val="988859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101</a:t>
            </a:r>
            <a:endParaRPr lang="en-US" dirty="0"/>
          </a:p>
        </p:txBody>
      </p:sp>
      <p:sp>
        <p:nvSpPr>
          <p:cNvPr id="3" name="Content Placeholder 2"/>
          <p:cNvSpPr>
            <a:spLocks noGrp="1"/>
          </p:cNvSpPr>
          <p:nvPr>
            <p:ph idx="1"/>
          </p:nvPr>
        </p:nvSpPr>
        <p:spPr>
          <a:xfrm>
            <a:off x="388403" y="1314972"/>
            <a:ext cx="8605695" cy="4591050"/>
          </a:xfrm>
        </p:spPr>
        <p:txBody>
          <a:bodyPr/>
          <a:lstStyle/>
          <a:p>
            <a:r>
              <a:rPr lang="en-US" dirty="0" smtClean="0"/>
              <a:t>Why Carbon? Why Markets?</a:t>
            </a:r>
          </a:p>
          <a:p>
            <a:r>
              <a:rPr lang="en-US" dirty="0" smtClean="0"/>
              <a:t>Key Terms, Concepts, and Entities</a:t>
            </a:r>
          </a:p>
          <a:p>
            <a:pPr lvl="1"/>
            <a:r>
              <a:rPr lang="en-US" dirty="0" smtClean="0"/>
              <a:t>Carbon offset project methodology</a:t>
            </a:r>
          </a:p>
          <a:p>
            <a:pPr lvl="1"/>
            <a:r>
              <a:rPr lang="en-US" dirty="0" smtClean="0"/>
              <a:t>Carbon offset project quantification</a:t>
            </a:r>
          </a:p>
          <a:p>
            <a:pPr lvl="1"/>
            <a:r>
              <a:rPr lang="en-US" dirty="0" smtClean="0"/>
              <a:t>Carbon offset project verification</a:t>
            </a:r>
          </a:p>
          <a:p>
            <a:r>
              <a:rPr lang="en-US" dirty="0" smtClean="0"/>
              <a:t>Anatomy of a Verification Audit</a:t>
            </a:r>
          </a:p>
          <a:p>
            <a:pPr marL="0" indent="0">
              <a:buNone/>
            </a:pPr>
            <a:endParaRPr lang="en-US" dirty="0" smtClean="0"/>
          </a:p>
        </p:txBody>
      </p:sp>
    </p:spTree>
    <p:extLst>
      <p:ext uri="{BB962C8B-B14F-4D97-AF65-F5344CB8AC3E}">
        <p14:creationId xmlns:p14="http://schemas.microsoft.com/office/powerpoint/2010/main" val="2131734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Carbon Offsets</a:t>
            </a:r>
            <a:endParaRPr lang="en-US" dirty="0"/>
          </a:p>
        </p:txBody>
      </p:sp>
      <p:sp>
        <p:nvSpPr>
          <p:cNvPr id="3" name="Content Placeholder 2"/>
          <p:cNvSpPr>
            <a:spLocks noGrp="1"/>
          </p:cNvSpPr>
          <p:nvPr>
            <p:ph idx="1"/>
          </p:nvPr>
        </p:nvSpPr>
        <p:spPr/>
        <p:txBody>
          <a:bodyPr/>
          <a:lstStyle/>
          <a:p>
            <a:r>
              <a:rPr lang="en-US" dirty="0" smtClean="0"/>
              <a:t>Reduced GHG emissions </a:t>
            </a:r>
            <a:r>
              <a:rPr lang="en-US" u="sng" dirty="0" smtClean="0"/>
              <a:t>or</a:t>
            </a:r>
            <a:r>
              <a:rPr lang="en-US" dirty="0" smtClean="0"/>
              <a:t> enhanced GHG removals</a:t>
            </a:r>
          </a:p>
          <a:p>
            <a:r>
              <a:rPr lang="en-US" dirty="0" smtClean="0"/>
              <a:t>Enhanced GHG removals are generated by natural resource stewardship practices---thanks to </a:t>
            </a:r>
            <a:r>
              <a:rPr lang="en-US" b="1" dirty="0" smtClean="0"/>
              <a:t>photosynthesis</a:t>
            </a:r>
          </a:p>
          <a:p>
            <a:r>
              <a:rPr lang="en-US" dirty="0" smtClean="0"/>
              <a:t>Co2e—the coin of the carbon </a:t>
            </a:r>
            <a:r>
              <a:rPr lang="en-US" dirty="0" smtClean="0"/>
              <a:t>realm, based on Global Warming Potential of different greenhouse gasses</a:t>
            </a:r>
            <a:endParaRPr lang="en-US" dirty="0"/>
          </a:p>
        </p:txBody>
      </p:sp>
    </p:spTree>
    <p:extLst>
      <p:ext uri="{BB962C8B-B14F-4D97-AF65-F5344CB8AC3E}">
        <p14:creationId xmlns:p14="http://schemas.microsoft.com/office/powerpoint/2010/main" val="2561958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_TMP_PowerPointTemplate_V4-0_0917112">
  <a:themeElements>
    <a:clrScheme name="SCSglobal2012">
      <a:dk1>
        <a:sysClr val="windowText" lastClr="000000"/>
      </a:dk1>
      <a:lt1>
        <a:sysClr val="window" lastClr="FFFFFF"/>
      </a:lt1>
      <a:dk2>
        <a:srgbClr val="78A22F"/>
      </a:dk2>
      <a:lt2>
        <a:srgbClr val="007FB2"/>
      </a:lt2>
      <a:accent1>
        <a:srgbClr val="F47B20"/>
      </a:accent1>
      <a:accent2>
        <a:srgbClr val="61116A"/>
      </a:accent2>
      <a:accent3>
        <a:srgbClr val="80DB4B"/>
      </a:accent3>
      <a:accent4>
        <a:srgbClr val="E8EFDC"/>
      </a:accent4>
      <a:accent5>
        <a:srgbClr val="808094"/>
      </a:accent5>
      <a:accent6>
        <a:srgbClr val="E3DF51"/>
      </a:accent6>
      <a:hlink>
        <a:srgbClr val="7AB6E8"/>
      </a:hlink>
      <a:folHlink>
        <a:srgbClr val="83B0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3150</TotalTime>
  <Words>1918</Words>
  <Application>Microsoft Office PowerPoint</Application>
  <PresentationFormat>On-screen Show (4:3)</PresentationFormat>
  <Paragraphs>225</Paragraphs>
  <Slides>33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MS PGothic</vt:lpstr>
      <vt:lpstr>MS PGothic</vt:lpstr>
      <vt:lpstr>Arial</vt:lpstr>
      <vt:lpstr>Arial Bold</vt:lpstr>
      <vt:lpstr>Calibri</vt:lpstr>
      <vt:lpstr>Open Sans</vt:lpstr>
      <vt:lpstr>Open Sans Light</vt:lpstr>
      <vt:lpstr>Open Sans Semibold</vt:lpstr>
      <vt:lpstr>Wingdings</vt:lpstr>
      <vt:lpstr>COM_TMP_PowerPointTemplate_V4-0_0917112</vt:lpstr>
      <vt:lpstr>An Overview/Update on Carbon Offsets and Payments for Ecosystems Services: Methodologies and Markets  2017 Calistoga Sierra Meadows Workshop February 8, 2017</vt:lpstr>
      <vt:lpstr>About SCS Global Services</vt:lpstr>
      <vt:lpstr>SCS’ Greenhouse Gas Verification Program</vt:lpstr>
      <vt:lpstr>The Bigger Picture: Linking Environmental Restoration to Private Sector Financing—Conservation Finance </vt:lpstr>
      <vt:lpstr>Ecosystem Services</vt:lpstr>
      <vt:lpstr>Payments for Ecosystem Services</vt:lpstr>
      <vt:lpstr>State of PES Markets</vt:lpstr>
      <vt:lpstr>Carbon 101</vt:lpstr>
      <vt:lpstr>Carbon Offsets</vt:lpstr>
      <vt:lpstr>Markets and Offsets</vt:lpstr>
      <vt:lpstr>Key Terms </vt:lpstr>
      <vt:lpstr>2015 Offset Transaction Volumes</vt:lpstr>
      <vt:lpstr>2015 Transactional Values</vt:lpstr>
      <vt:lpstr>2015 Offset Projects by Standard</vt:lpstr>
      <vt:lpstr>2016 Offset Prices</vt:lpstr>
      <vt:lpstr>GHG Schemes/Registries/Standards</vt:lpstr>
      <vt:lpstr>Offset Registries: For What Purpose?</vt:lpstr>
      <vt:lpstr>Why?</vt:lpstr>
      <vt:lpstr>Offset Project Methodologies</vt:lpstr>
      <vt:lpstr>Methodology Validations Completed by SCS</vt:lpstr>
      <vt:lpstr>SCS GHG Program Background</vt:lpstr>
      <vt:lpstr>ISO Accreditation</vt:lpstr>
      <vt:lpstr>Verification Overview </vt:lpstr>
      <vt:lpstr>PowerPoint Presentation</vt:lpstr>
      <vt:lpstr>Stages of a Verification Audit</vt:lpstr>
      <vt:lpstr>Verification Steps</vt:lpstr>
      <vt:lpstr>Verification Steps</vt:lpstr>
      <vt:lpstr>Verification Steps</vt:lpstr>
      <vt:lpstr>Verification Steps</vt:lpstr>
      <vt:lpstr>Verification Steps</vt:lpstr>
      <vt:lpstr>Top 5 Problems and Shortcomings</vt:lpstr>
      <vt:lpstr>Concluding Comments</vt:lpstr>
      <vt:lpstr>Questions or Comments?</vt:lpstr>
    </vt:vector>
  </TitlesOfParts>
  <Company>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Eaton</dc:creator>
  <cp:lastModifiedBy>Robert Hrubes</cp:lastModifiedBy>
  <cp:revision>61</cp:revision>
  <cp:lastPrinted>2013-05-21T18:59:05Z</cp:lastPrinted>
  <dcterms:created xsi:type="dcterms:W3CDTF">2016-02-09T00:28:19Z</dcterms:created>
  <dcterms:modified xsi:type="dcterms:W3CDTF">2017-02-08T20:37:16Z</dcterms:modified>
</cp:coreProperties>
</file>