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60" r:id="rId4"/>
    <p:sldId id="287" r:id="rId5"/>
    <p:sldId id="262" r:id="rId6"/>
    <p:sldId id="264" r:id="rId7"/>
    <p:sldId id="265" r:id="rId8"/>
    <p:sldId id="267" r:id="rId9"/>
    <p:sldId id="285" r:id="rId10"/>
    <p:sldId id="269" r:id="rId11"/>
    <p:sldId id="270" r:id="rId12"/>
    <p:sldId id="268" r:id="rId13"/>
    <p:sldId id="271" r:id="rId14"/>
    <p:sldId id="272" r:id="rId15"/>
    <p:sldId id="273" r:id="rId16"/>
    <p:sldId id="279" r:id="rId17"/>
    <p:sldId id="277" r:id="rId18"/>
    <p:sldId id="281" r:id="rId19"/>
    <p:sldId id="286" r:id="rId20"/>
    <p:sldId id="282" r:id="rId21"/>
    <p:sldId id="283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0B7F0-0FAB-424F-85A4-44DACE598178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72AE6-89BA-42F2-BC8B-808B3E1FC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39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5DF96C-6FC6-443F-B487-D7C4F1C0E56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10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359190-FD45-4EDA-9F08-2787F073A87C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15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87689-6363-BA43-933E-FE0516A3DF7B}" type="slidenum">
              <a:rPr lang="en-US"/>
              <a:pPr/>
              <a:t>7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1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E8F858-19CB-4863-9153-3B5089E2993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31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3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1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17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3514"/>
            <a:ext cx="82278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625" y="6247633"/>
            <a:ext cx="2128991" cy="470732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225" y="6247633"/>
            <a:ext cx="2896752" cy="470732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5505" y="6247633"/>
            <a:ext cx="2128991" cy="470732"/>
          </a:xfrm>
        </p:spPr>
        <p:txBody>
          <a:bodyPr/>
          <a:lstStyle>
            <a:lvl1pPr>
              <a:defRPr/>
            </a:lvl1pPr>
          </a:lstStyle>
          <a:p>
            <a:fld id="{01DF466E-2577-4301-9281-2CD2773630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73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5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9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4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30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4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2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5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24AC8-9EBB-4C6F-9F34-74D64E107DCD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B5F5F-3F9E-4737-8467-0BD9F102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5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56" y="222416"/>
            <a:ext cx="8464380" cy="1721710"/>
          </a:xfrm>
          <a:noFill/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Herbivory, vegetation, and carbon storage in Tuolumne Meadows, Yosemite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77061" y="5288691"/>
            <a:ext cx="1795089" cy="1431273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Cooper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 Wolf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Melissa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Booher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Lydia Baldwin</a:t>
            </a:r>
          </a:p>
        </p:txBody>
      </p:sp>
    </p:spTree>
    <p:extLst>
      <p:ext uri="{BB962C8B-B14F-4D97-AF65-F5344CB8AC3E}">
        <p14:creationId xmlns:p14="http://schemas.microsoft.com/office/powerpoint/2010/main" val="317333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5" y="1"/>
            <a:ext cx="7886700" cy="9334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Soil + water + plants</a:t>
            </a:r>
          </a:p>
        </p:txBody>
      </p:sp>
      <p:pic>
        <p:nvPicPr>
          <p:cNvPr id="41" name="Picture 3" descr="C:\r5meadow\plant functional groups\powerpoint\meadowpan1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7" y="933451"/>
            <a:ext cx="8382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05918" y="3976926"/>
            <a:ext cx="1912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belowground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productivity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05918" y="5222849"/>
            <a:ext cx="164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soil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 content</a:t>
            </a:r>
          </a:p>
        </p:txBody>
      </p:sp>
      <p:cxnSp>
        <p:nvCxnSpPr>
          <p:cNvPr id="10" name="Curved Connector 9"/>
          <p:cNvCxnSpPr>
            <a:stCxn id="6" idx="2"/>
            <a:endCxn id="43" idx="0"/>
          </p:cNvCxnSpPr>
          <p:nvPr/>
        </p:nvCxnSpPr>
        <p:spPr>
          <a:xfrm rot="5400000">
            <a:off x="7296270" y="4856977"/>
            <a:ext cx="599592" cy="13215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995513" y="3959092"/>
            <a:ext cx="171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water-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capacity</a:t>
            </a:r>
          </a:p>
        </p:txBody>
      </p:sp>
      <p:cxnSp>
        <p:nvCxnSpPr>
          <p:cNvPr id="45" name="Curved Connector 44"/>
          <p:cNvCxnSpPr>
            <a:stCxn id="43" idx="1"/>
            <a:endCxn id="44" idx="2"/>
          </p:cNvCxnSpPr>
          <p:nvPr/>
        </p:nvCxnSpPr>
        <p:spPr>
          <a:xfrm rot="10800000">
            <a:off x="5850716" y="4605423"/>
            <a:ext cx="855202" cy="940592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752756" y="1976715"/>
            <a:ext cx="1770228" cy="64633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Dense perennial,</a:t>
            </a:r>
          </a:p>
          <a:p>
            <a:pPr algn="ctr"/>
            <a:r>
              <a:rPr lang="en-US" dirty="0"/>
              <a:t>clonal sedges</a:t>
            </a:r>
          </a:p>
        </p:txBody>
      </p:sp>
      <p:cxnSp>
        <p:nvCxnSpPr>
          <p:cNvPr id="49" name="Curved Connector 48"/>
          <p:cNvCxnSpPr>
            <a:stCxn id="44" idx="0"/>
            <a:endCxn id="48" idx="1"/>
          </p:cNvCxnSpPr>
          <p:nvPr/>
        </p:nvCxnSpPr>
        <p:spPr>
          <a:xfrm rot="5400000" flipH="1" flipV="1">
            <a:off x="5472131" y="2678467"/>
            <a:ext cx="1659211" cy="902040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48" idx="2"/>
            <a:endCxn id="6" idx="0"/>
          </p:cNvCxnSpPr>
          <p:nvPr/>
        </p:nvCxnSpPr>
        <p:spPr>
          <a:xfrm rot="16200000" flipH="1">
            <a:off x="6973066" y="3287850"/>
            <a:ext cx="1353880" cy="2427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413236" y="4246988"/>
            <a:ext cx="186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belowground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productivity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06178" y="5360509"/>
            <a:ext cx="164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soil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 content</a:t>
            </a:r>
          </a:p>
        </p:txBody>
      </p:sp>
      <p:cxnSp>
        <p:nvCxnSpPr>
          <p:cNvPr id="74" name="Curved Connector 73"/>
          <p:cNvCxnSpPr>
            <a:stCxn id="72" idx="2"/>
            <a:endCxn id="73" idx="0"/>
          </p:cNvCxnSpPr>
          <p:nvPr/>
        </p:nvCxnSpPr>
        <p:spPr>
          <a:xfrm rot="5400000">
            <a:off x="2855215" y="4868354"/>
            <a:ext cx="467190" cy="517120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19699" y="4224967"/>
            <a:ext cx="1710405" cy="646331"/>
          </a:xfrm>
          <a:prstGeom prst="rect">
            <a:avLst/>
          </a:prstGeom>
          <a:solidFill>
            <a:schemeClr val="tx1">
              <a:alpha val="39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water-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capacity</a:t>
            </a:r>
          </a:p>
        </p:txBody>
      </p:sp>
      <p:cxnSp>
        <p:nvCxnSpPr>
          <p:cNvPr id="76" name="Curved Connector 75"/>
          <p:cNvCxnSpPr>
            <a:stCxn id="73" idx="1"/>
            <a:endCxn id="75" idx="2"/>
          </p:cNvCxnSpPr>
          <p:nvPr/>
        </p:nvCxnSpPr>
        <p:spPr>
          <a:xfrm rot="10800000">
            <a:off x="1374902" y="4871299"/>
            <a:ext cx="631276" cy="812377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37785" y="2189273"/>
            <a:ext cx="2136290" cy="64633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Sparse annuals and</a:t>
            </a:r>
          </a:p>
          <a:p>
            <a:pPr algn="ctr"/>
            <a:r>
              <a:rPr lang="en-US" dirty="0"/>
              <a:t>tap-rooted perennial</a:t>
            </a:r>
          </a:p>
        </p:txBody>
      </p:sp>
      <p:cxnSp>
        <p:nvCxnSpPr>
          <p:cNvPr id="78" name="Curved Connector 77"/>
          <p:cNvCxnSpPr>
            <a:stCxn id="75" idx="0"/>
            <a:endCxn id="77" idx="2"/>
          </p:cNvCxnSpPr>
          <p:nvPr/>
        </p:nvCxnSpPr>
        <p:spPr>
          <a:xfrm rot="5400000" flipH="1" flipV="1">
            <a:off x="695735" y="3514772"/>
            <a:ext cx="1389363" cy="31028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77" idx="3"/>
            <a:endCxn id="72" idx="0"/>
          </p:cNvCxnSpPr>
          <p:nvPr/>
        </p:nvCxnSpPr>
        <p:spPr>
          <a:xfrm>
            <a:off x="2474075" y="2512439"/>
            <a:ext cx="873295" cy="1734549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7941" y="3073579"/>
            <a:ext cx="1072308" cy="903441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2" t="39463" b="33190"/>
          <a:stretch/>
        </p:blipFill>
        <p:spPr bwMode="auto">
          <a:xfrm>
            <a:off x="325784" y="933450"/>
            <a:ext cx="1465626" cy="10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131" t="3041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6" name="Curved Connector 25"/>
          <p:cNvCxnSpPr/>
          <p:nvPr/>
        </p:nvCxnSpPr>
        <p:spPr>
          <a:xfrm rot="16200000" flipV="1">
            <a:off x="1833121" y="2638048"/>
            <a:ext cx="237881" cy="632993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25" idx="2"/>
            <a:endCxn id="77" idx="0"/>
          </p:cNvCxnSpPr>
          <p:nvPr/>
        </p:nvCxnSpPr>
        <p:spPr>
          <a:xfrm rot="16200000" flipH="1">
            <a:off x="1110783" y="1894125"/>
            <a:ext cx="242961" cy="347333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85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5" y="1"/>
            <a:ext cx="7886700" cy="9334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Soil + water + plants</a:t>
            </a:r>
          </a:p>
        </p:txBody>
      </p:sp>
      <p:pic>
        <p:nvPicPr>
          <p:cNvPr id="41" name="Picture 3" descr="C:\r5meadow\plant functional groups\powerpoint\meadowpan1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7" y="933451"/>
            <a:ext cx="8382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05918" y="3976926"/>
            <a:ext cx="1912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belowground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productivity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05918" y="5222849"/>
            <a:ext cx="164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soil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 content</a:t>
            </a:r>
          </a:p>
        </p:txBody>
      </p:sp>
      <p:cxnSp>
        <p:nvCxnSpPr>
          <p:cNvPr id="10" name="Curved Connector 9"/>
          <p:cNvCxnSpPr>
            <a:stCxn id="6" idx="2"/>
            <a:endCxn id="43" idx="0"/>
          </p:cNvCxnSpPr>
          <p:nvPr/>
        </p:nvCxnSpPr>
        <p:spPr>
          <a:xfrm rot="5400000">
            <a:off x="7296270" y="4856977"/>
            <a:ext cx="599592" cy="13215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995513" y="3959092"/>
            <a:ext cx="171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water-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capacity</a:t>
            </a:r>
          </a:p>
        </p:txBody>
      </p:sp>
      <p:cxnSp>
        <p:nvCxnSpPr>
          <p:cNvPr id="45" name="Curved Connector 44"/>
          <p:cNvCxnSpPr>
            <a:stCxn id="43" idx="1"/>
            <a:endCxn id="44" idx="2"/>
          </p:cNvCxnSpPr>
          <p:nvPr/>
        </p:nvCxnSpPr>
        <p:spPr>
          <a:xfrm rot="10800000">
            <a:off x="5850716" y="4605423"/>
            <a:ext cx="855202" cy="940592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752756" y="1976715"/>
            <a:ext cx="1770228" cy="64633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Dense perennial,</a:t>
            </a:r>
          </a:p>
          <a:p>
            <a:pPr algn="ctr"/>
            <a:r>
              <a:rPr lang="en-US" dirty="0"/>
              <a:t>clonal sedges</a:t>
            </a:r>
          </a:p>
        </p:txBody>
      </p:sp>
      <p:cxnSp>
        <p:nvCxnSpPr>
          <p:cNvPr id="49" name="Curved Connector 48"/>
          <p:cNvCxnSpPr>
            <a:stCxn id="44" idx="0"/>
            <a:endCxn id="48" idx="1"/>
          </p:cNvCxnSpPr>
          <p:nvPr/>
        </p:nvCxnSpPr>
        <p:spPr>
          <a:xfrm rot="5400000" flipH="1" flipV="1">
            <a:off x="5472131" y="2678467"/>
            <a:ext cx="1659211" cy="902040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48" idx="2"/>
            <a:endCxn id="6" idx="0"/>
          </p:cNvCxnSpPr>
          <p:nvPr/>
        </p:nvCxnSpPr>
        <p:spPr>
          <a:xfrm rot="16200000" flipH="1">
            <a:off x="6973066" y="3287850"/>
            <a:ext cx="1353880" cy="2427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413236" y="4246988"/>
            <a:ext cx="186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belowground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productivity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06178" y="5360509"/>
            <a:ext cx="164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soil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 content</a:t>
            </a:r>
          </a:p>
        </p:txBody>
      </p:sp>
      <p:cxnSp>
        <p:nvCxnSpPr>
          <p:cNvPr id="74" name="Curved Connector 73"/>
          <p:cNvCxnSpPr>
            <a:stCxn id="72" idx="2"/>
            <a:endCxn id="73" idx="0"/>
          </p:cNvCxnSpPr>
          <p:nvPr/>
        </p:nvCxnSpPr>
        <p:spPr>
          <a:xfrm rot="5400000">
            <a:off x="2855215" y="4868354"/>
            <a:ext cx="467190" cy="517120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19699" y="4224967"/>
            <a:ext cx="1710405" cy="646331"/>
          </a:xfrm>
          <a:prstGeom prst="rect">
            <a:avLst/>
          </a:prstGeom>
          <a:solidFill>
            <a:schemeClr val="tx1">
              <a:alpha val="39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water-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capacity</a:t>
            </a:r>
          </a:p>
        </p:txBody>
      </p:sp>
      <p:cxnSp>
        <p:nvCxnSpPr>
          <p:cNvPr id="76" name="Curved Connector 75"/>
          <p:cNvCxnSpPr>
            <a:stCxn id="73" idx="1"/>
            <a:endCxn id="75" idx="2"/>
          </p:cNvCxnSpPr>
          <p:nvPr/>
        </p:nvCxnSpPr>
        <p:spPr>
          <a:xfrm rot="10800000">
            <a:off x="1374902" y="4871299"/>
            <a:ext cx="631276" cy="812377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37785" y="2189273"/>
            <a:ext cx="2136290" cy="64633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Sparse annuals and</a:t>
            </a:r>
          </a:p>
          <a:p>
            <a:pPr algn="ctr"/>
            <a:r>
              <a:rPr lang="en-US" dirty="0"/>
              <a:t>tap-rooted perennial</a:t>
            </a:r>
          </a:p>
        </p:txBody>
      </p:sp>
      <p:cxnSp>
        <p:nvCxnSpPr>
          <p:cNvPr id="78" name="Curved Connector 77"/>
          <p:cNvCxnSpPr>
            <a:stCxn id="75" idx="0"/>
            <a:endCxn id="77" idx="2"/>
          </p:cNvCxnSpPr>
          <p:nvPr/>
        </p:nvCxnSpPr>
        <p:spPr>
          <a:xfrm rot="5400000" flipH="1" flipV="1">
            <a:off x="695735" y="3514772"/>
            <a:ext cx="1389363" cy="31028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77" idx="3"/>
            <a:endCxn id="72" idx="0"/>
          </p:cNvCxnSpPr>
          <p:nvPr/>
        </p:nvCxnSpPr>
        <p:spPr>
          <a:xfrm>
            <a:off x="2474075" y="2512439"/>
            <a:ext cx="873295" cy="1734549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7941" y="3073579"/>
            <a:ext cx="1072308" cy="903441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2" t="39463" b="33190"/>
          <a:stretch/>
        </p:blipFill>
        <p:spPr bwMode="auto">
          <a:xfrm>
            <a:off x="325784" y="933450"/>
            <a:ext cx="1465626" cy="10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131" t="3041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6" name="Curved Connector 25"/>
          <p:cNvCxnSpPr/>
          <p:nvPr/>
        </p:nvCxnSpPr>
        <p:spPr>
          <a:xfrm rot="16200000" flipV="1">
            <a:off x="1833121" y="2638048"/>
            <a:ext cx="237881" cy="632993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25" idx="2"/>
            <a:endCxn id="77" idx="0"/>
          </p:cNvCxnSpPr>
          <p:nvPr/>
        </p:nvCxnSpPr>
        <p:spPr>
          <a:xfrm rot="16200000" flipH="1">
            <a:off x="1110783" y="1894125"/>
            <a:ext cx="242961" cy="347333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ultiply 2"/>
          <p:cNvSpPr/>
          <p:nvPr/>
        </p:nvSpPr>
        <p:spPr>
          <a:xfrm>
            <a:off x="545659" y="1014148"/>
            <a:ext cx="1025875" cy="930876"/>
          </a:xfrm>
          <a:prstGeom prst="mathMultiply">
            <a:avLst/>
          </a:prstGeom>
          <a:solidFill>
            <a:srgbClr val="FF000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1814220" y="3113198"/>
            <a:ext cx="1025875" cy="930876"/>
          </a:xfrm>
          <a:prstGeom prst="mathMultiply">
            <a:avLst/>
          </a:prstGeom>
          <a:solidFill>
            <a:srgbClr val="FF000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10155" r="5153" b="7692"/>
          <a:stretch/>
        </p:blipFill>
        <p:spPr>
          <a:xfrm rot="5400000">
            <a:off x="3617977" y="1264010"/>
            <a:ext cx="1815013" cy="1324067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2830249" y="2149862"/>
            <a:ext cx="3406427" cy="197027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610979" y="1976715"/>
            <a:ext cx="1865191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Transplanting</a:t>
            </a:r>
          </a:p>
        </p:txBody>
      </p:sp>
    </p:spTree>
    <p:extLst>
      <p:ext uri="{BB962C8B-B14F-4D97-AF65-F5344CB8AC3E}">
        <p14:creationId xmlns:p14="http://schemas.microsoft.com/office/powerpoint/2010/main" val="65988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39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139729"/>
          </a:xfrm>
          <a:solidFill>
            <a:schemeClr val="tx1">
              <a:alpha val="6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2016+ Primary research questions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planting </a:t>
            </a:r>
            <a:r>
              <a:rPr lang="en-US" sz="3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Carex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scopulorum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the 	carbon flux?</a:t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fencing allow the plantings to become 	established and resilient once exposed to 	herbivory?</a:t>
            </a:r>
          </a:p>
        </p:txBody>
      </p:sp>
    </p:spTree>
    <p:extLst>
      <p:ext uri="{BB962C8B-B14F-4D97-AF65-F5344CB8AC3E}">
        <p14:creationId xmlns:p14="http://schemas.microsoft.com/office/powerpoint/2010/main" val="3700854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762" y="0"/>
            <a:ext cx="7886700" cy="6058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Experimental design</a:t>
            </a:r>
          </a:p>
        </p:txBody>
      </p:sp>
      <p:pic>
        <p:nvPicPr>
          <p:cNvPr id="4098" name="Picture 2" descr="Tuol2016_study_design_EWol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8"/>
          <a:stretch/>
        </p:blipFill>
        <p:spPr bwMode="auto">
          <a:xfrm>
            <a:off x="0" y="683974"/>
            <a:ext cx="9144000" cy="333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60" y="4094318"/>
            <a:ext cx="715456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June 27: Received partial permit</a:t>
            </a: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June 29: Started planting nursery grown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</a:rPr>
              <a:t>Carex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</a:rPr>
              <a:t>scopulorum</a:t>
            </a: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July 1: Complete MRA signed</a:t>
            </a: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July 13: Finished planting 20,000 seedlings</a:t>
            </a: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July 14: Started fencing</a:t>
            </a: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July 22: Finished fencing </a:t>
            </a: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July 26: Started carbon flux and seedling survival measurements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3862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36605"/>
            <a:ext cx="9144000" cy="6058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Planted </a:t>
            </a:r>
            <a:r>
              <a:rPr lang="en-US" i="1" dirty="0" err="1">
                <a:solidFill>
                  <a:schemeClr val="bg1"/>
                </a:solidFill>
              </a:rPr>
              <a:t>Carex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scopulorum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seedling survival</a:t>
            </a:r>
          </a:p>
        </p:txBody>
      </p:sp>
      <p:sp>
        <p:nvSpPr>
          <p:cNvPr id="8" name="Rectangle 7"/>
          <p:cNvSpPr/>
          <p:nvPr/>
        </p:nvSpPr>
        <p:spPr>
          <a:xfrm>
            <a:off x="5183658" y="1883802"/>
            <a:ext cx="3809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1,974 observations from 8/7-8/12 in randomly selected subplots in planted plots,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survival rate = 98%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pic>
        <p:nvPicPr>
          <p:cNvPr id="5122" name="Picture 2" descr="https://lh5.googleusercontent.com/_zDl5KVCpbsDxDirF903gZ7nmV6GuOt7vXi_48q3jb6GdVEIg1PJF3A2WwfjTWNhAw-4kvqpKtwsYm1gBKXgmMd9oJLXQHeH-bfKiuIi1WnXkkRomtinUM4l3CCJWDZi4jdY6AOsYF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" r="669" b="-1"/>
          <a:stretch/>
        </p:blipFill>
        <p:spPr bwMode="auto">
          <a:xfrm>
            <a:off x="354226" y="3237470"/>
            <a:ext cx="3472249" cy="32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5.googleusercontent.com/lQd-1vb1XkcsRGouZCGP5mT6tIOD5dfEXZ_4ck09lTAKNFhz_eOWWbKw3G2WMTwuCCEAXzdoYM1tYdnd7c2XHiRwNqcvqnt6hkLoLb0yY0KO9beBeHKKZsUpwbiHWINd9-YQG9fQzl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" r="-626"/>
          <a:stretch/>
        </p:blipFill>
        <p:spPr bwMode="auto">
          <a:xfrm>
            <a:off x="5329880" y="3237470"/>
            <a:ext cx="3517557" cy="330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226" y="1883802"/>
            <a:ext cx="4109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1,009 observations from 8/15 in randomly selected rows in planted plots,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survival rate = 95%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5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8"/>
            <a:ext cx="9144000" cy="9529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Planted </a:t>
            </a:r>
            <a:r>
              <a:rPr lang="en-US" sz="4000" i="1" dirty="0" err="1">
                <a:solidFill>
                  <a:schemeClr val="bg1"/>
                </a:solidFill>
              </a:rPr>
              <a:t>Carex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scopulorum</a:t>
            </a:r>
            <a:r>
              <a:rPr lang="en-US" sz="4000" dirty="0">
                <a:solidFill>
                  <a:schemeClr val="bg1"/>
                </a:solidFill>
              </a:rPr>
              <a:t> seedling growth</a:t>
            </a:r>
          </a:p>
        </p:txBody>
      </p:sp>
      <p:pic>
        <p:nvPicPr>
          <p:cNvPr id="6147" name="Picture 3" descr="IMG_3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41858"/>
            <a:ext cx="3814764" cy="286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_3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7" y="1200149"/>
            <a:ext cx="2614613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G_3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1200149"/>
            <a:ext cx="2714624" cy="36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958919"/>
            <a:ext cx="8867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Measured</a:t>
            </a:r>
          </a:p>
          <a:p>
            <a:r>
              <a:rPr lang="en-US" dirty="0">
                <a:solidFill>
                  <a:schemeClr val="bg1"/>
                </a:solidFill>
              </a:rPr>
              <a:t>Seedling area</a:t>
            </a:r>
          </a:p>
          <a:p>
            <a:r>
              <a:rPr lang="en-US" dirty="0">
                <a:solidFill>
                  <a:schemeClr val="bg1"/>
                </a:solidFill>
              </a:rPr>
              <a:t>Numbers of new shoots</a:t>
            </a:r>
          </a:p>
          <a:p>
            <a:r>
              <a:rPr lang="en-US" dirty="0">
                <a:solidFill>
                  <a:schemeClr val="bg1"/>
                </a:solidFill>
              </a:rPr>
              <a:t>Length of longest new leaves</a:t>
            </a:r>
          </a:p>
          <a:p>
            <a:r>
              <a:rPr lang="en-US" dirty="0">
                <a:solidFill>
                  <a:schemeClr val="bg1"/>
                </a:solidFill>
              </a:rPr>
              <a:t>Biomass</a:t>
            </a:r>
          </a:p>
        </p:txBody>
      </p:sp>
    </p:spTree>
    <p:extLst>
      <p:ext uri="{BB962C8B-B14F-4D97-AF65-F5344CB8AC3E}">
        <p14:creationId xmlns:p14="http://schemas.microsoft.com/office/powerpoint/2010/main" val="1616831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G_3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4922" y="-1143001"/>
            <a:ext cx="6857999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1" y="5903893"/>
            <a:ext cx="8513427" cy="954107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Nursery-grown, planted, field-collected </a:t>
            </a:r>
            <a:r>
              <a:rPr lang="en-US" sz="2800" i="1" dirty="0" err="1">
                <a:solidFill>
                  <a:schemeClr val="bg1"/>
                </a:solidFill>
              </a:rPr>
              <a:t>Carex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scopulorum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washed in the lab</a:t>
            </a:r>
          </a:p>
        </p:txBody>
      </p:sp>
    </p:spTree>
    <p:extLst>
      <p:ext uri="{BB962C8B-B14F-4D97-AF65-F5344CB8AC3E}">
        <p14:creationId xmlns:p14="http://schemas.microsoft.com/office/powerpoint/2010/main" val="978091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0"/>
            <a:ext cx="6953612" cy="6858000"/>
          </a:xfrm>
        </p:spPr>
      </p:pic>
      <p:sp>
        <p:nvSpPr>
          <p:cNvPr id="7" name="TextBox 6"/>
          <p:cNvSpPr txBox="1"/>
          <p:nvPr/>
        </p:nvSpPr>
        <p:spPr>
          <a:xfrm>
            <a:off x="1201879" y="295929"/>
            <a:ext cx="7007303" cy="523220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Natural field-collected </a:t>
            </a:r>
            <a:r>
              <a:rPr lang="en-US" sz="2800" i="1" dirty="0" err="1">
                <a:solidFill>
                  <a:schemeClr val="bg1"/>
                </a:solidFill>
              </a:rPr>
              <a:t>Oreostemma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alpigenum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98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G_0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000501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h6.googleusercontent.com/DpXP1NIKgMQ3hwZwtDvKzRWKmZgdaefBk9phy-C8jH2unaLrqEVlF8pyqs3SZVnZK4oW-ZQtb8NmyxT_qVLW3SgPbUAEB7ULA2GnLiORKVKGW1FqkNvZnwkr6ZyfNjWL_-Ao9tiK1c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" b="1784"/>
          <a:stretch/>
        </p:blipFill>
        <p:spPr bwMode="auto">
          <a:xfrm>
            <a:off x="4172147" y="590550"/>
            <a:ext cx="472420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71950" y="4740950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Three rounds of measurements (105 plots, 210 measurements/round)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Measured soil moisture, soil temperature and 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flux at all plots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925" y="520125"/>
            <a:ext cx="2100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Carbon flux</a:t>
            </a:r>
          </a:p>
        </p:txBody>
      </p:sp>
    </p:spTree>
    <p:extLst>
      <p:ext uri="{BB962C8B-B14F-4D97-AF65-F5344CB8AC3E}">
        <p14:creationId xmlns:p14="http://schemas.microsoft.com/office/powerpoint/2010/main" val="1772391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t="14629" r="34047" b="10158"/>
          <a:stretch/>
        </p:blipFill>
        <p:spPr bwMode="auto">
          <a:xfrm>
            <a:off x="-6688" y="844378"/>
            <a:ext cx="9150688" cy="6013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9261" y="172993"/>
            <a:ext cx="338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Wet-block carbon flux</a:t>
            </a:r>
          </a:p>
        </p:txBody>
      </p:sp>
    </p:spTree>
    <p:extLst>
      <p:ext uri="{BB962C8B-B14F-4D97-AF65-F5344CB8AC3E}">
        <p14:creationId xmlns:p14="http://schemas.microsoft.com/office/powerpoint/2010/main" val="250554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4985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8940" y="2251836"/>
            <a:ext cx="2275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1200 </a:t>
            </a:r>
            <a:r>
              <a:rPr lang="en-US" dirty="0" err="1">
                <a:solidFill>
                  <a:schemeClr val="bg1"/>
                </a:solidFill>
              </a:rPr>
              <a:t>yrs</a:t>
            </a:r>
            <a:r>
              <a:rPr lang="en-US" dirty="0">
                <a:solidFill>
                  <a:schemeClr val="bg1"/>
                </a:solidFill>
              </a:rPr>
              <a:t> BP ash layer found at 40-70 cm depth in well holes</a:t>
            </a:r>
          </a:p>
        </p:txBody>
      </p:sp>
      <p:sp>
        <p:nvSpPr>
          <p:cNvPr id="6" name="Left Brace 5"/>
          <p:cNvSpPr/>
          <p:nvPr/>
        </p:nvSpPr>
        <p:spPr>
          <a:xfrm>
            <a:off x="6722077" y="2113337"/>
            <a:ext cx="204298" cy="1200329"/>
          </a:xfrm>
          <a:prstGeom prst="lef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>
            <a:off x="6722077" y="3429000"/>
            <a:ext cx="204298" cy="1200329"/>
          </a:xfrm>
          <a:prstGeom prst="lef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65416" y="3567499"/>
            <a:ext cx="2275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Base of meadow sediments estimated @ 2300 </a:t>
            </a:r>
            <a:r>
              <a:rPr lang="en-US" dirty="0" err="1">
                <a:solidFill>
                  <a:schemeClr val="bg1"/>
                </a:solidFill>
              </a:rPr>
              <a:t>yrs</a:t>
            </a:r>
            <a:r>
              <a:rPr lang="en-US" dirty="0">
                <a:solidFill>
                  <a:schemeClr val="bg1"/>
                </a:solidFill>
              </a:rPr>
              <a:t> BP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4226" y="214183"/>
            <a:ext cx="220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Tuolumne Meadows soil stratigraphy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6367" y="1087395"/>
            <a:ext cx="939113" cy="214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7481" y="3051598"/>
            <a:ext cx="939113" cy="214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90985" y="4039461"/>
            <a:ext cx="420130" cy="214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42164" y="6488668"/>
            <a:ext cx="140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(Wood 1975)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2233" y="1301578"/>
            <a:ext cx="134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~16% soil C 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6725371" y="908638"/>
            <a:ext cx="204298" cy="1200329"/>
          </a:xfrm>
          <a:prstGeom prst="lef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0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6.googleusercontent.com/T8U_2HCe4Eo6toVdVMWov59cIsIbhBBIDFuW7Tm11t4d5Pgh_TfNl7hLUBZ4Kfg0QUg1xiCAoH5cMoDlMca63htNqEAOZoc40fWoC-udT0IYmbmyo6iU26EvHAWgE5bAEZ5UBcmH_S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2918" y="339150"/>
            <a:ext cx="6638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2016 peak-growing season carbon flux</a:t>
            </a:r>
          </a:p>
        </p:txBody>
      </p:sp>
    </p:spTree>
    <p:extLst>
      <p:ext uri="{BB962C8B-B14F-4D97-AF65-F5344CB8AC3E}">
        <p14:creationId xmlns:p14="http://schemas.microsoft.com/office/powerpoint/2010/main" val="1395637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2" y="107951"/>
            <a:ext cx="7610475" cy="939799"/>
          </a:xfrm>
          <a:noFill/>
          <a:effectLst>
            <a:softEdge rad="63500"/>
          </a:effectLst>
        </p:spPr>
        <p:txBody>
          <a:bodyPr/>
          <a:lstStyle/>
          <a:p>
            <a:r>
              <a:rPr lang="en-US" dirty="0"/>
              <a:t>2017 Requested Research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533525"/>
            <a:ext cx="8724900" cy="5095875"/>
          </a:xfrm>
          <a:solidFill>
            <a:schemeClr val="tx1">
              <a:alpha val="50000"/>
            </a:schemeClr>
          </a:solidFill>
          <a:effectLst>
            <a:softEdge rad="63500"/>
          </a:effectLst>
        </p:spPr>
        <p:txBody>
          <a:bodyPr>
            <a:normAutofit fontScale="92500"/>
          </a:bodyPr>
          <a:lstStyle/>
          <a:p>
            <a:pPr fontAlgn="base"/>
            <a:r>
              <a:rPr lang="en-US" dirty="0">
                <a:solidFill>
                  <a:schemeClr val="bg1"/>
                </a:solidFill>
              </a:rPr>
              <a:t>Stratify </a:t>
            </a:r>
            <a:r>
              <a:rPr lang="en-US" i="1" dirty="0" err="1">
                <a:solidFill>
                  <a:schemeClr val="bg1"/>
                </a:solidFill>
              </a:rPr>
              <a:t>Carex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scopulorum</a:t>
            </a:r>
            <a:r>
              <a:rPr lang="en-US" dirty="0">
                <a:solidFill>
                  <a:schemeClr val="bg1"/>
                </a:solidFill>
              </a:rPr>
              <a:t> seed for 60+ days (Started in early November)</a:t>
            </a: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Transfer seed to Cornflower Nursery to grow 60,000 seedlings</a:t>
            </a: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Hire professional crews to plant seedlings in late May or early June</a:t>
            </a: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Use existing plots with fences (2nd year seedlings)</a:t>
            </a: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Focus on data collection:</a:t>
            </a:r>
          </a:p>
          <a:p>
            <a:pPr lvl="1" fontAlgn="base"/>
            <a:r>
              <a:rPr lang="en-US" dirty="0">
                <a:solidFill>
                  <a:schemeClr val="bg1"/>
                </a:solidFill>
              </a:rPr>
              <a:t>Biweekly carbon flux measurements starting as soon as road opens, or earlier if possible</a:t>
            </a:r>
          </a:p>
          <a:p>
            <a:pPr lvl="1" fontAlgn="base"/>
            <a:r>
              <a:rPr lang="en-US" dirty="0">
                <a:solidFill>
                  <a:schemeClr val="bg1"/>
                </a:solidFill>
              </a:rPr>
              <a:t>Seedling survival and growth in height and area occupied</a:t>
            </a:r>
          </a:p>
          <a:p>
            <a:pPr lvl="1" fontAlgn="base"/>
            <a:r>
              <a:rPr lang="en-US" dirty="0">
                <a:solidFill>
                  <a:schemeClr val="bg1"/>
                </a:solidFill>
              </a:rPr>
              <a:t>Effects of herbivory, including quantifying rodent and deer activity</a:t>
            </a:r>
          </a:p>
          <a:p>
            <a:pPr lvl="1" fontAlgn="base"/>
            <a:r>
              <a:rPr lang="en-US" dirty="0">
                <a:solidFill>
                  <a:schemeClr val="bg1"/>
                </a:solidFill>
              </a:rPr>
              <a:t>Above and below ground biomass production</a:t>
            </a:r>
          </a:p>
        </p:txBody>
      </p:sp>
    </p:spTree>
    <p:extLst>
      <p:ext uri="{BB962C8B-B14F-4D97-AF65-F5344CB8AC3E}">
        <p14:creationId xmlns:p14="http://schemas.microsoft.com/office/powerpoint/2010/main" val="3441958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39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752"/>
            <a:ext cx="9144000" cy="5470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2930" y="1387752"/>
            <a:ext cx="1801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Ankenbauer</a:t>
            </a:r>
            <a:r>
              <a:rPr lang="en-US" dirty="0"/>
              <a:t> and</a:t>
            </a:r>
          </a:p>
          <a:p>
            <a:r>
              <a:rPr lang="en-US" dirty="0" err="1"/>
              <a:t>Loheide</a:t>
            </a:r>
            <a:r>
              <a:rPr lang="en-US" dirty="0"/>
              <a:t> 2016)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0334" y="296563"/>
            <a:ext cx="3503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Organic matter sponge</a:t>
            </a:r>
          </a:p>
        </p:txBody>
      </p:sp>
    </p:spTree>
    <p:extLst>
      <p:ext uri="{BB962C8B-B14F-4D97-AF65-F5344CB8AC3E}">
        <p14:creationId xmlns:p14="http://schemas.microsoft.com/office/powerpoint/2010/main" val="139232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01682" y="0"/>
            <a:ext cx="8140636" cy="49520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1612" tIns="66400" rIns="81612" bIns="40806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2902" dirty="0">
                <a:solidFill>
                  <a:srgbClr val="FFFFFF"/>
                </a:solidFill>
              </a:rPr>
              <a:t>Tuolumne Meadows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3" b="1101"/>
          <a:stretch/>
        </p:blipFill>
        <p:spPr>
          <a:xfrm>
            <a:off x="0" y="632554"/>
            <a:ext cx="9144000" cy="622544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799070" y="1285103"/>
            <a:ext cx="1655806" cy="27102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392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879" y="915552"/>
            <a:ext cx="9138242" cy="5942448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2" dirty="0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23959" y="140333"/>
            <a:ext cx="7691498" cy="49520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1612" tIns="66400" rIns="81612" bIns="40806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2902" dirty="0">
                <a:solidFill>
                  <a:srgbClr val="FFFFFF"/>
                </a:solidFill>
              </a:rPr>
              <a:t>Western Tuolumne is groundwater supported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4" r="3256"/>
          <a:stretch>
            <a:fillRect/>
          </a:stretch>
        </p:blipFill>
        <p:spPr bwMode="auto">
          <a:xfrm>
            <a:off x="426106" y="915552"/>
            <a:ext cx="8291788" cy="594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944" r="32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" y="6488668"/>
            <a:ext cx="211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Loheide</a:t>
            </a:r>
            <a:r>
              <a:rPr lang="en-US" dirty="0"/>
              <a:t> et al. 2009)</a:t>
            </a:r>
          </a:p>
        </p:txBody>
      </p:sp>
    </p:spTree>
    <p:extLst>
      <p:ext uri="{BB962C8B-B14F-4D97-AF65-F5344CB8AC3E}">
        <p14:creationId xmlns:p14="http://schemas.microsoft.com/office/powerpoint/2010/main" val="1376695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b="4701"/>
          <a:stretch/>
        </p:blipFill>
        <p:spPr bwMode="auto">
          <a:xfrm>
            <a:off x="-1441" y="7857"/>
            <a:ext cx="9144000" cy="6850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619" y="410410"/>
            <a:ext cx="8377881" cy="5693866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FF00"/>
                </a:solidFill>
              </a:rPr>
              <a:t>Wetland soil</a:t>
            </a:r>
          </a:p>
          <a:p>
            <a:r>
              <a:rPr lang="en-US" sz="2800" dirty="0">
                <a:solidFill>
                  <a:srgbClr val="FFFF00"/>
                </a:solidFill>
              </a:rPr>
              <a:t>80 cm (2.6 </a:t>
            </a:r>
            <a:r>
              <a:rPr lang="en-US" sz="2800" dirty="0" err="1">
                <a:solidFill>
                  <a:srgbClr val="FFFF00"/>
                </a:solidFill>
              </a:rPr>
              <a:t>ft</a:t>
            </a:r>
            <a:r>
              <a:rPr lang="en-US" sz="2800" dirty="0">
                <a:solidFill>
                  <a:srgbClr val="FFFF00"/>
                </a:solidFill>
              </a:rPr>
              <a:t>) thick.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High organic content (30%).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Formed over the past ~2,000 years.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u="sng" dirty="0">
                <a:solidFill>
                  <a:srgbClr val="FFFF00"/>
                </a:solidFill>
              </a:rPr>
              <a:t>Groundwater wetland hydrology</a:t>
            </a:r>
          </a:p>
          <a:p>
            <a:r>
              <a:rPr lang="en-US" sz="2800" dirty="0">
                <a:solidFill>
                  <a:srgbClr val="FFFF00"/>
                </a:solidFill>
              </a:rPr>
              <a:t>45 days/season high water + 35 days from OM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Little variation b/t wet and drought years.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u="sng" dirty="0">
                <a:solidFill>
                  <a:srgbClr val="FFFF00"/>
                </a:solidFill>
              </a:rPr>
              <a:t>Vegetation?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Soil and hydrology indicate productive wetland plant community.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What do we see?</a:t>
            </a:r>
          </a:p>
        </p:txBody>
      </p:sp>
    </p:spTree>
    <p:extLst>
      <p:ext uri="{BB962C8B-B14F-4D97-AF65-F5344CB8AC3E}">
        <p14:creationId xmlns:p14="http://schemas.microsoft.com/office/powerpoint/2010/main" val="292049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81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58242" y="199410"/>
            <a:ext cx="8126240" cy="90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12" tIns="66400" rIns="81612" bIns="40806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2902" u="sng" dirty="0">
                <a:solidFill>
                  <a:schemeClr val="bg1"/>
                </a:solidFill>
              </a:rPr>
              <a:t>Primary research question 2011-14:</a:t>
            </a:r>
          </a:p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2902" dirty="0">
                <a:solidFill>
                  <a:schemeClr val="bg1"/>
                </a:solidFill>
              </a:rPr>
              <a:t>Is current (native) herbivory suppressing vegetation</a:t>
            </a:r>
          </a:p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2902" dirty="0">
                <a:solidFill>
                  <a:schemeClr val="bg1"/>
                </a:solidFill>
              </a:rPr>
              <a:t>and altering ecosystem processes?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3804" y="1626499"/>
            <a:ext cx="4707317" cy="523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90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22639"/>
            <a:ext cx="5294652" cy="461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40131" t="3041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01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5" y="1"/>
            <a:ext cx="7886700" cy="9334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Soil + water + plants</a:t>
            </a:r>
          </a:p>
        </p:txBody>
      </p:sp>
      <p:pic>
        <p:nvPicPr>
          <p:cNvPr id="41" name="Picture 3" descr="C:\r5meadow\plant functional groups\powerpoint\meadowpan1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7" y="933451"/>
            <a:ext cx="8382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05918" y="3976926"/>
            <a:ext cx="1912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belowground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productivity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05918" y="5222849"/>
            <a:ext cx="164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soil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 content</a:t>
            </a:r>
          </a:p>
        </p:txBody>
      </p:sp>
      <p:cxnSp>
        <p:nvCxnSpPr>
          <p:cNvPr id="10" name="Curved Connector 9"/>
          <p:cNvCxnSpPr>
            <a:stCxn id="6" idx="2"/>
            <a:endCxn id="43" idx="0"/>
          </p:cNvCxnSpPr>
          <p:nvPr/>
        </p:nvCxnSpPr>
        <p:spPr>
          <a:xfrm rot="5400000">
            <a:off x="7296270" y="4856977"/>
            <a:ext cx="599592" cy="13215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995513" y="3959092"/>
            <a:ext cx="171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water-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capacity</a:t>
            </a:r>
          </a:p>
        </p:txBody>
      </p:sp>
      <p:cxnSp>
        <p:nvCxnSpPr>
          <p:cNvPr id="45" name="Curved Connector 44"/>
          <p:cNvCxnSpPr>
            <a:stCxn id="43" idx="1"/>
            <a:endCxn id="44" idx="2"/>
          </p:cNvCxnSpPr>
          <p:nvPr/>
        </p:nvCxnSpPr>
        <p:spPr>
          <a:xfrm rot="10800000">
            <a:off x="5850716" y="4605423"/>
            <a:ext cx="855202" cy="940592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752756" y="1976715"/>
            <a:ext cx="1770228" cy="64633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Dense perennial,</a:t>
            </a:r>
          </a:p>
          <a:p>
            <a:pPr algn="ctr"/>
            <a:r>
              <a:rPr lang="en-US" dirty="0"/>
              <a:t>clonal sedges</a:t>
            </a:r>
          </a:p>
        </p:txBody>
      </p:sp>
      <p:cxnSp>
        <p:nvCxnSpPr>
          <p:cNvPr id="49" name="Curved Connector 48"/>
          <p:cNvCxnSpPr>
            <a:stCxn id="44" idx="0"/>
            <a:endCxn id="48" idx="1"/>
          </p:cNvCxnSpPr>
          <p:nvPr/>
        </p:nvCxnSpPr>
        <p:spPr>
          <a:xfrm rot="5400000" flipH="1" flipV="1">
            <a:off x="5472131" y="2678467"/>
            <a:ext cx="1659211" cy="902040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48" idx="2"/>
            <a:endCxn id="6" idx="0"/>
          </p:cNvCxnSpPr>
          <p:nvPr/>
        </p:nvCxnSpPr>
        <p:spPr>
          <a:xfrm rot="16200000" flipH="1">
            <a:off x="6973066" y="3287850"/>
            <a:ext cx="1353880" cy="24272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413236" y="4246988"/>
            <a:ext cx="186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belowground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productivity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06178" y="5360509"/>
            <a:ext cx="164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soil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 content</a:t>
            </a:r>
          </a:p>
        </p:txBody>
      </p:sp>
      <p:cxnSp>
        <p:nvCxnSpPr>
          <p:cNvPr id="74" name="Curved Connector 73"/>
          <p:cNvCxnSpPr>
            <a:stCxn id="72" idx="2"/>
            <a:endCxn id="73" idx="0"/>
          </p:cNvCxnSpPr>
          <p:nvPr/>
        </p:nvCxnSpPr>
        <p:spPr>
          <a:xfrm rot="5400000">
            <a:off x="2855215" y="4868354"/>
            <a:ext cx="467190" cy="517120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19699" y="4224967"/>
            <a:ext cx="1710405" cy="646331"/>
          </a:xfrm>
          <a:prstGeom prst="rect">
            <a:avLst/>
          </a:prstGeom>
          <a:solidFill>
            <a:schemeClr val="tx1">
              <a:alpha val="39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water-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capacity</a:t>
            </a:r>
          </a:p>
        </p:txBody>
      </p:sp>
      <p:cxnSp>
        <p:nvCxnSpPr>
          <p:cNvPr id="76" name="Curved Connector 75"/>
          <p:cNvCxnSpPr>
            <a:stCxn id="73" idx="1"/>
            <a:endCxn id="75" idx="2"/>
          </p:cNvCxnSpPr>
          <p:nvPr/>
        </p:nvCxnSpPr>
        <p:spPr>
          <a:xfrm rot="10800000">
            <a:off x="1374902" y="4871299"/>
            <a:ext cx="631276" cy="812377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33701" y="2177483"/>
            <a:ext cx="2136290" cy="64633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Sparse annuals and</a:t>
            </a:r>
          </a:p>
          <a:p>
            <a:pPr algn="ctr"/>
            <a:r>
              <a:rPr lang="en-US" dirty="0"/>
              <a:t>tap-rooted perennial</a:t>
            </a:r>
          </a:p>
        </p:txBody>
      </p:sp>
      <p:cxnSp>
        <p:nvCxnSpPr>
          <p:cNvPr id="78" name="Curved Connector 77"/>
          <p:cNvCxnSpPr>
            <a:stCxn id="75" idx="0"/>
            <a:endCxn id="77" idx="2"/>
          </p:cNvCxnSpPr>
          <p:nvPr/>
        </p:nvCxnSpPr>
        <p:spPr>
          <a:xfrm rot="5400000" flipH="1" flipV="1">
            <a:off x="687798" y="3510919"/>
            <a:ext cx="1401153" cy="26944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77" idx="3"/>
            <a:endCxn id="72" idx="0"/>
          </p:cNvCxnSpPr>
          <p:nvPr/>
        </p:nvCxnSpPr>
        <p:spPr>
          <a:xfrm>
            <a:off x="2469991" y="2500649"/>
            <a:ext cx="877379" cy="1746339"/>
          </a:xfrm>
          <a:prstGeom prst="curvedConnector2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ight Arrow 124"/>
          <p:cNvSpPr/>
          <p:nvPr/>
        </p:nvSpPr>
        <p:spPr>
          <a:xfrm rot="10800000">
            <a:off x="2830249" y="2149862"/>
            <a:ext cx="3406427" cy="1970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3980692" y="1976715"/>
            <a:ext cx="1125757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Grazing</a:t>
            </a: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 rotWithShape="1"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 t="50619" r="28261" b="19858"/>
          <a:stretch/>
        </p:blipFill>
        <p:spPr bwMode="auto">
          <a:xfrm>
            <a:off x="2895511" y="1173614"/>
            <a:ext cx="3461187" cy="87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 l="14915" t="20143" r="149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396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</TotalTime>
  <Words>527</Words>
  <Application>Microsoft Office PowerPoint</Application>
  <PresentationFormat>On-screen Show (4:3)</PresentationFormat>
  <Paragraphs>124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SimSun</vt:lpstr>
      <vt:lpstr>Arial</vt:lpstr>
      <vt:lpstr>Calibri</vt:lpstr>
      <vt:lpstr>Calibri Light</vt:lpstr>
      <vt:lpstr>Office Theme</vt:lpstr>
      <vt:lpstr>Herbivory, vegetation, and carbon storage in Tuolumne Meadows, Yosemite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Soil + water + plants</vt:lpstr>
      <vt:lpstr>Soil + water + plants</vt:lpstr>
      <vt:lpstr>Soil + water + plants</vt:lpstr>
      <vt:lpstr>2016+ Primary research questions Will planting Carex scopulorum change the  carbon flux? Will fencing allow the plantings to become  established and resilient once exposed to  herbivory?</vt:lpstr>
      <vt:lpstr>Experimental design</vt:lpstr>
      <vt:lpstr>Planted Carex scopulorum seedling survival</vt:lpstr>
      <vt:lpstr>Planted Carex scopulorum seedling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2017 Requested Research Plan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Herbivory, vegetation, and carbon storage in Tuolumne Meadows, Yosemite</dc:title>
  <dc:creator>Evan Wolf</dc:creator>
  <cp:lastModifiedBy>Levi Keszey</cp:lastModifiedBy>
  <cp:revision>9</cp:revision>
  <dcterms:created xsi:type="dcterms:W3CDTF">2017-02-07T20:20:02Z</dcterms:created>
  <dcterms:modified xsi:type="dcterms:W3CDTF">2017-02-08T02:19:29Z</dcterms:modified>
</cp:coreProperties>
</file>