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sclient\C\jhviers\TUO_Avg_FlowtoRiver_RecessionLimbModel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8135772374438E-2"/>
          <c:y val="2.2435403264289014E-2"/>
          <c:w val="0.90592978551000869"/>
          <c:h val="0.91550264272458504"/>
        </c:manualLayout>
      </c:layout>
      <c:lineChart>
        <c:grouping val="standard"/>
        <c:varyColors val="0"/>
        <c:ser>
          <c:idx val="0"/>
          <c:order val="0"/>
          <c:tx>
            <c:v>Baseline Scenario (T+0)</c:v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TUO_Avg_FlowtoRiver_DeltaT_0!$A$2:$A$53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TUO_Avg_FlowtoRiver_DeltaT_0!$CT$2:$CT$53</c:f>
              <c:numCache>
                <c:formatCode>General</c:formatCode>
                <c:ptCount val="52"/>
                <c:pt idx="0">
                  <c:v>10142164</c:v>
                </c:pt>
                <c:pt idx="1">
                  <c:v>7730652</c:v>
                </c:pt>
                <c:pt idx="2">
                  <c:v>7184268</c:v>
                </c:pt>
                <c:pt idx="3">
                  <c:v>26616018</c:v>
                </c:pt>
                <c:pt idx="4">
                  <c:v>23930385</c:v>
                </c:pt>
                <c:pt idx="5">
                  <c:v>23736640</c:v>
                </c:pt>
                <c:pt idx="6">
                  <c:v>49955785</c:v>
                </c:pt>
                <c:pt idx="7">
                  <c:v>44126240</c:v>
                </c:pt>
                <c:pt idx="8">
                  <c:v>34410912</c:v>
                </c:pt>
                <c:pt idx="9">
                  <c:v>24338428</c:v>
                </c:pt>
                <c:pt idx="10">
                  <c:v>37746180</c:v>
                </c:pt>
                <c:pt idx="11">
                  <c:v>33809818</c:v>
                </c:pt>
                <c:pt idx="12">
                  <c:v>38061063</c:v>
                </c:pt>
                <c:pt idx="13">
                  <c:v>38786715</c:v>
                </c:pt>
                <c:pt idx="14">
                  <c:v>34915349</c:v>
                </c:pt>
                <c:pt idx="15">
                  <c:v>51903712</c:v>
                </c:pt>
                <c:pt idx="16">
                  <c:v>65055561</c:v>
                </c:pt>
                <c:pt idx="17">
                  <c:v>32371791</c:v>
                </c:pt>
                <c:pt idx="18">
                  <c:v>46867023</c:v>
                </c:pt>
                <c:pt idx="19">
                  <c:v>81918771</c:v>
                </c:pt>
                <c:pt idx="20">
                  <c:v>49968239</c:v>
                </c:pt>
                <c:pt idx="21">
                  <c:v>52701040</c:v>
                </c:pt>
                <c:pt idx="22">
                  <c:v>71161967</c:v>
                </c:pt>
                <c:pt idx="23">
                  <c:v>58127272</c:v>
                </c:pt>
                <c:pt idx="24">
                  <c:v>61770268</c:v>
                </c:pt>
                <c:pt idx="25">
                  <c:v>52979850</c:v>
                </c:pt>
                <c:pt idx="26">
                  <c:v>46954498</c:v>
                </c:pt>
                <c:pt idx="27">
                  <c:v>75269703</c:v>
                </c:pt>
                <c:pt idx="28">
                  <c:v>82955616</c:v>
                </c:pt>
                <c:pt idx="29">
                  <c:v>95527434</c:v>
                </c:pt>
                <c:pt idx="30">
                  <c:v>115509827</c:v>
                </c:pt>
                <c:pt idx="31">
                  <c:v>110702995</c:v>
                </c:pt>
                <c:pt idx="32" formatCode="_(* #,##0.00_);_(* \(#,##0.00\);_(* &quot;-&quot;??_);_(@_)">
                  <c:v>120347067</c:v>
                </c:pt>
                <c:pt idx="33" formatCode="_(* #,##0.00_);_(* \(#,##0.00\);_(* &quot;-&quot;??_);_(@_)">
                  <c:v>115039037</c:v>
                </c:pt>
                <c:pt idx="34" formatCode="_(* #,##0.00_);_(* \(#,##0.00\);_(* &quot;-&quot;??_);_(@_)">
                  <c:v>106895117</c:v>
                </c:pt>
                <c:pt idx="35" formatCode="_(* #,##0.00_);_(* \(#,##0.00\);_(* &quot;-&quot;??_);_(@_)">
                  <c:v>97408553</c:v>
                </c:pt>
                <c:pt idx="36" formatCode="_(* #,##0.00_);_(* \(#,##0.00\);_(* &quot;-&quot;??_);_(@_)">
                  <c:v>83957562</c:v>
                </c:pt>
                <c:pt idx="37" formatCode="_(* #,##0.00_);_(* \(#,##0.00\);_(* &quot;-&quot;??_);_(@_)">
                  <c:v>61436041</c:v>
                </c:pt>
                <c:pt idx="38" formatCode="_(* #,##0.00_);_(* \(#,##0.00\);_(* &quot;-&quot;??_);_(@_)">
                  <c:v>52765740</c:v>
                </c:pt>
                <c:pt idx="39" formatCode="_(* #,##0.00_);_(* \(#,##0.00\);_(* &quot;-&quot;??_);_(@_)">
                  <c:v>36409830</c:v>
                </c:pt>
                <c:pt idx="40" formatCode="_(* #,##0.00_);_(* \(#,##0.00\);_(* &quot;-&quot;??_);_(@_)">
                  <c:v>29330006</c:v>
                </c:pt>
                <c:pt idx="41" formatCode="_(* #,##0.00_);_(* \(#,##0.00\);_(* &quot;-&quot;??_);_(@_)">
                  <c:v>22292077</c:v>
                </c:pt>
                <c:pt idx="42" formatCode="_(* #,##0.00_);_(* \(#,##0.00\);_(* &quot;-&quot;??_);_(@_)">
                  <c:v>16762709</c:v>
                </c:pt>
                <c:pt idx="43" formatCode="_(* #,##0.00_);_(* \(#,##0.00\);_(* &quot;-&quot;??_);_(@_)">
                  <c:v>11165432</c:v>
                </c:pt>
                <c:pt idx="44" formatCode="_(* #,##0.00_);_(* \(#,##0.00\);_(* &quot;-&quot;??_);_(@_)">
                  <c:v>8772247</c:v>
                </c:pt>
                <c:pt idx="45" formatCode="_(* #,##0.00_);_(* \(#,##0.00\);_(* &quot;-&quot;??_);_(@_)">
                  <c:v>7347279</c:v>
                </c:pt>
                <c:pt idx="46" formatCode="_(* #,##0.00_);_(* \(#,##0.00\);_(* &quot;-&quot;??_);_(@_)">
                  <c:v>5824360</c:v>
                </c:pt>
                <c:pt idx="47" formatCode="_(* #,##0.00_);_(* \(#,##0.00\);_(* &quot;-&quot;??_);_(@_)">
                  <c:v>5836916</c:v>
                </c:pt>
                <c:pt idx="48" formatCode="_(* #,##0.00_);_(* \(#,##0.00\);_(* &quot;-&quot;??_);_(@_)">
                  <c:v>5573408</c:v>
                </c:pt>
                <c:pt idx="49" formatCode="_(* #,##0.00_);_(* \(#,##0.00\);_(* &quot;-&quot;??_);_(@_)">
                  <c:v>4642958</c:v>
                </c:pt>
                <c:pt idx="50">
                  <c:v>5303304</c:v>
                </c:pt>
                <c:pt idx="51">
                  <c:v>12733038</c:v>
                </c:pt>
              </c:numCache>
            </c:numRef>
          </c:val>
          <c:smooth val="1"/>
        </c:ser>
        <c:ser>
          <c:idx val="1"/>
          <c:order val="1"/>
          <c:tx>
            <c:v>Warming Scenario (T+2)</c:v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TUO_Avg_FlowtoRiver_DeltaT_2!$A$2:$A$53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TUO_Avg_FlowtoRiver_DeltaT_2!$CT$2:$CT$53</c:f>
              <c:numCache>
                <c:formatCode>General</c:formatCode>
                <c:ptCount val="52"/>
                <c:pt idx="0">
                  <c:v>9483662</c:v>
                </c:pt>
                <c:pt idx="1">
                  <c:v>7176817</c:v>
                </c:pt>
                <c:pt idx="2">
                  <c:v>7143345</c:v>
                </c:pt>
                <c:pt idx="3">
                  <c:v>30905955</c:v>
                </c:pt>
                <c:pt idx="4">
                  <c:v>26491447</c:v>
                </c:pt>
                <c:pt idx="5">
                  <c:v>27704999</c:v>
                </c:pt>
                <c:pt idx="6">
                  <c:v>60778303</c:v>
                </c:pt>
                <c:pt idx="7">
                  <c:v>57406596</c:v>
                </c:pt>
                <c:pt idx="8">
                  <c:v>45123712</c:v>
                </c:pt>
                <c:pt idx="9">
                  <c:v>32068779</c:v>
                </c:pt>
                <c:pt idx="10">
                  <c:v>50235035</c:v>
                </c:pt>
                <c:pt idx="11">
                  <c:v>45763516</c:v>
                </c:pt>
                <c:pt idx="12">
                  <c:v>54143570</c:v>
                </c:pt>
                <c:pt idx="13">
                  <c:v>55976452</c:v>
                </c:pt>
                <c:pt idx="14">
                  <c:v>48672512</c:v>
                </c:pt>
                <c:pt idx="15">
                  <c:v>70991744</c:v>
                </c:pt>
                <c:pt idx="16">
                  <c:v>88790051</c:v>
                </c:pt>
                <c:pt idx="17">
                  <c:v>41741551</c:v>
                </c:pt>
                <c:pt idx="18">
                  <c:v>61335282</c:v>
                </c:pt>
                <c:pt idx="19">
                  <c:v>105260552</c:v>
                </c:pt>
                <c:pt idx="20">
                  <c:v>65010594</c:v>
                </c:pt>
                <c:pt idx="21">
                  <c:v>66206598</c:v>
                </c:pt>
                <c:pt idx="22">
                  <c:v>84776353</c:v>
                </c:pt>
                <c:pt idx="23">
                  <c:v>67085492</c:v>
                </c:pt>
                <c:pt idx="24">
                  <c:v>71283898</c:v>
                </c:pt>
                <c:pt idx="25">
                  <c:v>62633404</c:v>
                </c:pt>
                <c:pt idx="26">
                  <c:v>50152863</c:v>
                </c:pt>
                <c:pt idx="27">
                  <c:v>77717709</c:v>
                </c:pt>
                <c:pt idx="28">
                  <c:v>81013291</c:v>
                </c:pt>
                <c:pt idx="29">
                  <c:v>90028249</c:v>
                </c:pt>
                <c:pt idx="30">
                  <c:v>104957263</c:v>
                </c:pt>
                <c:pt idx="31">
                  <c:v>97689864</c:v>
                </c:pt>
                <c:pt idx="32">
                  <c:v>101572383</c:v>
                </c:pt>
                <c:pt idx="33">
                  <c:v>87666045</c:v>
                </c:pt>
                <c:pt idx="34">
                  <c:v>76062296</c:v>
                </c:pt>
                <c:pt idx="35">
                  <c:v>65184121</c:v>
                </c:pt>
                <c:pt idx="36">
                  <c:v>53594689</c:v>
                </c:pt>
                <c:pt idx="37">
                  <c:v>36549694</c:v>
                </c:pt>
                <c:pt idx="38">
                  <c:v>29217269</c:v>
                </c:pt>
                <c:pt idx="39">
                  <c:v>20043765</c:v>
                </c:pt>
                <c:pt idx="40">
                  <c:v>15697599</c:v>
                </c:pt>
                <c:pt idx="41">
                  <c:v>11551273</c:v>
                </c:pt>
                <c:pt idx="42">
                  <c:v>7625536</c:v>
                </c:pt>
                <c:pt idx="43">
                  <c:v>5373445</c:v>
                </c:pt>
                <c:pt idx="44">
                  <c:v>4826021</c:v>
                </c:pt>
                <c:pt idx="45">
                  <c:v>4287382</c:v>
                </c:pt>
                <c:pt idx="46">
                  <c:v>3643528</c:v>
                </c:pt>
                <c:pt idx="47">
                  <c:v>3616385</c:v>
                </c:pt>
                <c:pt idx="48">
                  <c:v>4303383</c:v>
                </c:pt>
                <c:pt idx="49">
                  <c:v>3721807</c:v>
                </c:pt>
                <c:pt idx="50">
                  <c:v>4806159</c:v>
                </c:pt>
                <c:pt idx="51">
                  <c:v>13116175</c:v>
                </c:pt>
              </c:numCache>
            </c:numRef>
          </c:val>
          <c:smooth val="1"/>
        </c:ser>
        <c:ser>
          <c:idx val="2"/>
          <c:order val="2"/>
          <c:tx>
            <c:v>Warming Scenario (T+4)</c:v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TUO_Avg_FlowtoRiver_DeltaT_4!$CT$2:$CT$53</c:f>
              <c:numCache>
                <c:formatCode>General</c:formatCode>
                <c:ptCount val="52"/>
                <c:pt idx="0">
                  <c:v>8947562</c:v>
                </c:pt>
                <c:pt idx="1">
                  <c:v>6992455</c:v>
                </c:pt>
                <c:pt idx="2">
                  <c:v>7054254</c:v>
                </c:pt>
                <c:pt idx="3">
                  <c:v>34116840</c:v>
                </c:pt>
                <c:pt idx="4">
                  <c:v>27630997</c:v>
                </c:pt>
                <c:pt idx="5">
                  <c:v>30482832</c:v>
                </c:pt>
                <c:pt idx="6">
                  <c:v>69762062</c:v>
                </c:pt>
                <c:pt idx="7">
                  <c:v>69442621</c:v>
                </c:pt>
                <c:pt idx="8">
                  <c:v>55503066</c:v>
                </c:pt>
                <c:pt idx="9">
                  <c:v>39851423</c:v>
                </c:pt>
                <c:pt idx="10">
                  <c:v>63074929</c:v>
                </c:pt>
                <c:pt idx="11">
                  <c:v>57007163</c:v>
                </c:pt>
                <c:pt idx="12">
                  <c:v>69864272</c:v>
                </c:pt>
                <c:pt idx="13">
                  <c:v>74974641</c:v>
                </c:pt>
                <c:pt idx="14">
                  <c:v>62800126</c:v>
                </c:pt>
                <c:pt idx="15">
                  <c:v>89890082</c:v>
                </c:pt>
                <c:pt idx="16">
                  <c:v>112284610</c:v>
                </c:pt>
                <c:pt idx="17">
                  <c:v>50677077</c:v>
                </c:pt>
                <c:pt idx="18">
                  <c:v>74308801</c:v>
                </c:pt>
                <c:pt idx="19">
                  <c:v>127436535</c:v>
                </c:pt>
                <c:pt idx="20">
                  <c:v>79928164</c:v>
                </c:pt>
                <c:pt idx="21">
                  <c:v>78568424</c:v>
                </c:pt>
                <c:pt idx="22">
                  <c:v>95704526</c:v>
                </c:pt>
                <c:pt idx="23">
                  <c:v>74747380</c:v>
                </c:pt>
                <c:pt idx="24">
                  <c:v>79355056</c:v>
                </c:pt>
                <c:pt idx="25">
                  <c:v>70382274</c:v>
                </c:pt>
                <c:pt idx="26">
                  <c:v>52811194</c:v>
                </c:pt>
                <c:pt idx="27">
                  <c:v>77503762</c:v>
                </c:pt>
                <c:pt idx="28">
                  <c:v>70537482</c:v>
                </c:pt>
                <c:pt idx="29">
                  <c:v>75236511</c:v>
                </c:pt>
                <c:pt idx="30">
                  <c:v>84781382</c:v>
                </c:pt>
                <c:pt idx="31">
                  <c:v>74734824</c:v>
                </c:pt>
                <c:pt idx="32">
                  <c:v>71545226</c:v>
                </c:pt>
                <c:pt idx="33">
                  <c:v>54030773</c:v>
                </c:pt>
                <c:pt idx="34">
                  <c:v>46115034</c:v>
                </c:pt>
                <c:pt idx="35">
                  <c:v>37812370</c:v>
                </c:pt>
                <c:pt idx="36">
                  <c:v>28388586</c:v>
                </c:pt>
                <c:pt idx="37">
                  <c:v>17945423</c:v>
                </c:pt>
                <c:pt idx="38">
                  <c:v>14629664</c:v>
                </c:pt>
                <c:pt idx="39">
                  <c:v>9005974</c:v>
                </c:pt>
                <c:pt idx="40">
                  <c:v>7896805</c:v>
                </c:pt>
                <c:pt idx="41">
                  <c:v>6001182</c:v>
                </c:pt>
                <c:pt idx="42">
                  <c:v>4402516</c:v>
                </c:pt>
                <c:pt idx="43">
                  <c:v>3419205</c:v>
                </c:pt>
                <c:pt idx="44">
                  <c:v>3230781</c:v>
                </c:pt>
                <c:pt idx="45">
                  <c:v>3149553</c:v>
                </c:pt>
                <c:pt idx="46">
                  <c:v>2918927</c:v>
                </c:pt>
                <c:pt idx="47">
                  <c:v>3017494</c:v>
                </c:pt>
                <c:pt idx="48">
                  <c:v>3871714</c:v>
                </c:pt>
                <c:pt idx="49">
                  <c:v>3383069</c:v>
                </c:pt>
                <c:pt idx="50">
                  <c:v>4585368</c:v>
                </c:pt>
                <c:pt idx="51">
                  <c:v>13393138</c:v>
                </c:pt>
              </c:numCache>
            </c:numRef>
          </c:val>
          <c:smooth val="1"/>
        </c:ser>
        <c:ser>
          <c:idx val="3"/>
          <c:order val="3"/>
          <c:tx>
            <c:v>Warming Scenario (T+6)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TUO_Avg_FlowtoRiver_DeltaT_6!$CT$2:$CT$53</c:f>
              <c:numCache>
                <c:formatCode>General</c:formatCode>
                <c:ptCount val="52"/>
                <c:pt idx="0">
                  <c:v>8523002</c:v>
                </c:pt>
                <c:pt idx="1">
                  <c:v>6926666</c:v>
                </c:pt>
                <c:pt idx="2">
                  <c:v>6893257</c:v>
                </c:pt>
                <c:pt idx="3">
                  <c:v>35872161</c:v>
                </c:pt>
                <c:pt idx="4">
                  <c:v>27579157</c:v>
                </c:pt>
                <c:pt idx="5">
                  <c:v>31859660</c:v>
                </c:pt>
                <c:pt idx="6">
                  <c:v>76111018</c:v>
                </c:pt>
                <c:pt idx="7">
                  <c:v>78614650</c:v>
                </c:pt>
                <c:pt idx="8">
                  <c:v>64095830</c:v>
                </c:pt>
                <c:pt idx="9">
                  <c:v>47121363</c:v>
                </c:pt>
                <c:pt idx="10">
                  <c:v>74086562</c:v>
                </c:pt>
                <c:pt idx="11">
                  <c:v>65985047</c:v>
                </c:pt>
                <c:pt idx="12">
                  <c:v>82617872</c:v>
                </c:pt>
                <c:pt idx="13">
                  <c:v>93174442</c:v>
                </c:pt>
                <c:pt idx="14">
                  <c:v>75626929</c:v>
                </c:pt>
                <c:pt idx="15">
                  <c:v>105726363</c:v>
                </c:pt>
                <c:pt idx="16">
                  <c:v>134492127</c:v>
                </c:pt>
                <c:pt idx="17">
                  <c:v>58593332</c:v>
                </c:pt>
                <c:pt idx="18">
                  <c:v>85970748</c:v>
                </c:pt>
                <c:pt idx="19">
                  <c:v>148199620</c:v>
                </c:pt>
                <c:pt idx="20">
                  <c:v>92760285</c:v>
                </c:pt>
                <c:pt idx="21">
                  <c:v>87729969</c:v>
                </c:pt>
                <c:pt idx="22">
                  <c:v>103672556</c:v>
                </c:pt>
                <c:pt idx="23">
                  <c:v>78956666</c:v>
                </c:pt>
                <c:pt idx="24">
                  <c:v>85913602</c:v>
                </c:pt>
                <c:pt idx="25">
                  <c:v>75242917</c:v>
                </c:pt>
                <c:pt idx="26">
                  <c:v>48869725</c:v>
                </c:pt>
                <c:pt idx="27">
                  <c:v>69238613</c:v>
                </c:pt>
                <c:pt idx="28">
                  <c:v>54645820</c:v>
                </c:pt>
                <c:pt idx="29">
                  <c:v>57437100</c:v>
                </c:pt>
                <c:pt idx="30">
                  <c:v>61393730</c:v>
                </c:pt>
                <c:pt idx="31">
                  <c:v>49938335</c:v>
                </c:pt>
                <c:pt idx="32">
                  <c:v>42654396</c:v>
                </c:pt>
                <c:pt idx="33">
                  <c:v>27877333</c:v>
                </c:pt>
                <c:pt idx="34">
                  <c:v>21419212</c:v>
                </c:pt>
                <c:pt idx="35">
                  <c:v>16910480</c:v>
                </c:pt>
                <c:pt idx="36">
                  <c:v>11216444</c:v>
                </c:pt>
                <c:pt idx="37">
                  <c:v>6033075</c:v>
                </c:pt>
                <c:pt idx="38">
                  <c:v>6307130</c:v>
                </c:pt>
                <c:pt idx="39">
                  <c:v>4143788</c:v>
                </c:pt>
                <c:pt idx="40">
                  <c:v>4446178</c:v>
                </c:pt>
                <c:pt idx="41">
                  <c:v>3644271</c:v>
                </c:pt>
                <c:pt idx="42">
                  <c:v>2895936</c:v>
                </c:pt>
                <c:pt idx="43">
                  <c:v>2646167</c:v>
                </c:pt>
                <c:pt idx="44">
                  <c:v>2750525</c:v>
                </c:pt>
                <c:pt idx="45">
                  <c:v>2801293</c:v>
                </c:pt>
                <c:pt idx="46">
                  <c:v>2678777</c:v>
                </c:pt>
                <c:pt idx="47">
                  <c:v>2862964</c:v>
                </c:pt>
                <c:pt idx="48">
                  <c:v>3750565</c:v>
                </c:pt>
                <c:pt idx="49">
                  <c:v>3227424</c:v>
                </c:pt>
                <c:pt idx="50">
                  <c:v>4429803</c:v>
                </c:pt>
                <c:pt idx="51">
                  <c:v>13173852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24352"/>
        <c:axId val="130325888"/>
      </c:lineChart>
      <c:catAx>
        <c:axId val="130324352"/>
        <c:scaling>
          <c:orientation val="minMax"/>
        </c:scaling>
        <c:delete val="1"/>
        <c:axPos val="b"/>
        <c:majorTickMark val="out"/>
        <c:minorTickMark val="none"/>
        <c:tickLblPos val="none"/>
        <c:crossAx val="130325888"/>
        <c:crosses val="autoZero"/>
        <c:auto val="1"/>
        <c:lblAlgn val="ctr"/>
        <c:lblOffset val="100"/>
        <c:noMultiLvlLbl val="0"/>
      </c:catAx>
      <c:valAx>
        <c:axId val="13032588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24352"/>
        <c:crosses val="autoZero"/>
        <c:crossBetween val="between"/>
        <c:majorUnit val="10000000"/>
        <c:dispUnits>
          <c:builtInUnit val="millions"/>
        </c:dispUnits>
      </c:valAx>
    </c:plotArea>
    <c:plotVisOnly val="1"/>
    <c:dispBlanksAs val="gap"/>
    <c:showDLblsOverMax val="0"/>
  </c:chart>
  <c:spPr>
    <a:solidFill>
      <a:schemeClr val="lt1"/>
    </a:solidFill>
    <a:ln w="2642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AB5C-ECAB-4F82-8014-8E62D837DEA8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C247-628B-4EC0-8C1B-99B3DABB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Loss</a:t>
            </a:r>
            <a:r>
              <a:rPr lang="en-US" baseline="0" dirty="0" smtClean="0">
                <a:ea typeface="ＭＳ Ｐゴシック" pitchFamily="34" charset="-128"/>
              </a:rPr>
              <a:t> of snowpack and warming temps results in shifts in downstream river flows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Large shift from snow to rain at mid-elevations. 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Larger winter floods that are more unpredictable (snowmelts slowly and predictably).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5-7 weeks earlier snowmelt/runoff (June to late April). 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Longer dry season (start in June instead of August).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B2C0807-2224-40B4-B617-A0430DB5F16F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These shifts in</a:t>
            </a:r>
            <a:r>
              <a:rPr lang="en-US" baseline="0" dirty="0" smtClean="0"/>
              <a:t> the flow regime will be profound for native species.</a:t>
            </a:r>
            <a:endParaRPr lang="en-US" dirty="0" smtClean="0"/>
          </a:p>
          <a:p>
            <a:pPr eaLnBrk="1" hangingPunct="1"/>
            <a:r>
              <a:rPr lang="en-US" dirty="0" smtClean="0"/>
              <a:t>In med-montane </a:t>
            </a:r>
            <a:r>
              <a:rPr lang="en-US" dirty="0" err="1" smtClean="0"/>
              <a:t>evnvirons</a:t>
            </a:r>
            <a:r>
              <a:rPr lang="en-US" dirty="0" smtClean="0"/>
              <a:t> with distinct annual wet and dry seasons, the spring snowmelt recession limb is a critically important part of the natural flow regime.  Acting as a bridge between the </a:t>
            </a:r>
            <a:r>
              <a:rPr lang="en-US" dirty="0" err="1" smtClean="0"/>
              <a:t>abiotically</a:t>
            </a:r>
            <a:r>
              <a:rPr lang="en-US" dirty="0" smtClean="0"/>
              <a:t> stressful high flows of winter and the biologically stressful warm low flows of summer, the spring recession is the one time annually where flows are plentiful and predictable.  Plays a large role in maintaining and creating stream diversity. Allows non-limiting habitat conditions to coincide with high resource availability, resulting in high reproductive success, growth rates, and survivorship.</a:t>
            </a:r>
          </a:p>
          <a:p>
            <a:pPr eaLnBrk="1" hangingPunct="1"/>
            <a:endParaRPr lang="en-US" dirty="0" smtClean="0"/>
          </a:p>
          <a:p>
            <a:pPr marL="225425" indent="3175">
              <a:lnSpc>
                <a:spcPct val="90000"/>
              </a:lnSpc>
              <a:buNone/>
            </a:pPr>
            <a:r>
              <a:rPr lang="en-US" sz="2400" b="1" kern="1200" dirty="0" smtClean="0"/>
              <a:t>Important to both geomorphic and ecological processes... </a:t>
            </a:r>
          </a:p>
          <a:p>
            <a:pPr marL="225425" indent="-225425">
              <a:lnSpc>
                <a:spcPct val="90000"/>
              </a:lnSpc>
            </a:pPr>
            <a:r>
              <a:rPr lang="en-US" sz="2400" b="1" i="1" kern="1200" dirty="0" smtClean="0"/>
              <a:t>Montane</a:t>
            </a:r>
            <a:r>
              <a:rPr lang="en-US" sz="2400" kern="1200" dirty="0" smtClean="0"/>
              <a:t> ► bulk of the total annual discharge, often delivering more than 70% of annual streamflow </a:t>
            </a:r>
          </a:p>
          <a:p>
            <a:pPr marL="625475" lvl="1" indent="-225425">
              <a:lnSpc>
                <a:spcPct val="90000"/>
              </a:lnSpc>
            </a:pPr>
            <a:r>
              <a:rPr lang="en-US" sz="2000" kern="1200" dirty="0" smtClean="0"/>
              <a:t>(</a:t>
            </a:r>
            <a:r>
              <a:rPr lang="en-US" sz="2000" kern="1200" dirty="0" err="1" smtClean="0"/>
              <a:t>Hauer</a:t>
            </a:r>
            <a:r>
              <a:rPr lang="en-US" sz="2000" kern="1200" dirty="0" smtClean="0"/>
              <a:t> et al. 1997).  </a:t>
            </a:r>
          </a:p>
          <a:p>
            <a:pPr marL="225425" indent="-225425">
              <a:lnSpc>
                <a:spcPct val="90000"/>
              </a:lnSpc>
            </a:pPr>
            <a:r>
              <a:rPr lang="en-US" sz="2400" b="1" i="1" kern="1200" dirty="0" smtClean="0"/>
              <a:t>Mediterranean-montane </a:t>
            </a:r>
            <a:r>
              <a:rPr lang="en-US" sz="2400" kern="1200" dirty="0" smtClean="0"/>
              <a:t>► summer low flows dominate for up to six months of the year and at least 65% of annual precipitation falls in the three months of winter</a:t>
            </a:r>
          </a:p>
          <a:p>
            <a:pPr marL="625475" lvl="1" indent="-225425">
              <a:lnSpc>
                <a:spcPct val="90000"/>
              </a:lnSpc>
            </a:pPr>
            <a:r>
              <a:rPr lang="en-US" sz="2000" kern="1200" dirty="0" smtClean="0"/>
              <a:t> (</a:t>
            </a:r>
            <a:r>
              <a:rPr lang="en-US" sz="2000" kern="1200" dirty="0" err="1" smtClean="0"/>
              <a:t>Gasith</a:t>
            </a:r>
            <a:r>
              <a:rPr lang="en-US" sz="2000" kern="1200" dirty="0" smtClean="0"/>
              <a:t> and </a:t>
            </a:r>
            <a:r>
              <a:rPr lang="en-US" sz="2000" kern="1200" dirty="0" err="1" smtClean="0"/>
              <a:t>Resh</a:t>
            </a:r>
            <a:r>
              <a:rPr lang="en-US" sz="2000" kern="1200" dirty="0" smtClean="0"/>
              <a:t> 1999).</a:t>
            </a:r>
          </a:p>
          <a:p>
            <a:pPr marL="225425" indent="-225425">
              <a:lnSpc>
                <a:spcPct val="90000"/>
              </a:lnSpc>
            </a:pPr>
            <a:endParaRPr lang="en-US" sz="2400" dirty="0" smtClean="0"/>
          </a:p>
          <a:p>
            <a:endParaRPr lang="en-US" sz="2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flow regime provides</a:t>
            </a:r>
            <a:r>
              <a:rPr lang="en-US" baseline="0" dirty="0" smtClean="0"/>
              <a:t> ecological cues for native species adapted to the seasonal flood/drought cycles</a:t>
            </a:r>
          </a:p>
          <a:p>
            <a:r>
              <a:rPr lang="en-US" baseline="0" dirty="0" smtClean="0"/>
              <a:t>Also provides disturbance and geomorphic work for the channel and habitat for native species</a:t>
            </a:r>
          </a:p>
          <a:p>
            <a:r>
              <a:rPr lang="en-US" baseline="0" dirty="0" smtClean="0"/>
              <a:t>When considered in tandem through time, can see how the timing, magnitude and rate of change of flows create habitat and conditions necessary for native species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6E5CC-6CBC-4DAC-8A9C-4964C433C1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AF03-22A1-45AE-AB6A-744C903AA627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78"/>
            <a:ext cx="83820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4C4-684A-47CF-BA9B-26D850F5E493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6E91-DED0-45B9-AEBE-E2755E9AB3AB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7026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CC80-C374-479B-B8AC-4BD6974C168F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3D31-AE39-4484-A1EF-D09343C5A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8382000" cy="1167788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E3D4B-80D8-4787-B553-6D32761E0AF7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EE1157-428C-44C2-9DF9-1346C9C07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C82-4B2B-4FAB-BCDF-1414E8DEC352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709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D0CF-048D-4118-B65A-2199BA15BB31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8FD5-27E9-41B4-B108-5F6F7FA878E7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709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709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4EDE-E61E-48B4-ACFA-A12861E4BC97}" type="datetime1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1483-1F1D-4E9D-9A11-6B48837189AA}" type="datetime1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709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E553-BBD4-453C-BF7A-FA4EFF7D6E87}" type="datetime1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62050"/>
          </a:xfrm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95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7B4-0FAC-45A9-9FD5-BD13BBDE5183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11AB-6AEB-4E25-83E9-94BC8070962F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05AE-CAC2-46BB-BEF6-D231FD275EDD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F2B6-2BEE-45A4-8C6B-D222491B7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05800" cy="762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Expected Changes </a:t>
            </a:r>
            <a:r>
              <a:rPr lang="en-US" sz="3600" b="1" dirty="0" smtClean="0"/>
              <a:t>in Flow Regime</a:t>
            </a:r>
            <a:endParaRPr lang="en-US" sz="3600" b="1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304800" y="1600202"/>
            <a:ext cx="3657600" cy="3713163"/>
          </a:xfrm>
          <a:prstGeom prst="rect">
            <a:avLst/>
          </a:prstGeom>
        </p:spPr>
        <p:txBody>
          <a:bodyPr/>
          <a:lstStyle/>
          <a:p>
            <a:pPr marL="273050" indent="-273050" defTabSz="914400">
              <a:spcBef>
                <a:spcPts val="1200"/>
              </a:spcBef>
              <a:buClr>
                <a:schemeClr val="tx2"/>
              </a:buClr>
              <a:buSzPct val="95000"/>
              <a:buFont typeface="Wingdings 2" pitchFamily="-65" charset="2"/>
              <a:buChar char=""/>
              <a:defRPr/>
            </a:pPr>
            <a:r>
              <a:rPr lang="en-US" sz="2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Shift from snow-dominated to rain-dominated flow regimes</a:t>
            </a:r>
          </a:p>
          <a:p>
            <a:pPr marL="273050" indent="-273050" defTabSz="914400">
              <a:spcBef>
                <a:spcPts val="1200"/>
              </a:spcBef>
              <a:buClr>
                <a:schemeClr val="tx2"/>
              </a:buClr>
              <a:buSzPct val="95000"/>
              <a:buFont typeface="Wingdings 2" pitchFamily="-65" charset="2"/>
              <a:buChar char=""/>
              <a:defRPr/>
            </a:pPr>
            <a:r>
              <a:rPr lang="en-US" sz="2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Earlier timing of snowmelt</a:t>
            </a:r>
          </a:p>
          <a:p>
            <a:pPr marL="273050" indent="-273050" defTabSz="914400">
              <a:spcBef>
                <a:spcPts val="1200"/>
              </a:spcBef>
              <a:buClr>
                <a:schemeClr val="tx2"/>
              </a:buClr>
              <a:buSzPct val="95000"/>
              <a:buFont typeface="Wingdings 2" pitchFamily="-65" charset="2"/>
              <a:buChar char=""/>
              <a:defRPr/>
            </a:pPr>
            <a:r>
              <a:rPr lang="en-US" sz="2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Larger winter floods</a:t>
            </a:r>
          </a:p>
          <a:p>
            <a:pPr marL="273050" indent="-273050" defTabSz="914400">
              <a:spcBef>
                <a:spcPts val="1200"/>
              </a:spcBef>
              <a:buClr>
                <a:schemeClr val="tx2"/>
              </a:buClr>
              <a:buSzPct val="95000"/>
              <a:buFont typeface="Wingdings 2" pitchFamily="-65" charset="2"/>
              <a:buChar char=""/>
              <a:defRPr/>
            </a:pPr>
            <a:r>
              <a:rPr lang="en-US" sz="26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Longer dry season</a:t>
            </a:r>
          </a:p>
          <a:p>
            <a:pPr marL="273050" indent="-273050" defTabSz="914400">
              <a:spcBef>
                <a:spcPts val="1200"/>
              </a:spcBef>
              <a:buClr>
                <a:srgbClr val="0BD0D9"/>
              </a:buClr>
              <a:buSzPct val="95000"/>
              <a:buFont typeface="Wingdings 2" pitchFamily="-65" charset="2"/>
              <a:buNone/>
              <a:defRPr/>
            </a:pPr>
            <a:endParaRPr lang="en-US" sz="2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52" name="Char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59466"/>
              </p:ext>
            </p:extLst>
          </p:nvPr>
        </p:nvGraphicFramePr>
        <p:xfrm>
          <a:off x="4186996" y="1752600"/>
          <a:ext cx="471802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9" name="Picture 2" descr="C:\Documents and Settings\VIERS\My Documents\My Pictures\Microsoft Clip Organizer\j04325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6" y="441325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:\Documents and Settings\VIERS\My Documents\My Pictures\Microsoft Clip Organizer\j04325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356102"/>
            <a:ext cx="774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ight Arrow 56"/>
          <p:cNvSpPr/>
          <p:nvPr/>
        </p:nvSpPr>
        <p:spPr>
          <a:xfrm rot="10800000">
            <a:off x="6187035" y="4765041"/>
            <a:ext cx="518566" cy="181964"/>
          </a:xfrm>
          <a:prstGeom prst="rightArrow">
            <a:avLst>
              <a:gd name="adj1" fmla="val 23627"/>
              <a:gd name="adj2" fmla="val 69780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4" name="TextBox 57"/>
          <p:cNvSpPr txBox="1">
            <a:spLocks noChangeArrowheads="1"/>
          </p:cNvSpPr>
          <p:nvPr/>
        </p:nvSpPr>
        <p:spPr bwMode="auto">
          <a:xfrm>
            <a:off x="5340350" y="1295400"/>
            <a:ext cx="2356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Tuolumne River Flow</a:t>
            </a:r>
          </a:p>
        </p:txBody>
      </p:sp>
      <p:sp>
        <p:nvSpPr>
          <p:cNvPr id="16395" name="TextBox 58"/>
          <p:cNvSpPr txBox="1">
            <a:spLocks noChangeArrowheads="1"/>
          </p:cNvSpPr>
          <p:nvPr/>
        </p:nvSpPr>
        <p:spPr bwMode="auto">
          <a:xfrm>
            <a:off x="4648201" y="5105402"/>
            <a:ext cx="383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Oct</a:t>
            </a:r>
          </a:p>
        </p:txBody>
      </p:sp>
      <p:sp>
        <p:nvSpPr>
          <p:cNvPr id="16396" name="TextBox 59"/>
          <p:cNvSpPr txBox="1">
            <a:spLocks noChangeArrowheads="1"/>
          </p:cNvSpPr>
          <p:nvPr/>
        </p:nvSpPr>
        <p:spPr bwMode="auto">
          <a:xfrm>
            <a:off x="5559425" y="5105402"/>
            <a:ext cx="389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Jan</a:t>
            </a:r>
          </a:p>
        </p:txBody>
      </p:sp>
      <p:sp>
        <p:nvSpPr>
          <p:cNvPr id="16397" name="TextBox 61"/>
          <p:cNvSpPr txBox="1">
            <a:spLocks noChangeArrowheads="1"/>
          </p:cNvSpPr>
          <p:nvPr/>
        </p:nvSpPr>
        <p:spPr bwMode="auto">
          <a:xfrm>
            <a:off x="6477000" y="5105402"/>
            <a:ext cx="4058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Mar</a:t>
            </a:r>
          </a:p>
        </p:txBody>
      </p:sp>
      <p:sp>
        <p:nvSpPr>
          <p:cNvPr id="16398" name="TextBox 62"/>
          <p:cNvSpPr txBox="1">
            <a:spLocks noChangeArrowheads="1"/>
          </p:cNvSpPr>
          <p:nvPr/>
        </p:nvSpPr>
        <p:spPr bwMode="auto">
          <a:xfrm>
            <a:off x="7305676" y="5105402"/>
            <a:ext cx="389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Jun</a:t>
            </a:r>
          </a:p>
        </p:txBody>
      </p:sp>
      <p:sp>
        <p:nvSpPr>
          <p:cNvPr id="16399" name="TextBox 63"/>
          <p:cNvSpPr txBox="1">
            <a:spLocks noChangeArrowheads="1"/>
          </p:cNvSpPr>
          <p:nvPr/>
        </p:nvSpPr>
        <p:spPr bwMode="auto">
          <a:xfrm>
            <a:off x="8143875" y="5105402"/>
            <a:ext cx="445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/>
              <a:t>Sept</a:t>
            </a: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 rot="-5400000">
            <a:off x="3218013" y="3368776"/>
            <a:ext cx="1577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/>
              <a:t>Discharge (cms)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779964" y="5562600"/>
            <a:ext cx="549275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2" name="TextBox 16"/>
          <p:cNvSpPr txBox="1">
            <a:spLocks noChangeArrowheads="1"/>
          </p:cNvSpPr>
          <p:nvPr/>
        </p:nvSpPr>
        <p:spPr bwMode="auto">
          <a:xfrm>
            <a:off x="5329238" y="5410202"/>
            <a:ext cx="15664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/>
              <a:t>+ 0 ºC (baseline)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795839" y="5788025"/>
            <a:ext cx="54927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4" name="TextBox 18"/>
          <p:cNvSpPr txBox="1">
            <a:spLocks noChangeArrowheads="1"/>
          </p:cNvSpPr>
          <p:nvPr/>
        </p:nvSpPr>
        <p:spPr bwMode="auto">
          <a:xfrm>
            <a:off x="5345114" y="5635627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/>
              <a:t>+ 2 ºC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4689" y="5562600"/>
            <a:ext cx="547687" cy="0"/>
          </a:xfrm>
          <a:prstGeom prst="line">
            <a:avLst/>
          </a:prstGeom>
          <a:ln w="381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6" name="TextBox 20"/>
          <p:cNvSpPr txBox="1">
            <a:spLocks noChangeArrowheads="1"/>
          </p:cNvSpPr>
          <p:nvPr/>
        </p:nvSpPr>
        <p:spPr bwMode="auto">
          <a:xfrm>
            <a:off x="7572376" y="5410202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/>
              <a:t>+ 4 ºC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24689" y="5788025"/>
            <a:ext cx="547687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8" name="TextBox 22"/>
          <p:cNvSpPr txBox="1">
            <a:spLocks noChangeArrowheads="1"/>
          </p:cNvSpPr>
          <p:nvPr/>
        </p:nvSpPr>
        <p:spPr bwMode="auto">
          <a:xfrm>
            <a:off x="7572376" y="5635627"/>
            <a:ext cx="7328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/>
              <a:t>+ 6 ºC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6367046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Adapted from Young et al. 2009.; presented in </a:t>
            </a:r>
            <a:r>
              <a:rPr lang="en-US" sz="1600" dirty="0" err="1" smtClean="0"/>
              <a:t>Yarnell</a:t>
            </a:r>
            <a:r>
              <a:rPr lang="en-US" sz="1600" dirty="0" smtClean="0"/>
              <a:t> et al. 2010</a:t>
            </a:r>
            <a:r>
              <a:rPr lang="en-US" sz="1600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266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/>
          </p:cNvSpPr>
          <p:nvPr>
            <p:ph type="body" sz="half" idx="1"/>
          </p:nvPr>
        </p:nvSpPr>
        <p:spPr>
          <a:xfrm>
            <a:off x="4114800" y="5196963"/>
            <a:ext cx="5010150" cy="16610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singular annual event where high resources are coupled with stable predictable flows, resulting in high biological  productivity...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16751" y="4935379"/>
            <a:ext cx="20986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800" dirty="0" err="1" smtClean="0">
                <a:latin typeface="Trebuchet MS" pitchFamily="34" charset="0"/>
                <a:cs typeface="Arial" pitchFamily="34" charset="0"/>
              </a:rPr>
              <a:t>Yarnell</a:t>
            </a:r>
            <a:r>
              <a:rPr lang="en-US" sz="800" dirty="0" smtClean="0">
                <a:latin typeface="Trebuchet MS" pitchFamily="34" charset="0"/>
                <a:cs typeface="Arial" pitchFamily="34" charset="0"/>
              </a:rPr>
              <a:t>, Viers, &amp; Mount </a:t>
            </a:r>
            <a:r>
              <a:rPr lang="en-US" sz="800" dirty="0">
                <a:latin typeface="Trebuchet MS" pitchFamily="34" charset="0"/>
                <a:cs typeface="Arial" pitchFamily="34" charset="0"/>
              </a:rPr>
              <a:t>2010 (</a:t>
            </a:r>
            <a:r>
              <a:rPr lang="en-US" sz="800" i="1" dirty="0" err="1">
                <a:latin typeface="Trebuchet MS" pitchFamily="34" charset="0"/>
                <a:cs typeface="Arial" pitchFamily="34" charset="0"/>
              </a:rPr>
              <a:t>BioScience</a:t>
            </a:r>
            <a:r>
              <a:rPr lang="en-US" sz="800" dirty="0">
                <a:latin typeface="Trebuchet MS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924963"/>
            <a:ext cx="325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the physical, chemical and biological impact of this spring-time pulse of water is profound…</a:t>
            </a:r>
            <a:endParaRPr lang="en-US" sz="2000" b="1" dirty="0"/>
          </a:p>
        </p:txBody>
      </p:sp>
      <p:pic>
        <p:nvPicPr>
          <p:cNvPr id="9" name="Picture Placeholder 6" descr="July2006 - 1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6038" t="1138" r="21698" b="1138"/>
          <a:stretch>
            <a:fillRect/>
          </a:stretch>
        </p:blipFill>
        <p:spPr>
          <a:xfrm>
            <a:off x="152400" y="1143000"/>
            <a:ext cx="30439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57935" y="4462790"/>
            <a:ext cx="184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Fork San Joaquin</a:t>
            </a:r>
            <a:endParaRPr lang="en-US" sz="1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33478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400" i="1" dirty="0" smtClean="0"/>
          </a:p>
          <a:p>
            <a:pPr eaLnBrk="0" hangingPunct="0"/>
            <a:r>
              <a:rPr lang="en-US" sz="1400" dirty="0" smtClean="0"/>
              <a:t>Yarnell, Viers, and </a:t>
            </a:r>
            <a:r>
              <a:rPr lang="en-US" sz="1400" dirty="0"/>
              <a:t>Mount (2010) </a:t>
            </a:r>
            <a:r>
              <a:rPr lang="en-US" sz="1400" i="1" dirty="0" err="1" smtClean="0"/>
              <a:t>BioScience</a:t>
            </a:r>
            <a:endParaRPr lang="en-US" sz="1400" dirty="0"/>
          </a:p>
        </p:txBody>
      </p:sp>
      <p:pic>
        <p:nvPicPr>
          <p:cNvPr id="11" name="Picture 10" descr="Yarnell et al fig 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095739"/>
            <a:ext cx="5334000" cy="378106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62000" y="161925"/>
            <a:ext cx="8305800" cy="762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 smtClean="0"/>
              <a:t>Spring Snowmelt R</a:t>
            </a:r>
            <a:r>
              <a:rPr lang="en-US" sz="3600" b="1" dirty="0" smtClean="0"/>
              <a:t>ecession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9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arnell et al fig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9"/>
          <a:stretch>
            <a:fillRect/>
          </a:stretch>
        </p:blipFill>
        <p:spPr bwMode="auto">
          <a:xfrm>
            <a:off x="282602" y="276225"/>
            <a:ext cx="4056868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Yarnell et al fig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2"/>
          <a:stretch>
            <a:fillRect/>
          </a:stretch>
        </p:blipFill>
        <p:spPr bwMode="auto">
          <a:xfrm>
            <a:off x="4416663" y="276225"/>
            <a:ext cx="44908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Yarnell et al fig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25" y="3609192"/>
            <a:ext cx="5050458" cy="286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33478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400" i="1" dirty="0" smtClean="0"/>
          </a:p>
          <a:p>
            <a:pPr eaLnBrk="0" hangingPunct="0"/>
            <a:r>
              <a:rPr lang="en-US" sz="1400" dirty="0" smtClean="0"/>
              <a:t>Yarnell, Viers, and </a:t>
            </a:r>
            <a:r>
              <a:rPr lang="en-US" sz="1400" dirty="0"/>
              <a:t>Mount (2010) </a:t>
            </a:r>
            <a:r>
              <a:rPr lang="en-US" sz="1400" i="1" dirty="0" err="1" smtClean="0"/>
              <a:t>BioScience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57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S-02\SNMeadows\Amphibs\figures\3Panel_AmphibMa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3871" r="33967" b="4005"/>
          <a:stretch/>
        </p:blipFill>
        <p:spPr bwMode="auto">
          <a:xfrm>
            <a:off x="3352800" y="164892"/>
            <a:ext cx="5715000" cy="64645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228600" y="1371600"/>
            <a:ext cx="3048000" cy="5212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/>
              <a:t>Examine climate warming on hydrology of meadows and amphibian </a:t>
            </a:r>
            <a:r>
              <a:rPr lang="en-US" sz="2200" dirty="0" err="1" smtClean="0"/>
              <a:t>spp</a:t>
            </a:r>
            <a:r>
              <a:rPr lang="en-US" sz="2200" dirty="0" smtClean="0"/>
              <a:t> distribution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smtClean="0"/>
              <a:t>Quantify changes </a:t>
            </a:r>
            <a:r>
              <a:rPr lang="en-US" sz="2200" dirty="0"/>
              <a:t>in </a:t>
            </a:r>
            <a:r>
              <a:rPr lang="en-US" sz="2200" dirty="0" err="1" smtClean="0"/>
              <a:t>hydroclimate</a:t>
            </a:r>
            <a:r>
              <a:rPr lang="en-US" sz="2200" dirty="0" smtClean="0"/>
              <a:t> </a:t>
            </a:r>
            <a:r>
              <a:rPr lang="en-US" sz="2200" dirty="0"/>
              <a:t>using </a:t>
            </a:r>
            <a:r>
              <a:rPr lang="en-US" sz="2200" dirty="0" smtClean="0"/>
              <a:t>BCM data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 err="1" smtClean="0"/>
              <a:t>Spp</a:t>
            </a:r>
            <a:r>
              <a:rPr lang="en-US" sz="2200" dirty="0" smtClean="0"/>
              <a:t> distribution versus 60 </a:t>
            </a:r>
            <a:r>
              <a:rPr lang="en-US" sz="2200" dirty="0" err="1"/>
              <a:t>hydroclimatic</a:t>
            </a:r>
            <a:r>
              <a:rPr lang="en-US" sz="2200" dirty="0"/>
              <a:t>, 27 </a:t>
            </a:r>
            <a:r>
              <a:rPr lang="en-US" sz="2200" dirty="0" err="1" smtClean="0"/>
              <a:t>anthro</a:t>
            </a:r>
            <a:r>
              <a:rPr lang="en-US" sz="2200" dirty="0" smtClean="0"/>
              <a:t>/environmental variable</a:t>
            </a:r>
            <a:endParaRPr lang="en-US" sz="22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dirty="0"/>
              <a:t>Final models used </a:t>
            </a:r>
            <a:r>
              <a:rPr lang="en-US" sz="2200" dirty="0" smtClean="0"/>
              <a:t>top </a:t>
            </a:r>
            <a:r>
              <a:rPr lang="en-US" sz="2200" dirty="0"/>
              <a:t>25 </a:t>
            </a:r>
            <a:r>
              <a:rPr lang="en-US" sz="2200" dirty="0" smtClean="0"/>
              <a:t>with highest </a:t>
            </a:r>
            <a:r>
              <a:rPr lang="en-US" sz="2200" dirty="0"/>
              <a:t>relative influence on predictive outputs 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i="1" dirty="0"/>
              <a:t>	</a:t>
            </a:r>
          </a:p>
          <a:p>
            <a:pPr marL="273050" indent="-273050" defTabSz="914400">
              <a:spcBef>
                <a:spcPts val="1200"/>
              </a:spcBef>
              <a:buClr>
                <a:srgbClr val="0BD0D9"/>
              </a:buClr>
              <a:buSzPct val="95000"/>
              <a:buFont typeface="Wingdings 2" pitchFamily="-65" charset="2"/>
              <a:buNone/>
              <a:defRPr/>
            </a:pPr>
            <a:endParaRPr lang="en-US" sz="26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9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43136"/>
            <a:ext cx="4610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</a:t>
            </a:r>
            <a:r>
              <a:rPr lang="en-US" sz="1400" i="1" dirty="0" err="1" smtClean="0"/>
              <a:t>Viers</a:t>
            </a:r>
            <a:r>
              <a:rPr lang="en-US" sz="1400" i="1" dirty="0" smtClean="0"/>
              <a:t> et al. 2013. Montane Meadows in the Sierra Nevada:  Changing </a:t>
            </a:r>
            <a:r>
              <a:rPr lang="en-US" sz="1400" i="1" dirty="0" err="1" smtClean="0"/>
              <a:t>hydroclimatic</a:t>
            </a:r>
            <a:r>
              <a:rPr lang="en-US" sz="1400" i="1" dirty="0" smtClean="0"/>
              <a:t> conditions and concepts for </a:t>
            </a:r>
            <a:r>
              <a:rPr lang="en-US" sz="1400" i="1" dirty="0" err="1" smtClean="0"/>
              <a:t>vulunerability</a:t>
            </a:r>
            <a:r>
              <a:rPr lang="en-US" sz="1400" i="1" dirty="0" smtClean="0"/>
              <a:t> assessment.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3797" r="3133" b="5540"/>
          <a:stretch/>
        </p:blipFill>
        <p:spPr>
          <a:xfrm>
            <a:off x="0" y="0"/>
            <a:ext cx="5372100" cy="5965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316" y="-31358"/>
            <a:ext cx="3642683" cy="65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219196"/>
          <a:ext cx="8077201" cy="5410204"/>
        </p:xfrm>
        <a:graphic>
          <a:graphicData uri="http://schemas.openxmlformats.org/drawingml/2006/table">
            <a:tbl>
              <a:tblPr/>
              <a:tblGrid>
                <a:gridCol w="1589588"/>
                <a:gridCol w="1589588"/>
                <a:gridCol w="1551130"/>
                <a:gridCol w="1718849"/>
                <a:gridCol w="1628046"/>
              </a:tblGrid>
              <a:tr h="416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AMMASI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ANCA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RAMU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PSRE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pptQ2mean (11.1)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tmxQ3mean (20.9)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tmxQ1sd (31.2)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pckQ1mean (15.8)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domVegprcnt (9.3)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ElevMean  (7.0)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pptQ2cv (10.9)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River Density (11.1)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pptQ2cv (10.1)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PrcntBrn100yr (8.9)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pckQ1mean  (7.6)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runQ3mean (9.6)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pptQ2cv (9.2)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runQ2mean (9.7)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VegType (8.3)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River Density (5.8)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MdwCnt_H12 (4.5)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pckPrcntTotQ2 (3.7)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River Density (5.3)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MdwCnt_H12 (3.1)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runQ3mean (4.7)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River Density (1.1)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ElevMean (3.9)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ElevMean (4.9)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pckQ1mean (1.9)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MdwCnt_H12  (0.48)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ElevMean (1.1)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MdwCnt_H12 (0.6)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MdwCnt_H12 (1.5)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tmnQ3mean (1.7)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Influence on </a:t>
            </a:r>
            <a:r>
              <a:rPr lang="en-US" dirty="0" err="1" smtClean="0"/>
              <a:t>Amphibs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S-02\SNMeadows\Amphibs\figures\3Panel_AmphibMa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4" t="2035" r="2160" b="2198"/>
          <a:stretch/>
        </p:blipFill>
        <p:spPr bwMode="auto">
          <a:xfrm>
            <a:off x="914400" y="76200"/>
            <a:ext cx="2895600" cy="675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TS-02\SNMeadows\Amphibs\figures\ANCA_4x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6048"/>
            <a:ext cx="5105400" cy="53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TS-02\SNMeadows\Amphibs\figures\RASI_4x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53387"/>
          <a:stretch/>
        </p:blipFill>
        <p:spPr bwMode="auto">
          <a:xfrm>
            <a:off x="6385560" y="812260"/>
            <a:ext cx="2468880" cy="50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71"/>
            <a:ext cx="9090660" cy="6493329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A4B0C6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43800" y="6248400"/>
            <a:ext cx="1580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Viers</a:t>
            </a:r>
            <a:r>
              <a:rPr lang="en-US" sz="1400" i="1" dirty="0" smtClean="0"/>
              <a:t> et al. 2013.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170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WS_pwrpt_templat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ＭＳ Ｐ明朝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CWS_pwrpt_template</Template>
  <TotalTime>25</TotalTime>
  <Words>601</Words>
  <Application>Microsoft Office PowerPoint</Application>
  <PresentationFormat>On-screen Show (4:3)</PresentationFormat>
  <Paragraphs>88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CWS_pwrpt_template</vt:lpstr>
      <vt:lpstr>Expected Changes in Flow Regime</vt:lpstr>
      <vt:lpstr>Spring Snowmelt Recession</vt:lpstr>
      <vt:lpstr>PowerPoint Presentation</vt:lpstr>
      <vt:lpstr>PowerPoint Presentation</vt:lpstr>
      <vt:lpstr>PowerPoint Presentation</vt:lpstr>
      <vt:lpstr>Relative Influence on Amphibs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Expected Changes in Flow Regime</dc:title>
  <dc:creator>Sarah Yarnell</dc:creator>
  <cp:lastModifiedBy>Sarah Yarnell</cp:lastModifiedBy>
  <cp:revision>3</cp:revision>
  <dcterms:created xsi:type="dcterms:W3CDTF">2014-02-05T06:41:54Z</dcterms:created>
  <dcterms:modified xsi:type="dcterms:W3CDTF">2014-02-05T07:07:20Z</dcterms:modified>
</cp:coreProperties>
</file>