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320" r:id="rId2"/>
    <p:sldId id="309" r:id="rId3"/>
    <p:sldId id="321" r:id="rId4"/>
    <p:sldId id="341" r:id="rId5"/>
    <p:sldId id="338" r:id="rId6"/>
    <p:sldId id="322" r:id="rId7"/>
    <p:sldId id="323" r:id="rId8"/>
    <p:sldId id="343" r:id="rId9"/>
    <p:sldId id="342" r:id="rId10"/>
    <p:sldId id="33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983E"/>
    <a:srgbClr val="F7941D"/>
    <a:srgbClr val="4495D1"/>
    <a:srgbClr val="005BAA"/>
    <a:srgbClr val="74B743"/>
    <a:srgbClr val="BFD730"/>
    <a:srgbClr val="666666"/>
    <a:srgbClr val="A7A9AC"/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18"/>
    <p:restoredTop sz="84752" autoAdjust="0"/>
  </p:normalViewPr>
  <p:slideViewPr>
    <p:cSldViewPr snapToGrid="0" snapToObjects="1" showGuides="1">
      <p:cViewPr varScale="1">
        <p:scale>
          <a:sx n="59" d="100"/>
          <a:sy n="59" d="100"/>
        </p:scale>
        <p:origin x="10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D1EDA3-BF50-7542-AA14-5F6FA04EAC1E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3065D1-2525-2347-A9E2-AFE0B4B8D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1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65D1-2525-2347-A9E2-AFE0B4B8D7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0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comprehensive database containing info about distribution of conservation values across SN meadows – roadblock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65D1-2525-2347-A9E2-AFE0B4B8D7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071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Seeking $10k in additional funding…may</a:t>
            </a:r>
            <a:r>
              <a:rPr lang="en-US" baseline="0" dirty="0" smtClean="0"/>
              <a:t> or may not mention this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65D1-2525-2347-A9E2-AFE0B4B8D7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04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65D1-2525-2347-A9E2-AFE0B4B8D7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71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 total </a:t>
            </a:r>
            <a:r>
              <a:rPr lang="en-US" dirty="0" smtClean="0"/>
              <a:t>targets</a:t>
            </a:r>
          </a:p>
          <a:p>
            <a:r>
              <a:rPr lang="en-US" dirty="0" smtClean="0"/>
              <a:t>For climate vulnerability – going to include Shana’s DF tool instead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65D1-2525-2347-A9E2-AFE0B4B8D7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9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Working with Luke</a:t>
            </a:r>
            <a:r>
              <a:rPr lang="en-US" baseline="0" dirty="0" smtClean="0"/>
              <a:t> Hunt, Kristen Wilson and LNF staff </a:t>
            </a:r>
            <a:endParaRPr lang="en-US" dirty="0" smtClean="0"/>
          </a:p>
          <a:p>
            <a:r>
              <a:rPr lang="en-US" dirty="0" smtClean="0"/>
              <a:t>GC07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65D1-2525-2347-A9E2-AFE0B4B8D7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3091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24 total targets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65D1-2525-2347-A9E2-AFE0B4B8D7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1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3065D1-2525-2347-A9E2-AFE0B4B8D7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891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95B053-2050-8145-9020-FCB60408A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0"/>
            <a:ext cx="10972800" cy="1409700"/>
          </a:xfrm>
        </p:spPr>
        <p:txBody>
          <a:bodyPr anchor="b"/>
          <a:lstStyle>
            <a:lvl1pPr algn="l">
              <a:lnSpc>
                <a:spcPct val="80000"/>
              </a:lnSpc>
              <a:spcAft>
                <a:spcPts val="12000"/>
              </a:spcAft>
              <a:defRPr sz="6000" b="0" i="0" spc="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A26D8B-EF6B-3F4B-A7A4-9CEC3F83F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560659"/>
            <a:ext cx="10972800" cy="1655762"/>
          </a:xfrm>
        </p:spPr>
        <p:txBody>
          <a:bodyPr/>
          <a:lstStyle>
            <a:lvl1pPr marL="0" indent="0" algn="l">
              <a:spcAft>
                <a:spcPts val="1600"/>
              </a:spcAft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11B682-E875-D546-8D81-F8AA0BE8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E5629C-C08F-8D41-A911-14E22489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E8E2E0-AB11-144C-9771-E3DA5EB7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663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eadline and 2 Body Copy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225942-9719-7642-8A3B-585093FF3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81CDEA9-B96A-9F43-9380-1E3D94D6D9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C552A84F-F6B1-1C44-A3E9-B3522D3BC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B867ACF-4253-A247-98B2-6299ED3AA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FDED562-1570-C74D-9CD8-F6A76E912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86EA0B0-EA89-2248-A15D-37E7C627D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485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151F4E-D4FC-AD49-8A49-D8A68A69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681394-9147-9B44-86B1-1FC4C95A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03F780-0F95-2141-B2FA-DA91DFE0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6F6B4A-AB95-8D4A-BEC3-9CEE692C4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57162"/>
            <a:ext cx="10966174" cy="87325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FD4106B-18F7-674F-AF02-2BFF3011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FCF952D3-BD30-AF47-9A55-A583B68AF1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114550"/>
            <a:ext cx="3291840" cy="3473450"/>
          </a:xfrm>
          <a:solidFill>
            <a:schemeClr val="bg1">
              <a:lumMod val="85000"/>
            </a:schemeClr>
          </a:solidFill>
        </p:spPr>
        <p:txBody>
          <a:bodyPr lIns="457200" tIns="457200"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BC9C4B0-D5E1-A54F-85F1-B7BFCB952A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1345" y="2114550"/>
            <a:ext cx="3287712" cy="3473450"/>
          </a:xfrm>
          <a:solidFill>
            <a:schemeClr val="bg1">
              <a:lumMod val="85000"/>
            </a:schemeClr>
          </a:solidFill>
        </p:spPr>
        <p:txBody>
          <a:bodyPr lIns="457200" tIns="457200"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31584271-E919-D546-9FD0-1979EE51FD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80363" y="2114550"/>
            <a:ext cx="3291840" cy="3474720"/>
          </a:xfrm>
          <a:solidFill>
            <a:schemeClr val="bg1">
              <a:lumMod val="85000"/>
            </a:schemeClr>
          </a:solidFill>
        </p:spPr>
        <p:txBody>
          <a:bodyPr lIns="457200" tIns="457200"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25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3 Photos and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151F4E-D4FC-AD49-8A49-D8A68A69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681394-9147-9B44-86B1-1FC4C95A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03F780-0F95-2141-B2FA-DA91DFE0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6F6B4A-AB95-8D4A-BEC3-9CEE692C4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57162"/>
            <a:ext cx="10966174" cy="87325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FD4106B-18F7-674F-AF02-2BFF3011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FCF952D3-BD30-AF47-9A55-A583B68AF1F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1902112"/>
            <a:ext cx="3291840" cy="2743200"/>
          </a:xfrm>
          <a:solidFill>
            <a:schemeClr val="bg1">
              <a:lumMod val="85000"/>
            </a:schemeClr>
          </a:solidFill>
        </p:spPr>
        <p:txBody>
          <a:bodyPr lIns="457200" tIns="457200"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="" xmlns:a16="http://schemas.microsoft.com/office/drawing/2014/main" id="{1BC9C4B0-D5E1-A54F-85F1-B7BFCB952AC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11345" y="1902113"/>
            <a:ext cx="3287712" cy="2743200"/>
          </a:xfrm>
          <a:solidFill>
            <a:schemeClr val="bg1">
              <a:lumMod val="85000"/>
            </a:schemeClr>
          </a:solidFill>
        </p:spPr>
        <p:txBody>
          <a:bodyPr lIns="457200" tIns="457200"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="" xmlns:a16="http://schemas.microsoft.com/office/drawing/2014/main" id="{31584271-E919-D546-9FD0-1979EE51FD6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980363" y="1902113"/>
            <a:ext cx="3291840" cy="2743199"/>
          </a:xfrm>
          <a:solidFill>
            <a:schemeClr val="bg1">
              <a:lumMod val="85000"/>
            </a:schemeClr>
          </a:solidFill>
        </p:spPr>
        <p:txBody>
          <a:bodyPr lIns="457200" tIns="457200"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520CBDC-1DBC-4F44-9D95-3FEBF0937A9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1" y="4821527"/>
            <a:ext cx="3291840" cy="1025092"/>
          </a:xfrm>
        </p:spPr>
        <p:txBody>
          <a:bodyPr/>
          <a:lstStyle>
            <a:lvl1pPr marL="0" indent="0">
              <a:spcAft>
                <a:spcPts val="400"/>
              </a:spcAft>
              <a:buNone/>
              <a:tabLst/>
              <a:defRPr sz="1600" b="0" i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938" indent="0">
              <a:spcAft>
                <a:spcPts val="600"/>
              </a:spcAft>
              <a:buNone/>
              <a:tabLst/>
              <a:defRPr sz="1400"/>
            </a:lvl2pPr>
            <a:lvl3pPr marL="293688" indent="-119063">
              <a:tabLst/>
              <a:defRPr sz="12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62276612-43A8-E343-BE8C-9D087611FDC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11345" y="4821526"/>
            <a:ext cx="3288030" cy="1025525"/>
          </a:xfrm>
        </p:spPr>
        <p:txBody>
          <a:bodyPr/>
          <a:lstStyle>
            <a:lvl1pPr marL="0" indent="0">
              <a:spcAft>
                <a:spcPts val="400"/>
              </a:spcAft>
              <a:buNone/>
              <a:defRPr sz="1600" b="0" i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938" indent="0">
              <a:spcAft>
                <a:spcPts val="600"/>
              </a:spcAft>
              <a:buNone/>
              <a:tabLst/>
              <a:defRPr sz="1400"/>
            </a:lvl2pPr>
            <a:lvl3pPr marL="293688" indent="-119063">
              <a:tabLst/>
              <a:defRPr sz="12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71927B29-31B7-B04A-979B-967E27B9234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980364" y="4821526"/>
            <a:ext cx="3291840" cy="1025525"/>
          </a:xfrm>
        </p:spPr>
        <p:txBody>
          <a:bodyPr/>
          <a:lstStyle>
            <a:lvl1pPr marL="0" indent="0">
              <a:spcAft>
                <a:spcPts val="400"/>
              </a:spcAft>
              <a:buNone/>
              <a:defRPr sz="1600" b="0" i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7938" indent="0">
              <a:spcAft>
                <a:spcPts val="600"/>
              </a:spcAft>
              <a:buNone/>
              <a:tabLst/>
              <a:defRPr sz="1400"/>
            </a:lvl2pPr>
            <a:lvl3pPr marL="293688" indent="-119063">
              <a:tabLst/>
              <a:defRPr sz="1200">
                <a:solidFill>
                  <a:schemeClr val="bg2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816983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3 Section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03DEEB-71F8-9D44-AA85-640F3755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14D0EAA-32B8-7944-AEF8-B55ABFE8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6613A1-F21A-0C47-86C8-3CEA056D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2472CC-F54B-6B4E-BE2C-FCF05588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699C5D07-71F6-EB41-A226-D72C23E563A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137770"/>
            <a:ext cx="3200400" cy="2772782"/>
          </a:xfrm>
        </p:spPr>
        <p:txBody>
          <a:bodyPr/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174625" indent="-166688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16E7D41-3D89-E347-980F-1EBA2AE7E83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95800" y="3129252"/>
            <a:ext cx="3200400" cy="2771775"/>
          </a:xfrm>
        </p:spPr>
        <p:txBody>
          <a:bodyPr/>
          <a:lstStyle>
            <a:lvl1pPr marL="0" indent="0">
              <a:buNone/>
              <a:defRPr sz="2800" b="0" i="0">
                <a:solidFill>
                  <a:schemeClr val="tx2"/>
                </a:solidFill>
                <a:latin typeface="Franklin Gothic Medium" panose="020B0603020102020204" pitchFamily="34" charset="0"/>
              </a:defRPr>
            </a:lvl1pPr>
            <a:lvl2pPr marL="174625" indent="-166688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="" xmlns:a16="http://schemas.microsoft.com/office/drawing/2014/main" id="{2F5D002E-EBE1-6A4B-885A-36F3A2915CB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153400" y="3128963"/>
            <a:ext cx="3200400" cy="2901950"/>
          </a:xfrm>
        </p:spPr>
        <p:txBody>
          <a:bodyPr/>
          <a:lstStyle>
            <a:lvl1pPr marL="0" indent="0">
              <a:buNone/>
              <a:defRPr sz="2800" b="0" i="0">
                <a:solidFill>
                  <a:schemeClr val="accent1"/>
                </a:solidFill>
                <a:latin typeface="Franklin Gothic Medium" panose="020B0603020102020204" pitchFamily="34" charset="0"/>
              </a:defRPr>
            </a:lvl1pPr>
            <a:lvl2pPr marL="174625" indent="-166688">
              <a:buFont typeface="Arial" panose="020B0604020202020204" pitchFamily="34" charset="0"/>
              <a:buChar char="•"/>
              <a:tabLst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083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ver 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="" xmlns:a16="http://schemas.microsoft.com/office/drawing/2014/main" id="{6382EC5E-CB3E-C04E-8303-FC1B8F617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457200" tIns="45720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03DEEB-71F8-9D44-AA85-640F3755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14D0EAA-32B8-7944-AEF8-B55ABFE8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6613A1-F21A-0C47-86C8-3CEA056D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2472CC-F54B-6B4E-BE2C-FCF05588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074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53CCE83A-9D61-6A49-853D-43F4F5A5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A042C707-CADD-5040-A2F6-9E8A82DB3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B58AE07C-9F27-C245-A1E3-F01177282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8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Quote Slide - Gree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95B053-2050-8145-9020-FCB60408A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434" y="668992"/>
            <a:ext cx="10143565" cy="3383055"/>
          </a:xfrm>
        </p:spPr>
        <p:txBody>
          <a:bodyPr anchor="t"/>
          <a:lstStyle>
            <a:lvl1pPr algn="l">
              <a:lnSpc>
                <a:spcPct val="100000"/>
              </a:lnSpc>
              <a:spcAft>
                <a:spcPts val="6000"/>
              </a:spcAft>
              <a:defRPr sz="40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A26D8B-EF6B-3F4B-A7A4-9CEC3F83F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434" y="4195482"/>
            <a:ext cx="10143566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6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11B682-E875-D546-8D81-F8AA0BE8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429616A1-F5B5-8A45-9F1B-504FC575BE77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E5629C-C08F-8D41-A911-14E22489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E8E2E0-AB11-144C-9771-E3DA5EB7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fld id="{546AC68D-54DF-474A-AA23-8C073741DA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0A749CF-16A8-FA47-B05D-32BA9EE58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56" y="6162395"/>
            <a:ext cx="1600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537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Quote Slide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95B053-2050-8145-9020-FCB60408A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434" y="668992"/>
            <a:ext cx="10143565" cy="3383055"/>
          </a:xfrm>
        </p:spPr>
        <p:txBody>
          <a:bodyPr anchor="t"/>
          <a:lstStyle>
            <a:lvl1pPr algn="l">
              <a:lnSpc>
                <a:spcPct val="100000"/>
              </a:lnSpc>
              <a:spcAft>
                <a:spcPts val="6000"/>
              </a:spcAft>
              <a:defRPr sz="40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A26D8B-EF6B-3F4B-A7A4-9CEC3F83F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434" y="4195482"/>
            <a:ext cx="10143566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6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11B682-E875-D546-8D81-F8AA0BE8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29616A1-F5B5-8A45-9F1B-504FC575BE77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E5629C-C08F-8D41-A911-14E22489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E8E2E0-AB11-144C-9771-E3DA5EB7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6AC68D-54DF-474A-AA23-8C073741DA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0A749CF-16A8-FA47-B05D-32BA9EE58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56" y="6162395"/>
            <a:ext cx="1600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62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Quote Slide - Bright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95B053-2050-8145-9020-FCB60408A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434" y="668992"/>
            <a:ext cx="10143565" cy="3383055"/>
          </a:xfrm>
        </p:spPr>
        <p:txBody>
          <a:bodyPr anchor="t"/>
          <a:lstStyle>
            <a:lvl1pPr algn="l">
              <a:lnSpc>
                <a:spcPct val="100000"/>
              </a:lnSpc>
              <a:spcAft>
                <a:spcPts val="6000"/>
              </a:spcAft>
              <a:defRPr sz="40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A26D8B-EF6B-3F4B-A7A4-9CEC3F83F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434" y="4195482"/>
            <a:ext cx="10143566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6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11B682-E875-D546-8D81-F8AA0BE8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429616A1-F5B5-8A45-9F1B-504FC575BE77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E5629C-C08F-8D41-A911-14E22489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E8E2E0-AB11-144C-9771-E3DA5EB7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546AC68D-54DF-474A-AA23-8C073741DA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0A749CF-16A8-FA47-B05D-32BA9EE58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56" y="6162395"/>
            <a:ext cx="1600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615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lide - Full Bleed Photo in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="" xmlns:a16="http://schemas.microsoft.com/office/drawing/2014/main" id="{2589F3C3-648F-4442-A5D9-06039DCFABE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 lIns="457200" tIns="457200"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95B053-2050-8145-9020-FCB60408A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7434" y="668992"/>
            <a:ext cx="10143565" cy="3383055"/>
          </a:xfrm>
        </p:spPr>
        <p:txBody>
          <a:bodyPr anchor="t"/>
          <a:lstStyle>
            <a:lvl1pPr algn="l">
              <a:lnSpc>
                <a:spcPct val="100000"/>
              </a:lnSpc>
              <a:spcAft>
                <a:spcPts val="6000"/>
              </a:spcAft>
              <a:defRPr sz="4000" b="0" i="0">
                <a:solidFill>
                  <a:schemeClr val="bg1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A26D8B-EF6B-3F4B-A7A4-9CEC3F83F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7434" y="4195482"/>
            <a:ext cx="10143566" cy="1655762"/>
          </a:xfrm>
        </p:spPr>
        <p:txBody>
          <a:bodyPr/>
          <a:lstStyle>
            <a:lvl1pPr marL="0" indent="0" algn="l">
              <a:lnSpc>
                <a:spcPct val="100000"/>
              </a:lnSpc>
              <a:spcAft>
                <a:spcPts val="600"/>
              </a:spcAft>
              <a:buNone/>
              <a:defRPr sz="16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11B682-E875-D546-8D81-F8AA0BE8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29616A1-F5B5-8A45-9F1B-504FC575BE77}" type="datetimeFigureOut">
              <a:rPr lang="en-US" smtClean="0"/>
              <a:pPr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E5629C-C08F-8D41-A911-14E22489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E8E2E0-AB11-144C-9771-E3DA5EB7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46AC68D-54DF-474A-AA23-8C073741DA0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0A749CF-16A8-FA47-B05D-32BA9EE5847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56" y="6162395"/>
            <a:ext cx="16002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89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Background - 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6781723D-6D56-4442-A470-68B62A77FB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lIns="457200" tIns="457200"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95B053-2050-8145-9020-FCB60408A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914400"/>
            <a:ext cx="10972800" cy="1409700"/>
          </a:xfrm>
        </p:spPr>
        <p:txBody>
          <a:bodyPr anchor="b"/>
          <a:lstStyle>
            <a:lvl1pPr algn="l">
              <a:lnSpc>
                <a:spcPct val="80000"/>
              </a:lnSpc>
              <a:spcAft>
                <a:spcPts val="12000"/>
              </a:spcAft>
              <a:defRPr sz="6000" b="0" i="0">
                <a:solidFill>
                  <a:schemeClr val="bg1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A26D8B-EF6B-3F4B-A7A4-9CEC3F83F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560659"/>
            <a:ext cx="10972800" cy="1655762"/>
          </a:xfrm>
        </p:spPr>
        <p:txBody>
          <a:bodyPr/>
          <a:lstStyle>
            <a:lvl1pPr marL="0" indent="0" algn="l">
              <a:spcAft>
                <a:spcPts val="1600"/>
              </a:spcAft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11B682-E875-D546-8D81-F8AA0BE8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E5629C-C08F-8D41-A911-14E22489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E8E2E0-AB11-144C-9771-E3DA5EB7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2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6781723D-6D56-4442-A470-68B62A77FB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 lIns="457200" tIns="457200"/>
          <a:lstStyle>
            <a:lvl1pPr marL="0" indent="0"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211B682-E875-D546-8D81-F8AA0BE8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BE5629C-C08F-8D41-A911-14E224899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4E8E2E0-AB11-144C-9771-E3DA5EB7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35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Headline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9B96BF-BA7D-A14B-81ED-206FA59BD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B74989-1F0D-4B44-B901-D8620D30D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151F4E-D4FC-AD49-8A49-D8A68A69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681394-9147-9B44-86B1-1FC4C95A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03F780-0F95-2141-B2FA-DA91DFE0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80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 and Body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B74989-1F0D-4B44-B901-D8620D30D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151F4E-D4FC-AD49-8A49-D8A68A69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681394-9147-9B44-86B1-1FC4C95A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03F780-0F95-2141-B2FA-DA91DFE0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6F6B4A-AB95-8D4A-BEC3-9CEE692C4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57162"/>
            <a:ext cx="10966174" cy="87325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FD4106B-18F7-674F-AF02-2BFF3011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713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151F4E-D4FC-AD49-8A49-D8A68A69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681394-9147-9B44-86B1-1FC4C95A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03F780-0F95-2141-B2FA-DA91DFE0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6F6B4A-AB95-8D4A-BEC3-9CEE692C4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57162"/>
            <a:ext cx="10966174" cy="87325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itle 6">
            <a:extLst>
              <a:ext uri="{FF2B5EF4-FFF2-40B4-BE49-F238E27FC236}">
                <a16:creationId xmlns="" xmlns:a16="http://schemas.microsoft.com/office/drawing/2014/main" id="{EFD4106B-18F7-674F-AF02-2BFF3011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1481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03DEEB-71F8-9D44-AA85-640F3755F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14D0EAA-32B8-7944-AEF8-B55ABFE85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26613A1-F21A-0C47-86C8-3CEA056D9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8F2472CC-F54B-6B4E-BE2C-FCF055884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1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ody Copy, Half Page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9B96BF-BA7D-A14B-81ED-206FA59B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447"/>
            <a:ext cx="10972800" cy="6361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B74989-1F0D-4B44-B901-D8620D30D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2836"/>
            <a:ext cx="5082309" cy="37886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151F4E-D4FC-AD49-8A49-D8A68A69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681394-9147-9B44-86B1-1FC4C95A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2854"/>
            <a:ext cx="1881909" cy="3518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03F780-0F95-2141-B2FA-DA91DFE0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6F6B4A-AB95-8D4A-BEC3-9CEE692C4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62081"/>
            <a:ext cx="5082309" cy="87325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="" xmlns:a16="http://schemas.microsoft.com/office/drawing/2014/main" id="{CF234C55-6266-2649-934C-F4DA124988C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6096000" cy="6858000"/>
          </a:xfrm>
          <a:solidFill>
            <a:schemeClr val="bg1">
              <a:lumMod val="85000"/>
            </a:schemeClr>
          </a:solidFill>
        </p:spPr>
        <p:txBody>
          <a:bodyPr lIns="457200" tIns="457200"/>
          <a:lstStyle>
            <a:lvl1pPr marL="0" indent="0">
              <a:buNone/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26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ody Copy, Half Pag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9B96BF-BA7D-A14B-81ED-206FA59BD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447"/>
            <a:ext cx="10972800" cy="63610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B74989-1F0D-4B44-B901-D8620D30D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2836"/>
            <a:ext cx="5082309" cy="378862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E151F4E-D4FC-AD49-8A49-D8A68A69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616A1-F5B5-8A45-9F1B-504FC575BE77}" type="datetimeFigureOut">
              <a:rPr lang="en-US" smtClean="0"/>
              <a:t>5/16/2019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681394-9147-9B44-86B1-1FC4C95A5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82854"/>
            <a:ext cx="1881909" cy="3518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03F780-0F95-2141-B2FA-DA91DFE05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AC68D-54DF-474A-AA23-8C073741DA0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776F6B4A-AB95-8D4A-BEC3-9CEE692C43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162081"/>
            <a:ext cx="5082309" cy="873252"/>
          </a:xfrm>
        </p:spPr>
        <p:txBody>
          <a:bodyPr/>
          <a:lstStyle>
            <a:lvl1pPr marL="0" indent="0">
              <a:spcAft>
                <a:spcPts val="1200"/>
              </a:spcAft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1968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5CBEC98-98AF-B94D-AE4F-A98C84DE6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0447"/>
            <a:ext cx="10972800" cy="63610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30D4413-77AE-854A-80D4-3EC5E798C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40225"/>
            <a:ext cx="10972800" cy="37912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ED762E-5B36-C24D-9544-5F066874DF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488092" y="6389479"/>
            <a:ext cx="1083365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90000"/>
              </a:lnSpc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616A1-F5B5-8A45-9F1B-504FC575BE77}" type="datetimeFigureOut">
              <a:rPr lang="en-US" smtClean="0"/>
              <a:pPr/>
              <a:t>5/16/2019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852B88-CC25-C246-8D26-39FA58EF23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82854"/>
            <a:ext cx="4114800" cy="35187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ct val="90000"/>
              </a:lnSpc>
              <a:spcAft>
                <a:spcPts val="400"/>
              </a:spcAft>
              <a:defRPr sz="900" b="0" i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B56925-3B9D-A841-8630-4FEF00EFD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47174" y="6343098"/>
            <a:ext cx="45720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546AC68D-54DF-474A-AA23-8C073741DA0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07ADBA-B5AB-7B46-8BFD-0C86105A8DD9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956" y="6162395"/>
            <a:ext cx="1600200" cy="342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8F285908-5E20-004E-891B-F5C0F0E809B6}"/>
              </a:ext>
            </a:extLst>
          </p:cNvPr>
          <p:cNvSpPr txBox="1"/>
          <p:nvPr userDrawn="1"/>
        </p:nvSpPr>
        <p:spPr>
          <a:xfrm>
            <a:off x="-1041176" y="815565"/>
            <a:ext cx="87124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/>
              <a:t>Headline Baseline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95CE5E0-4DF8-404B-ACE5-9D3E3489F641}"/>
              </a:ext>
            </a:extLst>
          </p:cNvPr>
          <p:cNvSpPr txBox="1"/>
          <p:nvPr userDrawn="1"/>
        </p:nvSpPr>
        <p:spPr>
          <a:xfrm>
            <a:off x="-1041176" y="1309179"/>
            <a:ext cx="87124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/>
              <a:t>Subhead Baseline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4E57FA4A-C769-094E-BF23-595EEDB0F5DE}"/>
              </a:ext>
            </a:extLst>
          </p:cNvPr>
          <p:cNvSpPr txBox="1"/>
          <p:nvPr userDrawn="1"/>
        </p:nvSpPr>
        <p:spPr>
          <a:xfrm>
            <a:off x="-1561762" y="2223579"/>
            <a:ext cx="139182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/>
              <a:t>Body Text Start Baseline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15836D7-8B89-104C-8E8C-FB590A627923}"/>
              </a:ext>
            </a:extLst>
          </p:cNvPr>
          <p:cNvSpPr txBox="1"/>
          <p:nvPr userDrawn="1"/>
        </p:nvSpPr>
        <p:spPr>
          <a:xfrm>
            <a:off x="-1561762" y="3324096"/>
            <a:ext cx="139182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/>
              <a:t>Horizontal Center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EC848A5-1D88-504A-BE85-F8B7A1460E7B}"/>
              </a:ext>
            </a:extLst>
          </p:cNvPr>
          <p:cNvSpPr txBox="1"/>
          <p:nvPr userDrawn="1"/>
        </p:nvSpPr>
        <p:spPr>
          <a:xfrm>
            <a:off x="-1561762" y="6374793"/>
            <a:ext cx="139182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/>
              <a:t>Footnote Baseline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8B85E8C-B8B6-194E-BB04-4234A10EF1C8}"/>
              </a:ext>
            </a:extLst>
          </p:cNvPr>
          <p:cNvSpPr txBox="1"/>
          <p:nvPr userDrawn="1"/>
        </p:nvSpPr>
        <p:spPr>
          <a:xfrm rot="16200000">
            <a:off x="193699" y="-856157"/>
            <a:ext cx="123142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dirty="0"/>
              <a:t>Left Content Margin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E60B0509-0DB6-3841-B84A-BC6BEEA83F00}"/>
              </a:ext>
            </a:extLst>
          </p:cNvPr>
          <p:cNvSpPr txBox="1"/>
          <p:nvPr userDrawn="1"/>
        </p:nvSpPr>
        <p:spPr>
          <a:xfrm rot="16200000">
            <a:off x="5445430" y="-856157"/>
            <a:ext cx="123142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dirty="0"/>
              <a:t>Vertical Center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6CBA8DBD-DB58-BF46-B978-65F5AAEFC0A2}"/>
              </a:ext>
            </a:extLst>
          </p:cNvPr>
          <p:cNvSpPr txBox="1"/>
          <p:nvPr userDrawn="1"/>
        </p:nvSpPr>
        <p:spPr>
          <a:xfrm rot="16200000">
            <a:off x="11166499" y="-856157"/>
            <a:ext cx="123142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900" dirty="0"/>
              <a:t>Right Content Margin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E7198E7-AA68-784A-AB51-DDEC15A59E3C}"/>
              </a:ext>
            </a:extLst>
          </p:cNvPr>
          <p:cNvSpPr txBox="1"/>
          <p:nvPr userDrawn="1"/>
        </p:nvSpPr>
        <p:spPr>
          <a:xfrm>
            <a:off x="838200" y="6967241"/>
            <a:ext cx="617759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b="0" i="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Headline: Franklin Gothic, Medium, 44 pts, Dark Blue</a:t>
            </a:r>
          </a:p>
          <a:p>
            <a:r>
              <a:rPr lang="en-US" sz="1200" b="0" i="0" dirty="0">
                <a:solidFill>
                  <a:schemeClr val="accent1"/>
                </a:solidFill>
                <a:latin typeface="Franklin Gothic Book" panose="020B0503020102020204" pitchFamily="34" charset="0"/>
              </a:rPr>
              <a:t>Subhead: Franklin Gothic Book, Regular, 24 pts, Dark Blue</a:t>
            </a:r>
          </a:p>
          <a:p>
            <a:r>
              <a:rPr lang="en-US" sz="1200" b="0" i="0" dirty="0">
                <a:solidFill>
                  <a:schemeClr val="bg2"/>
                </a:solidFill>
                <a:latin typeface="Franklin Gothic Book" panose="020B0503020102020204" pitchFamily="34" charset="0"/>
              </a:rPr>
              <a:t>Body Copy: Franklin Gothic Book, Regular, Levels 1-5: 18, 16, 14, 12 &amp; 10 pts, Grey and Blue</a:t>
            </a:r>
          </a:p>
          <a:p>
            <a:r>
              <a:rPr lang="en-US" sz="1200" b="0" i="0" dirty="0">
                <a:solidFill>
                  <a:schemeClr val="bg2"/>
                </a:solidFill>
                <a:latin typeface="Franklin Gothic Book" panose="020B0503020102020204" pitchFamily="34" charset="0"/>
              </a:rPr>
              <a:t>Footnotes: Franklin Gothic Book, Regular, 9 pts, Grey</a:t>
            </a:r>
          </a:p>
        </p:txBody>
      </p:sp>
    </p:spTree>
    <p:extLst>
      <p:ext uri="{BB962C8B-B14F-4D97-AF65-F5344CB8AC3E}">
        <p14:creationId xmlns:p14="http://schemas.microsoft.com/office/powerpoint/2010/main" val="100552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5" r:id="rId2"/>
    <p:sldLayoutId id="2147483649" r:id="rId3"/>
    <p:sldLayoutId id="2147483650" r:id="rId4"/>
    <p:sldLayoutId id="2147483670" r:id="rId5"/>
    <p:sldLayoutId id="2147483677" r:id="rId6"/>
    <p:sldLayoutId id="2147483654" r:id="rId7"/>
    <p:sldLayoutId id="2147483664" r:id="rId8"/>
    <p:sldLayoutId id="2147483671" r:id="rId9"/>
    <p:sldLayoutId id="2147483652" r:id="rId10"/>
    <p:sldLayoutId id="2147483675" r:id="rId11"/>
    <p:sldLayoutId id="2147483676" r:id="rId12"/>
    <p:sldLayoutId id="2147483673" r:id="rId13"/>
    <p:sldLayoutId id="2147483672" r:id="rId14"/>
    <p:sldLayoutId id="2147483655" r:id="rId15"/>
    <p:sldLayoutId id="2147483666" r:id="rId16"/>
    <p:sldLayoutId id="2147483667" r:id="rId17"/>
    <p:sldLayoutId id="2147483668" r:id="rId18"/>
    <p:sldLayoutId id="2147483669" r:id="rId19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spcAft>
          <a:spcPts val="2000"/>
        </a:spcAft>
        <a:buNone/>
        <a:defRPr sz="4400" b="0" i="0" kern="1200" spc="0">
          <a:solidFill>
            <a:schemeClr val="tx2"/>
          </a:solidFill>
          <a:latin typeface="Franklin Gothic Medium" panose="020B0603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800" b="0" i="0" kern="1200">
          <a:solidFill>
            <a:schemeClr val="bg2"/>
          </a:solidFill>
          <a:latin typeface="Franklin Gothic Book" panose="020B0503020102020204" pitchFamily="34" charset="0"/>
          <a:ea typeface="+mn-ea"/>
          <a:cs typeface="+mn-cs"/>
        </a:defRPr>
      </a:lvl1pPr>
      <a:lvl2pPr marL="290513" indent="-11906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System Font Regular"/>
        <a:buChar char="–"/>
        <a:tabLst/>
        <a:defRPr sz="1600" b="0" i="0" kern="1200">
          <a:solidFill>
            <a:schemeClr val="bg2"/>
          </a:solidFill>
          <a:latin typeface="Franklin Gothic Book" panose="020B0503020102020204" pitchFamily="34" charset="0"/>
          <a:ea typeface="+mn-ea"/>
          <a:cs typeface="+mn-cs"/>
        </a:defRPr>
      </a:lvl2pPr>
      <a:lvl3pPr marL="461963" indent="-171450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400" b="0" i="0" kern="1200">
          <a:solidFill>
            <a:schemeClr val="accent1"/>
          </a:solidFill>
          <a:latin typeface="Franklin Gothic Medium" panose="020B0603020102020204" pitchFamily="34" charset="0"/>
          <a:ea typeface="+mn-ea"/>
          <a:cs typeface="+mn-cs"/>
        </a:defRPr>
      </a:lvl3pPr>
      <a:lvl4pPr marL="574675" indent="-11271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Arial" panose="020B0604020202020204" pitchFamily="34" charset="0"/>
        <a:buChar char="•"/>
        <a:tabLst/>
        <a:defRPr sz="1200" b="0" i="1" kern="1200">
          <a:solidFill>
            <a:schemeClr val="tx2"/>
          </a:solidFill>
          <a:latin typeface="Franklin Gothic Book" panose="020B0503020102020204" pitchFamily="34" charset="0"/>
          <a:ea typeface="+mn-ea"/>
          <a:cs typeface="+mn-cs"/>
        </a:defRPr>
      </a:lvl4pPr>
      <a:lvl5pPr marL="687388" indent="-112713" algn="l" defTabSz="914400" rtl="0" eaLnBrk="1" latinLnBrk="0" hangingPunct="1">
        <a:lnSpc>
          <a:spcPct val="90000"/>
        </a:lnSpc>
        <a:spcBef>
          <a:spcPts val="0"/>
        </a:spcBef>
        <a:spcAft>
          <a:spcPts val="1200"/>
        </a:spcAft>
        <a:buFont typeface="Wingdings" pitchFamily="2" charset="2"/>
        <a:buChar char="ü"/>
        <a:tabLst/>
        <a:defRPr sz="1000" b="0" i="0" kern="1200">
          <a:solidFill>
            <a:schemeClr val="bg2"/>
          </a:solidFill>
          <a:latin typeface="Franklin Gothic Book" panose="020B05030201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orient="horz" pos="4080" userDrawn="1">
          <p15:clr>
            <a:srgbClr val="F26B43"/>
          </p15:clr>
        </p15:guide>
        <p15:guide id="4" pos="7440" userDrawn="1">
          <p15:clr>
            <a:srgbClr val="F26B43"/>
          </p15:clr>
        </p15:guide>
        <p15:guide id="5" pos="528" userDrawn="1">
          <p15:clr>
            <a:srgbClr val="F26B43"/>
          </p15:clr>
        </p15:guide>
        <p15:guide id="6" orient="horz" pos="1464" userDrawn="1">
          <p15:clr>
            <a:srgbClr val="F26B43"/>
          </p15:clr>
        </p15:guide>
        <p15:guide id="7" orient="horz" pos="576" userDrawn="1">
          <p15:clr>
            <a:srgbClr val="F26B43"/>
          </p15:clr>
        </p15:guide>
        <p15:guide id="8" orient="horz" pos="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mvernon@pointblu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" r="9"/>
          <a:stretch>
            <a:fillRect/>
          </a:stretch>
        </p:blipFill>
        <p:spPr/>
      </p:pic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95BD280A-FA71-2046-A2F0-CCFD6675B2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Marian Vernon</a:t>
            </a:r>
          </a:p>
          <a:p>
            <a:pPr marL="0" indent="0">
              <a:buNone/>
            </a:pPr>
            <a:r>
              <a:rPr lang="en-US" dirty="0" smtClean="0"/>
              <a:t>SMP Annual Gathering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May 15, 2019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4AA5513-ACD8-7045-A394-9BD38152953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488" y="2230243"/>
            <a:ext cx="9255512" cy="46277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A81CC133-42CE-F445-804A-A274CFDFED7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073" y="5794965"/>
            <a:ext cx="1882140" cy="807609"/>
          </a:xfrm>
          <a:prstGeom prst="rect">
            <a:avLst/>
          </a:prstGeom>
        </p:spPr>
      </p:pic>
      <p:sp>
        <p:nvSpPr>
          <p:cNvPr id="9" name="Title 9">
            <a:extLst>
              <a:ext uri="{FF2B5EF4-FFF2-40B4-BE49-F238E27FC236}">
                <a16:creationId xmlns="" xmlns:a16="http://schemas.microsoft.com/office/drawing/2014/main" id="{479D7ABC-1054-8B49-BEBC-F66874ADF8D1}"/>
              </a:ext>
            </a:extLst>
          </p:cNvPr>
          <p:cNvSpPr txBox="1">
            <a:spLocks/>
          </p:cNvSpPr>
          <p:nvPr/>
        </p:nvSpPr>
        <p:spPr>
          <a:xfrm>
            <a:off x="356073" y="636740"/>
            <a:ext cx="10972800" cy="1766271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spcAft>
                <a:spcPts val="12000"/>
              </a:spcAft>
              <a:buNone/>
              <a:defRPr sz="6000" b="0" i="0" kern="1200" spc="0">
                <a:solidFill>
                  <a:schemeClr val="bg1"/>
                </a:solidFill>
                <a:latin typeface="Franklin Gothic Medium" panose="020B0603020102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dirty="0" smtClean="0"/>
              <a:t>Sierra Meadows Partnership Prioritization Workgroup Update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6488" y="2201657"/>
            <a:ext cx="9254530" cy="462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15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88763" y="1908239"/>
            <a:ext cx="58954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Thank you and Questions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For more information: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Marian Vernon, mvernon@pointblue.org</a:t>
            </a: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Special thanks to the Sierra Nevada Conservancy for funding this project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7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" r="9"/>
          <a:stretch>
            <a:fillRect/>
          </a:stretch>
        </p:blipFill>
        <p:spPr>
          <a:xfrm>
            <a:off x="-4339" y="0"/>
            <a:ext cx="12192000" cy="6858000"/>
          </a:xfrm>
        </p:spPr>
      </p:pic>
      <p:sp>
        <p:nvSpPr>
          <p:cNvPr id="8" name="TextBox 7"/>
          <p:cNvSpPr txBox="1"/>
          <p:nvPr/>
        </p:nvSpPr>
        <p:spPr>
          <a:xfrm>
            <a:off x="3877456" y="1334124"/>
            <a:ext cx="4437088" cy="3046988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Thank You and Q&amp;A</a:t>
            </a: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Marian Vernon, </a:t>
            </a:r>
            <a:r>
              <a:rPr lang="en-US" sz="2400" dirty="0" smtClean="0">
                <a:solidFill>
                  <a:schemeClr val="accent1"/>
                </a:solidFill>
                <a:hlinkClick r:id="rId4"/>
              </a:rPr>
              <a:t>mvernon@pointblue.org</a:t>
            </a:r>
            <a:endParaRPr lang="en-US" sz="2400" dirty="0" smtClean="0">
              <a:solidFill>
                <a:schemeClr val="accent1"/>
              </a:solidFill>
            </a:endParaRPr>
          </a:p>
          <a:p>
            <a:pPr algn="ctr"/>
            <a:endParaRPr lang="en-US" sz="2400" dirty="0">
              <a:solidFill>
                <a:schemeClr val="accent1"/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Special thanks to the Sierra Nevada Conservancy for </a:t>
            </a:r>
          </a:p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funding this work. </a:t>
            </a:r>
          </a:p>
        </p:txBody>
      </p:sp>
    </p:spTree>
    <p:extLst>
      <p:ext uri="{BB962C8B-B14F-4D97-AF65-F5344CB8AC3E}">
        <p14:creationId xmlns:p14="http://schemas.microsoft.com/office/powerpoint/2010/main" val="2096536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A2BE87-9965-DC4E-984C-177C6351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B4895B-E165-9945-9F37-E87EDFD66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9113"/>
            <a:ext cx="5082309" cy="3788627"/>
          </a:xfrm>
        </p:spPr>
        <p:txBody>
          <a:bodyPr/>
          <a:lstStyle/>
          <a:p>
            <a:r>
              <a:rPr lang="en-US" sz="2400" dirty="0" smtClean="0"/>
              <a:t>Develop a tool that will provide a strategic, flexible approach for prioritizing meadows for restoration and protection </a:t>
            </a:r>
            <a:endParaRPr lang="en-US" sz="2400" dirty="0"/>
          </a:p>
          <a:p>
            <a:r>
              <a:rPr lang="en-US" sz="2400" dirty="0" smtClean="0"/>
              <a:t>Point Blue secured funding from the SNC in 2018 to develop the tool by October 2019</a:t>
            </a:r>
            <a:endParaRPr lang="en-US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57" b="6357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71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A2BE87-9965-DC4E-984C-177C635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395"/>
            <a:ext cx="10972800" cy="636104"/>
          </a:xfrm>
        </p:spPr>
        <p:txBody>
          <a:bodyPr/>
          <a:lstStyle/>
          <a:p>
            <a:r>
              <a:rPr lang="en-US" dirty="0" smtClean="0"/>
              <a:t>Tool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B4895B-E165-9945-9F37-E87EDFD66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75052"/>
            <a:ext cx="5082309" cy="3788627"/>
          </a:xfrm>
        </p:spPr>
        <p:txBody>
          <a:bodyPr/>
          <a:lstStyle/>
          <a:p>
            <a:r>
              <a:rPr lang="en-US" sz="2400" dirty="0" smtClean="0"/>
              <a:t>Strategic, flexible approach for prioritizing meadows </a:t>
            </a:r>
            <a:endParaRPr lang="en-US" sz="2400" dirty="0"/>
          </a:p>
          <a:p>
            <a:r>
              <a:rPr lang="en-US" sz="2400" dirty="0" smtClean="0"/>
              <a:t>Comprehensive database of the distribution of conservation values</a:t>
            </a:r>
            <a:endParaRPr lang="en-US" sz="2400" dirty="0"/>
          </a:p>
          <a:p>
            <a:r>
              <a:rPr lang="en-US" sz="2400" dirty="0" smtClean="0"/>
              <a:t>Increase the pace, scale, and efficacy of meadow restoration to reach the SMP’s goal </a:t>
            </a:r>
            <a:endParaRPr lang="en-US" sz="2400" dirty="0"/>
          </a:p>
          <a:p>
            <a:r>
              <a:rPr lang="en-US" sz="2400" dirty="0" smtClean="0"/>
              <a:t>Achieve multiple benefits: biodiversity, water, carbon storage, and climate resiliency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2636" y="0"/>
            <a:ext cx="52993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Prioritization Work Group Core Members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1393025"/>
            <a:ext cx="10972800" cy="3791237"/>
          </a:xfrm>
        </p:spPr>
        <p:txBody>
          <a:bodyPr/>
          <a:lstStyle/>
          <a:p>
            <a:r>
              <a:rPr lang="en-US" sz="2800" dirty="0" smtClean="0"/>
              <a:t>Marian Vernon, Point Blue Conservation Science</a:t>
            </a:r>
          </a:p>
          <a:p>
            <a:r>
              <a:rPr lang="en-US" sz="2800" dirty="0" smtClean="0"/>
              <a:t>Rene Henery, Trout Unlimited</a:t>
            </a:r>
          </a:p>
          <a:p>
            <a:r>
              <a:rPr lang="en-US" sz="2800" dirty="0" smtClean="0"/>
              <a:t>Jill-Marie Seymour, U.S. Fish and Wildlife Service</a:t>
            </a:r>
          </a:p>
          <a:p>
            <a:r>
              <a:rPr lang="en-US" sz="2800" dirty="0" smtClean="0"/>
              <a:t>Kristen Wilson, The Nature Conservancy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70485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Project Status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375727"/>
            <a:ext cx="10972800" cy="3791237"/>
          </a:xfrm>
        </p:spPr>
        <p:txBody>
          <a:bodyPr/>
          <a:lstStyle/>
          <a:p>
            <a:r>
              <a:rPr lang="en-US" sz="2800" dirty="0" smtClean="0"/>
              <a:t>Prioritization tool </a:t>
            </a:r>
            <a:r>
              <a:rPr lang="en-US" sz="2800" dirty="0" smtClean="0"/>
              <a:t>database and </a:t>
            </a:r>
            <a:r>
              <a:rPr lang="en-US" sz="2800" dirty="0" smtClean="0"/>
              <a:t>draft user guide are </a:t>
            </a:r>
            <a:r>
              <a:rPr lang="en-US" sz="2800" dirty="0" smtClean="0"/>
              <a:t>COMPLETE!</a:t>
            </a:r>
          </a:p>
          <a:p>
            <a:r>
              <a:rPr lang="en-US" sz="2800" dirty="0" smtClean="0"/>
              <a:t>Next step is to get it online</a:t>
            </a:r>
            <a:endParaRPr lang="en-US" sz="2800" dirty="0" smtClean="0"/>
          </a:p>
          <a:p>
            <a:r>
              <a:rPr lang="en-US" sz="2800" dirty="0" smtClean="0"/>
              <a:t>Working with UC Davis Center for Watershed Sciences to create tool interface through the Meadows Clearinghouse website</a:t>
            </a:r>
          </a:p>
          <a:p>
            <a:r>
              <a:rPr lang="en-US" sz="2800" dirty="0" smtClean="0"/>
              <a:t>Target date for tool to go live is October 2019 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00326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A2BE87-9965-DC4E-984C-177C63516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it will work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B4895B-E165-9945-9F37-E87EDFD66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6551"/>
            <a:ext cx="5082309" cy="4313807"/>
          </a:xfrm>
        </p:spPr>
        <p:txBody>
          <a:bodyPr/>
          <a:lstStyle/>
          <a:p>
            <a:r>
              <a:rPr lang="en-US" sz="2400" dirty="0" smtClean="0"/>
              <a:t>User selects the desired scale/region of interest as well as their priority conservation targets</a:t>
            </a:r>
          </a:p>
          <a:p>
            <a:r>
              <a:rPr lang="en-US" sz="2400" dirty="0" smtClean="0"/>
              <a:t>Tool will provide .csv spreadsheet for each conservation target with data for the meadows in selected region to inform decision-making</a:t>
            </a:r>
            <a:endParaRPr lang="en-US" sz="2400" dirty="0"/>
          </a:p>
          <a:p>
            <a:r>
              <a:rPr lang="en-US" sz="2400" dirty="0" smtClean="0"/>
              <a:t>Consult user guide for information on data sources, suggested scoring, and how to use the data in decision-making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4576" y="0"/>
            <a:ext cx="52974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4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A2BE87-9965-DC4E-984C-177C635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65" y="202395"/>
            <a:ext cx="10972800" cy="636104"/>
          </a:xfrm>
        </p:spPr>
        <p:txBody>
          <a:bodyPr/>
          <a:lstStyle/>
          <a:p>
            <a:r>
              <a:rPr lang="en-US" dirty="0" smtClean="0"/>
              <a:t>Tool Conceptual Model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B4895B-E165-9945-9F37-E87EDFD66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91" y="838499"/>
            <a:ext cx="5278510" cy="3788627"/>
          </a:xfrm>
        </p:spPr>
        <p:txBody>
          <a:bodyPr/>
          <a:lstStyle/>
          <a:p>
            <a:r>
              <a:rPr lang="en-US" sz="2400" dirty="0" smtClean="0"/>
              <a:t>Ecosystem Targets</a:t>
            </a:r>
          </a:p>
          <a:p>
            <a:pPr lvl="1"/>
            <a:r>
              <a:rPr lang="en-US" sz="2400" dirty="0" smtClean="0"/>
              <a:t>Carbon Storage</a:t>
            </a:r>
          </a:p>
          <a:p>
            <a:pPr lvl="1"/>
            <a:r>
              <a:rPr lang="en-US" sz="2400" dirty="0" smtClean="0"/>
              <a:t>Climate Vulnerability</a:t>
            </a:r>
          </a:p>
          <a:p>
            <a:pPr lvl="1"/>
            <a:r>
              <a:rPr lang="en-US" sz="2400" dirty="0" smtClean="0"/>
              <a:t>Climate </a:t>
            </a:r>
            <a:r>
              <a:rPr lang="en-US" sz="2400" dirty="0" err="1" smtClean="0"/>
              <a:t>Refugia</a:t>
            </a:r>
            <a:endParaRPr lang="en-US" sz="2400" dirty="0" smtClean="0"/>
          </a:p>
          <a:p>
            <a:pPr lvl="1"/>
            <a:r>
              <a:rPr lang="en-US" sz="2400" dirty="0" smtClean="0"/>
              <a:t>Hydrological Importance</a:t>
            </a:r>
          </a:p>
          <a:p>
            <a:pPr lvl="1"/>
            <a:r>
              <a:rPr lang="en-US" sz="2400" dirty="0" smtClean="0"/>
              <a:t>Landscape-Level Significance</a:t>
            </a:r>
          </a:p>
          <a:p>
            <a:pPr lvl="1"/>
            <a:r>
              <a:rPr lang="en-US" sz="2400" dirty="0" smtClean="0"/>
              <a:t>Water Quality</a:t>
            </a:r>
          </a:p>
          <a:p>
            <a:r>
              <a:rPr lang="en-US" sz="2400" dirty="0" smtClean="0"/>
              <a:t>Biodiversity Targets</a:t>
            </a:r>
          </a:p>
          <a:p>
            <a:pPr lvl="1"/>
            <a:r>
              <a:rPr lang="en-US" sz="2400" dirty="0" smtClean="0"/>
              <a:t>Target amphibian, bird, and fish species</a:t>
            </a:r>
          </a:p>
          <a:p>
            <a:r>
              <a:rPr lang="en-US" sz="2400" dirty="0" smtClean="0"/>
              <a:t>Meadow climate decision framework</a:t>
            </a:r>
            <a:endParaRPr lang="en-US" sz="2400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7433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Preliminary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56552"/>
            <a:ext cx="5082309" cy="4774912"/>
          </a:xfrm>
        </p:spPr>
        <p:txBody>
          <a:bodyPr/>
          <a:lstStyle/>
          <a:p>
            <a:r>
              <a:rPr lang="en-US" sz="2400" dirty="0" smtClean="0"/>
              <a:t>Used the tool and AR Scorecard meadow condition data to prioritize 90 meadows for restoration in Lassen National Forest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Used the tool to prioritize 70 privately owned meadows for a strategic conservation assessment with Feather River LT</a:t>
            </a:r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27483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A2BE87-9965-DC4E-984C-177C63516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665" y="400291"/>
            <a:ext cx="10972800" cy="636104"/>
          </a:xfrm>
        </p:spPr>
        <p:txBody>
          <a:bodyPr/>
          <a:lstStyle/>
          <a:p>
            <a:r>
              <a:rPr lang="en-US" dirty="0" smtClean="0"/>
              <a:t>How to get involved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BB4895B-E165-9945-9F37-E87EDFD66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90" y="1036395"/>
            <a:ext cx="10525424" cy="3788627"/>
          </a:xfrm>
        </p:spPr>
        <p:txBody>
          <a:bodyPr/>
          <a:lstStyle/>
          <a:p>
            <a:r>
              <a:rPr lang="en-US" sz="2800" dirty="0" smtClean="0"/>
              <a:t>Assist with tool sensitivity and data validation </a:t>
            </a:r>
          </a:p>
          <a:p>
            <a:r>
              <a:rPr lang="en-US" sz="2800" dirty="0" smtClean="0"/>
              <a:t>Pilot tool for </a:t>
            </a:r>
            <a:r>
              <a:rPr lang="en-US" sz="2800" dirty="0" smtClean="0"/>
              <a:t>meadow prioritization processes</a:t>
            </a:r>
            <a:endParaRPr lang="en-US" sz="2800" dirty="0" smtClean="0"/>
          </a:p>
          <a:p>
            <a:r>
              <a:rPr lang="en-US" sz="2800" dirty="0" smtClean="0"/>
              <a:t>Provide feedback on tool utility, sensitivity, validation</a:t>
            </a: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283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PointBlue Red Summer 2018">
      <a:dk1>
        <a:srgbClr val="000000"/>
      </a:dk1>
      <a:lt1>
        <a:srgbClr val="FFFFFF"/>
      </a:lt1>
      <a:dk2>
        <a:srgbClr val="005BAA"/>
      </a:dk2>
      <a:lt2>
        <a:srgbClr val="666666"/>
      </a:lt2>
      <a:accent1>
        <a:srgbClr val="005BAA"/>
      </a:accent1>
      <a:accent2>
        <a:srgbClr val="4495D0"/>
      </a:accent2>
      <a:accent3>
        <a:srgbClr val="A2D3E7"/>
      </a:accent3>
      <a:accent4>
        <a:srgbClr val="74B642"/>
      </a:accent4>
      <a:accent5>
        <a:srgbClr val="B8D790"/>
      </a:accent5>
      <a:accent6>
        <a:srgbClr val="F7931D"/>
      </a:accent6>
      <a:hlink>
        <a:srgbClr val="0563C1"/>
      </a:hlink>
      <a:folHlink>
        <a:srgbClr val="4495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437</Words>
  <Application>Microsoft Office PowerPoint</Application>
  <PresentationFormat>Widescreen</PresentationFormat>
  <Paragraphs>74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Franklin Gothic Book</vt:lpstr>
      <vt:lpstr>Franklin Gothic Medium</vt:lpstr>
      <vt:lpstr>System Font Regular</vt:lpstr>
      <vt:lpstr>Wingdings</vt:lpstr>
      <vt:lpstr>Office Theme</vt:lpstr>
      <vt:lpstr>PowerPoint Presentation</vt:lpstr>
      <vt:lpstr>Purpose</vt:lpstr>
      <vt:lpstr>Tool Overview</vt:lpstr>
      <vt:lpstr>Prioritization Work Group Core Members</vt:lpstr>
      <vt:lpstr>Current Project Status</vt:lpstr>
      <vt:lpstr>How it will work </vt:lpstr>
      <vt:lpstr>Tool Conceptual Model </vt:lpstr>
      <vt:lpstr>Preliminary Results</vt:lpstr>
      <vt:lpstr>How to get involved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Blank</dc:creator>
  <cp:lastModifiedBy>Marian E. Vernon</cp:lastModifiedBy>
  <cp:revision>112</cp:revision>
  <cp:lastPrinted>2018-06-07T19:13:38Z</cp:lastPrinted>
  <dcterms:created xsi:type="dcterms:W3CDTF">2018-06-05T17:55:47Z</dcterms:created>
  <dcterms:modified xsi:type="dcterms:W3CDTF">2019-05-16T15:32:29Z</dcterms:modified>
</cp:coreProperties>
</file>