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59" r:id="rId4"/>
    <p:sldId id="264" r:id="rId5"/>
    <p:sldId id="265" r:id="rId6"/>
    <p:sldId id="261" r:id="rId7"/>
    <p:sldId id="271" r:id="rId8"/>
    <p:sldId id="270" r:id="rId9"/>
    <p:sldId id="267" r:id="rId10"/>
    <p:sldId id="272" r:id="rId11"/>
    <p:sldId id="266" r:id="rId12"/>
    <p:sldId id="263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84580" autoAdjust="0"/>
  </p:normalViewPr>
  <p:slideViewPr>
    <p:cSldViewPr snapToGrid="0">
      <p:cViewPr varScale="1">
        <p:scale>
          <a:sx n="98" d="100"/>
          <a:sy n="98" d="100"/>
        </p:scale>
        <p:origin x="96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94B76E-BB4F-4DCE-A980-7439A5BEFB00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8935D5-0960-49EB-81F2-13EE372786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58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935D5-0960-49EB-81F2-13EE372786F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92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935D5-0960-49EB-81F2-13EE372786F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40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935D5-0960-49EB-81F2-13EE372786F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327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935D5-0960-49EB-81F2-13EE372786F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105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935D5-0960-49EB-81F2-13EE372786F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5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935D5-0960-49EB-81F2-13EE372786F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02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935D5-0960-49EB-81F2-13EE372786F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79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935D5-0960-49EB-81F2-13EE372786F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815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8BC9A-BD4B-4DCA-9DDB-94F09D4D054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916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8BC9A-BD4B-4DCA-9DDB-94F09D4D054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79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8BC9A-BD4B-4DCA-9DDB-94F09D4D054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49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935D5-0960-49EB-81F2-13EE372786F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6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6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5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4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7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393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1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74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3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7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23000">
              <a:schemeClr val="accent1">
                <a:lumMod val="60000"/>
                <a:lumOff val="40000"/>
              </a:schemeClr>
            </a:gs>
            <a:gs pos="74000">
              <a:schemeClr val="accent1">
                <a:lumMod val="60000"/>
                <a:lumOff val="40000"/>
              </a:schemeClr>
            </a:gs>
            <a:gs pos="48000">
              <a:schemeClr val="accent1">
                <a:lumMod val="40000"/>
                <a:lumOff val="60000"/>
              </a:schemeClr>
            </a:gs>
            <a:gs pos="100000">
              <a:srgbClr val="0070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AE4DD-A577-4E25-9455-5DC63C8D529A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B30D4-EA33-4744-8434-354FD7355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1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4">
              <a:alphaModFix amt="12000"/>
            </a:blip>
            <a:srcRect/>
            <a:stretch>
              <a:fillRect/>
            </a:stretch>
          </a:blip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97528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MaɁyála Wàťa Restoration Project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1938" y="5371671"/>
            <a:ext cx="6268123" cy="1486329"/>
          </a:xfrm>
          <a:gradFill>
            <a:gsLst>
              <a:gs pos="0">
                <a:schemeClr val="accent6">
                  <a:lumMod val="20000"/>
                  <a:lumOff val="80000"/>
                  <a:alpha val="32000"/>
                </a:schemeClr>
              </a:gs>
              <a:gs pos="74000">
                <a:schemeClr val="accent6">
                  <a:lumMod val="40000"/>
                  <a:lumOff val="60000"/>
                  <a:alpha val="66000"/>
                </a:schemeClr>
              </a:gs>
              <a:gs pos="83000">
                <a:schemeClr val="accent6">
                  <a:lumMod val="60000"/>
                  <a:lumOff val="40000"/>
                  <a:alpha val="49000"/>
                </a:schemeClr>
              </a:gs>
              <a:gs pos="100000">
                <a:schemeClr val="accent6">
                  <a:lumMod val="50000"/>
                  <a:alpha val="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 smtClean="0">
                <a:latin typeface="Arial Narrow" panose="020B0606020202030204" pitchFamily="34" charset="0"/>
              </a:rPr>
              <a:t>Washoe Tribe of Nevada and California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Washoe Environmental Protection Department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Rhiana Jones, Environmental Specialist II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8" y="338767"/>
            <a:ext cx="3962407" cy="2971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3" y="3862148"/>
            <a:ext cx="3395950" cy="2674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3862148"/>
            <a:ext cx="3962407" cy="2674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18182" r="22439" b="15151"/>
          <a:stretch/>
        </p:blipFill>
        <p:spPr>
          <a:xfrm>
            <a:off x="3861751" y="338766"/>
            <a:ext cx="3663824" cy="2989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5"/>
          <a:stretch/>
        </p:blipFill>
        <p:spPr>
          <a:xfrm rot="5400000">
            <a:off x="379715" y="349681"/>
            <a:ext cx="2971806" cy="29499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02" y="3862148"/>
            <a:ext cx="4011507" cy="26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32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68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Informal Roman" panose="030604020304060B0204" pitchFamily="66" charset="0"/>
              </a:rPr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98" y="700594"/>
            <a:ext cx="5979302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Photo credit to John Peliter Photography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Wes </a:t>
            </a:r>
            <a:r>
              <a:rPr lang="en-US" dirty="0">
                <a:solidFill>
                  <a:srgbClr val="FFC000"/>
                </a:solidFill>
              </a:rPr>
              <a:t>Kitlasten, PhD </a:t>
            </a:r>
          </a:p>
          <a:p>
            <a:r>
              <a:rPr lang="en-US" dirty="0">
                <a:solidFill>
                  <a:srgbClr val="FFC000"/>
                </a:solidFill>
              </a:rPr>
              <a:t>Shana Gross, MS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Washoe </a:t>
            </a:r>
            <a:r>
              <a:rPr lang="en-US" dirty="0">
                <a:solidFill>
                  <a:srgbClr val="FFC000"/>
                </a:solidFill>
              </a:rPr>
              <a:t>Environmental Protection Department (WEPD)</a:t>
            </a:r>
          </a:p>
          <a:p>
            <a:r>
              <a:rPr lang="en-US" dirty="0">
                <a:solidFill>
                  <a:srgbClr val="FFC000"/>
                </a:solidFill>
              </a:rPr>
              <a:t>Washoe Tribe of Nevada and California</a:t>
            </a:r>
          </a:p>
          <a:p>
            <a:r>
              <a:rPr lang="en-US" dirty="0">
                <a:solidFill>
                  <a:srgbClr val="FFC000"/>
                </a:solidFill>
              </a:rPr>
              <a:t>United States Forest Service (USFS)</a:t>
            </a:r>
          </a:p>
          <a:p>
            <a:r>
              <a:rPr lang="en-US" dirty="0">
                <a:solidFill>
                  <a:srgbClr val="FFC000"/>
                </a:solidFill>
              </a:rPr>
              <a:t>Lake Tahoe Basin Management Unit (LTBMU)</a:t>
            </a:r>
          </a:p>
          <a:p>
            <a:r>
              <a:rPr lang="en-US" dirty="0">
                <a:solidFill>
                  <a:srgbClr val="FFC000"/>
                </a:solidFill>
              </a:rPr>
              <a:t>Tahoe Regional Planning Agency (TRPA)</a:t>
            </a:r>
          </a:p>
          <a:p>
            <a:r>
              <a:rPr lang="en-US" dirty="0">
                <a:solidFill>
                  <a:srgbClr val="FFC000"/>
                </a:solidFill>
              </a:rPr>
              <a:t>CARDNO INC.</a:t>
            </a:r>
          </a:p>
          <a:p>
            <a:r>
              <a:rPr lang="en-US" dirty="0">
                <a:solidFill>
                  <a:srgbClr val="FFC000"/>
                </a:solidFill>
              </a:rPr>
              <a:t>National Fish and Wildlife Foundation (NFWF)</a:t>
            </a:r>
          </a:p>
          <a:p>
            <a:r>
              <a:rPr lang="en-US" dirty="0">
                <a:solidFill>
                  <a:srgbClr val="FFC000"/>
                </a:solidFill>
              </a:rPr>
              <a:t>California Tahoe Conservancy (CTC)</a:t>
            </a:r>
          </a:p>
          <a:p>
            <a:r>
              <a:rPr lang="en-US" dirty="0">
                <a:solidFill>
                  <a:srgbClr val="FFC000"/>
                </a:solidFill>
              </a:rPr>
              <a:t>Calflora.com</a:t>
            </a:r>
          </a:p>
          <a:p>
            <a:r>
              <a:rPr lang="en-US" dirty="0">
                <a:solidFill>
                  <a:srgbClr val="FFC000"/>
                </a:solidFill>
              </a:rPr>
              <a:t>Swanson Hydrology and Geomorphology</a:t>
            </a:r>
          </a:p>
          <a:p>
            <a:r>
              <a:rPr lang="en-US" dirty="0">
                <a:solidFill>
                  <a:srgbClr val="FFC000"/>
                </a:solidFill>
              </a:rPr>
              <a:t>https://www.kunr.org/post/washoe-fishing-camps-lake-tahoe#stream/0</a:t>
            </a:r>
          </a:p>
          <a:p>
            <a:r>
              <a:rPr lang="en-US" dirty="0">
                <a:solidFill>
                  <a:srgbClr val="FFC000"/>
                </a:solidFill>
              </a:rPr>
              <a:t>https://calisphere.org/item/ark:/13030/kt5s20178k/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26" name="Picture 2" descr="National Fish and Wildlife Foundation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361" y="5592528"/>
            <a:ext cx="908716" cy="106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ifornia Tahoe Conservancy | Lake Taho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19" y="5495287"/>
            <a:ext cx="813484" cy="117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ke Tahoe Basin Management Unit (LTBMU) NF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59" y="5773747"/>
            <a:ext cx="840428" cy="8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shoe Tribe of NV &amp;amp; 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5479569"/>
            <a:ext cx="1159332" cy="115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dno-logo - Collabfor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334" y="5715325"/>
            <a:ext cx="913978" cy="91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ess Ro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307" y="5736126"/>
            <a:ext cx="1665653" cy="8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oposition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218" y="5737001"/>
            <a:ext cx="819255" cy="8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 descr="United States Forest Service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44" name="Picture 20" descr="USFS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04" y="5706781"/>
            <a:ext cx="943936" cy="98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806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45030"/>
          </a:xfrm>
        </p:spPr>
        <p:txBody>
          <a:bodyPr/>
          <a:lstStyle/>
          <a:p>
            <a:pPr algn="ctr"/>
            <a:r>
              <a:rPr lang="en-US" dirty="0" smtClean="0">
                <a:latin typeface="Arial Narrow" panose="020B0606020202030204" pitchFamily="34" charset="0"/>
              </a:rPr>
              <a:t>Questions?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7069" r="20591" b="5443"/>
          <a:stretch/>
        </p:blipFill>
        <p:spPr>
          <a:xfrm rot="5400000">
            <a:off x="3329132" y="-266607"/>
            <a:ext cx="5533736" cy="84259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51735" y="1340865"/>
            <a:ext cx="17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Meeks Bay, 1880’s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5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b="5980"/>
          <a:stretch/>
        </p:blipFill>
        <p:spPr>
          <a:xfrm>
            <a:off x="1122183" y="313441"/>
            <a:ext cx="10287000" cy="62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9741" y="0"/>
            <a:ext cx="779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latin typeface="Arial Narrow" panose="020B0606020202030204" pitchFamily="34" charset="0"/>
              </a:rPr>
              <a:t>Where is Meeks Meadow? </a:t>
            </a:r>
            <a:endParaRPr lang="en-US" sz="6000" dirty="0"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2" t="11505" r="20717" b="28973"/>
          <a:stretch/>
        </p:blipFill>
        <p:spPr>
          <a:xfrm>
            <a:off x="3680096" y="1463040"/>
            <a:ext cx="5052204" cy="47050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024" y="2489045"/>
            <a:ext cx="34850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Dáʔaw (Lake Tahoe) is </a:t>
            </a:r>
            <a:r>
              <a:rPr lang="en-US" sz="2800" dirty="0">
                <a:latin typeface="Arial Narrow" panose="020B0606020202030204" pitchFamily="34" charset="0"/>
              </a:rPr>
              <a:t>the center of the wašíˑšiw ʔítde (Washoe </a:t>
            </a:r>
            <a:r>
              <a:rPr lang="en-US" sz="2800" dirty="0" smtClean="0">
                <a:latin typeface="Arial Narrow" panose="020B0606020202030204" pitchFamily="34" charset="0"/>
              </a:rPr>
              <a:t>homelands)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pic>
        <p:nvPicPr>
          <p:cNvPr id="17" name="Picture 2" descr="IMG_00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" b="24637"/>
          <a:stretch>
            <a:fillRect/>
          </a:stretch>
        </p:blipFill>
        <p:spPr bwMode="auto">
          <a:xfrm>
            <a:off x="8903367" y="1769830"/>
            <a:ext cx="3063289" cy="321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2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" t="4182" r="5671" b="4407"/>
          <a:stretch/>
        </p:blipFill>
        <p:spPr>
          <a:xfrm>
            <a:off x="4126810" y="1136687"/>
            <a:ext cx="3938379" cy="52549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9741" y="121024"/>
            <a:ext cx="779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latin typeface="Arial Narrow" panose="020B0606020202030204" pitchFamily="34" charset="0"/>
              </a:rPr>
              <a:t>Where is Meeks Meadow? </a:t>
            </a:r>
            <a:endParaRPr lang="en-US" sz="6000" dirty="0">
              <a:latin typeface="Arial Narrow" panose="020B0606020202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28" y="1149627"/>
            <a:ext cx="3698869" cy="24844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0579" y="1149627"/>
            <a:ext cx="366623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MaɁyála Wàťa is the wá:šiw name for </a:t>
            </a:r>
            <a:r>
              <a:rPr lang="en-US" sz="2800" dirty="0" smtClean="0">
                <a:latin typeface="Arial Narrow" panose="020B0606020202030204" pitchFamily="34" charset="0"/>
              </a:rPr>
              <a:t>Meeks Creek and the surrounding area, the meadow and the bay</a:t>
            </a:r>
            <a:endParaRPr lang="en-US" sz="32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2" y="4073735"/>
            <a:ext cx="3698869" cy="2312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6841" b="2681"/>
          <a:stretch/>
        </p:blipFill>
        <p:spPr>
          <a:xfrm>
            <a:off x="8306727" y="3773857"/>
            <a:ext cx="3698869" cy="261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2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Narrow" panose="020B0606020202030204" pitchFamily="34" charset="0"/>
              </a:rPr>
              <a:t>Importance of including Indigenous knowledge systems in land management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486847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Allows for the Tribe to manage aboriginal lands in a historical and cultural manner</a:t>
            </a:r>
          </a:p>
          <a:p>
            <a:endParaRPr lang="en-US" dirty="0" smtClean="0"/>
          </a:p>
          <a:p>
            <a:r>
              <a:rPr lang="en-US" dirty="0" smtClean="0"/>
              <a:t>Including the Washoe community in restoration work days instills a sense of responsibility, belonging, and stewardship of the traditional Washoe Homelands</a:t>
            </a:r>
          </a:p>
          <a:p>
            <a:endParaRPr lang="en-US" dirty="0" smtClean="0"/>
          </a:p>
          <a:p>
            <a:r>
              <a:rPr lang="en-US" dirty="0" smtClean="0"/>
              <a:t>This project serves as template for increased Tribal involvement  in the Lake Tahoe Basin, working collaboratively with federal, state, and local agencies</a:t>
            </a:r>
            <a:endParaRPr lang="en-US" dirty="0"/>
          </a:p>
        </p:txBody>
      </p:sp>
      <p:pic>
        <p:nvPicPr>
          <p:cNvPr id="4" name="Picture 4" descr="https://oac.cdlib.org/ark:/13030/kt5s20178k/hi-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73" y="1949570"/>
            <a:ext cx="4445727" cy="397892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42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4" name="Group 3123"/>
          <p:cNvGrpSpPr/>
          <p:nvPr/>
        </p:nvGrpSpPr>
        <p:grpSpPr>
          <a:xfrm>
            <a:off x="1015263" y="-7032"/>
            <a:ext cx="9521492" cy="6668383"/>
            <a:chOff x="-3853616" y="-1973264"/>
            <a:chExt cx="12567715" cy="9896477"/>
          </a:xfrm>
        </p:grpSpPr>
        <p:cxnSp>
          <p:nvCxnSpPr>
            <p:cNvPr id="3154" name="AutoShape 82"/>
            <p:cNvCxnSpPr>
              <a:cxnSpLocks noChangeShapeType="1"/>
            </p:cNvCxnSpPr>
            <p:nvPr/>
          </p:nvCxnSpPr>
          <p:spPr bwMode="auto">
            <a:xfrm flipH="1">
              <a:off x="2430463" y="314325"/>
              <a:ext cx="14287" cy="6742113"/>
            </a:xfrm>
            <a:prstGeom prst="straightConnector1">
              <a:avLst/>
            </a:prstGeom>
            <a:noFill/>
            <a:ln w="38100">
              <a:solidFill>
                <a:srgbClr val="2D4E6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3138" name="Text Box 83"/>
            <p:cNvSpPr txBox="1">
              <a:spLocks noChangeArrowheads="1"/>
            </p:cNvSpPr>
            <p:nvPr/>
          </p:nvSpPr>
          <p:spPr bwMode="auto">
            <a:xfrm>
              <a:off x="-3853616" y="-1973264"/>
              <a:ext cx="12520530" cy="763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C0C0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ell MT" panose="02020503060305020303" pitchFamily="18" charset="0"/>
                </a:rPr>
                <a:t>Washoe Presence in Meeks Meadow</a:t>
              </a:r>
            </a:p>
          </p:txBody>
        </p:sp>
        <p:sp>
          <p:nvSpPr>
            <p:cNvPr id="3139" name="AutoShape 84"/>
            <p:cNvSpPr>
              <a:spLocks noChangeArrowheads="1"/>
            </p:cNvSpPr>
            <p:nvPr/>
          </p:nvSpPr>
          <p:spPr bwMode="auto">
            <a:xfrm>
              <a:off x="3078974" y="-841775"/>
              <a:ext cx="5635125" cy="657225"/>
            </a:xfrm>
            <a:prstGeom prst="wedgeRectCallout">
              <a:avLst>
                <a:gd name="adj1" fmla="val -61481"/>
                <a:gd name="adj2" fmla="val -10417"/>
              </a:avLst>
            </a:prstGeom>
            <a:solidFill>
              <a:srgbClr val="9DC3E6"/>
            </a:solidFill>
            <a:ln w="25400" algn="ctr">
              <a:solidFill>
                <a:srgbClr val="4475A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The Tahoe Basin is an extension of the Washoe people. Meeks Meadow provided the Washoe with food, medicine, and basketry material.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40" name="AutoShape 85"/>
            <p:cNvSpPr>
              <a:spLocks noChangeArrowheads="1"/>
            </p:cNvSpPr>
            <p:nvPr/>
          </p:nvSpPr>
          <p:spPr bwMode="auto">
            <a:xfrm>
              <a:off x="3144058" y="403223"/>
              <a:ext cx="5570040" cy="768543"/>
            </a:xfrm>
            <a:prstGeom prst="wedgeRectCallout">
              <a:avLst>
                <a:gd name="adj1" fmla="val -62644"/>
                <a:gd name="adj2" fmla="val 19926"/>
              </a:avLst>
            </a:prstGeom>
            <a:solidFill>
              <a:schemeClr val="bg1"/>
            </a:solidFill>
            <a:ln w="25400" algn="ctr">
              <a:solidFill>
                <a:srgbClr val="2D4E6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1880’s: 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Logging in the Basin began. Logging was followed by erosion, dense forest regrowth, and native meadow vegetation was displaced.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41" name="AutoShape 87"/>
            <p:cNvSpPr>
              <a:spLocks noChangeArrowheads="1"/>
            </p:cNvSpPr>
            <p:nvPr/>
          </p:nvSpPr>
          <p:spPr bwMode="auto">
            <a:xfrm>
              <a:off x="3041668" y="1617663"/>
              <a:ext cx="5672431" cy="663575"/>
            </a:xfrm>
            <a:prstGeom prst="wedgeRectCallout">
              <a:avLst>
                <a:gd name="adj1" fmla="val -60352"/>
                <a:gd name="adj2" fmla="val 21583"/>
              </a:avLst>
            </a:prstGeom>
            <a:solidFill>
              <a:srgbClr val="9DC3E6"/>
            </a:solidFill>
            <a:ln w="25400" algn="ctr">
              <a:solidFill>
                <a:srgbClr val="4475A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1930’s: 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Washoe people were relocated to designated reservations, and denied access to traditional lands and practices at Lake Tahoe.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45" name="AutoShape 88"/>
            <p:cNvSpPr>
              <a:spLocks noChangeArrowheads="1"/>
            </p:cNvSpPr>
            <p:nvPr/>
          </p:nvSpPr>
          <p:spPr bwMode="auto">
            <a:xfrm flipH="1">
              <a:off x="-2963869" y="-745898"/>
              <a:ext cx="4541459" cy="811214"/>
            </a:xfrm>
            <a:prstGeom prst="wedgeRectCallout">
              <a:avLst>
                <a:gd name="adj1" fmla="val -66981"/>
                <a:gd name="adj2" fmla="val 3630"/>
              </a:avLst>
            </a:prstGeom>
            <a:solidFill>
              <a:srgbClr val="4475A1"/>
            </a:solidFill>
            <a:ln w="25400" algn="ctr">
              <a:solidFill>
                <a:srgbClr val="2D4E6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ll MT" panose="02020503060305020303" pitchFamily="18" charset="0"/>
                </a:rPr>
                <a:t>Washoe management of Meeks Meadow included activities such as, pruning, thinning, and periodic burning to keep the meadow open and encourage desirable vegetation. 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46" name="AutoShape 89"/>
            <p:cNvSpPr>
              <a:spLocks noChangeArrowheads="1"/>
            </p:cNvSpPr>
            <p:nvPr/>
          </p:nvSpPr>
          <p:spPr bwMode="auto">
            <a:xfrm flipH="1">
              <a:off x="-2963868" y="188559"/>
              <a:ext cx="4604534" cy="1088185"/>
            </a:xfrm>
            <a:prstGeom prst="wedgeRectCallout">
              <a:avLst>
                <a:gd name="adj1" fmla="val -67046"/>
                <a:gd name="adj2" fmla="val -24213"/>
              </a:avLst>
            </a:prstGeom>
            <a:solidFill>
              <a:srgbClr val="9DC3E6"/>
            </a:solidFill>
            <a:ln w="25400" algn="ctr">
              <a:solidFill>
                <a:srgbClr val="2D4E6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1850-1870’s: 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European-American arrived in the Tahoe Basin and began using Meeks Meadow for grazing. The Washoe population was displaced as there was less availability of land use and resources.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48" name="AutoShape 90"/>
            <p:cNvSpPr>
              <a:spLocks noChangeArrowheads="1"/>
            </p:cNvSpPr>
            <p:nvPr/>
          </p:nvSpPr>
          <p:spPr bwMode="auto">
            <a:xfrm flipH="1">
              <a:off x="-2963869" y="2507411"/>
              <a:ext cx="4760110" cy="1140027"/>
            </a:xfrm>
            <a:prstGeom prst="wedgeRectCallout">
              <a:avLst>
                <a:gd name="adj1" fmla="val -63236"/>
                <a:gd name="adj2" fmla="val -21602"/>
              </a:avLst>
            </a:prstGeom>
            <a:solidFill>
              <a:schemeClr val="bg1"/>
            </a:solidFill>
            <a:ln w="25400" algn="ctr">
              <a:solidFill>
                <a:srgbClr val="2D4E6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1930-1970’s: 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Without Washoe presence in the meadow, continued fire suppression, conifer invasion of the meadow increases, reducing native meadow vegetation, wildlife habitat, and changing meadow hydrology.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55" name="AutoShape 91"/>
            <p:cNvSpPr>
              <a:spLocks noChangeArrowheads="1"/>
            </p:cNvSpPr>
            <p:nvPr/>
          </p:nvSpPr>
          <p:spPr bwMode="auto">
            <a:xfrm>
              <a:off x="3013886" y="3500643"/>
              <a:ext cx="5700212" cy="987221"/>
            </a:xfrm>
            <a:prstGeom prst="wedgeRectCallout">
              <a:avLst>
                <a:gd name="adj1" fmla="val -59718"/>
                <a:gd name="adj2" fmla="val -23583"/>
              </a:avLst>
            </a:prstGeom>
            <a:solidFill>
              <a:schemeClr val="bg1"/>
            </a:solidFill>
            <a:ln w="25400" algn="ctr">
              <a:solidFill>
                <a:srgbClr val="2D4E6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1980-1990’s: 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Conifer invasion of Meeks meadow continues, despite attempts by the USFS to remove trees. A slash pile burn burned a large part of the meadow in 1995, but conifer invasion continued.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56" name="AutoShape 92"/>
            <p:cNvSpPr>
              <a:spLocks noChangeArrowheads="1"/>
            </p:cNvSpPr>
            <p:nvPr/>
          </p:nvSpPr>
          <p:spPr bwMode="auto">
            <a:xfrm rot="10800000" flipV="1">
              <a:off x="-2963865" y="4325868"/>
              <a:ext cx="4690258" cy="933046"/>
            </a:xfrm>
            <a:prstGeom prst="wedgeRectCallout">
              <a:avLst>
                <a:gd name="adj1" fmla="val -63759"/>
                <a:gd name="adj2" fmla="val -18185"/>
              </a:avLst>
            </a:prstGeom>
            <a:solidFill>
              <a:srgbClr val="9DC3E6"/>
            </a:solidFill>
            <a:ln w="25400" algn="ctr">
              <a:solidFill>
                <a:srgbClr val="2D4E6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1998: 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LTBMU and Washoe Tribe sign MOA regarding the operation of Meeks Bay and the co-management of Meeks Meadow.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57" name="AutoShape 93"/>
            <p:cNvSpPr>
              <a:spLocks noChangeArrowheads="1"/>
            </p:cNvSpPr>
            <p:nvPr/>
          </p:nvSpPr>
          <p:spPr bwMode="auto">
            <a:xfrm flipH="1">
              <a:off x="-2963869" y="1452371"/>
              <a:ext cx="4741460" cy="703785"/>
            </a:xfrm>
            <a:prstGeom prst="wedgeRectCallout">
              <a:avLst>
                <a:gd name="adj1" fmla="val -62926"/>
                <a:gd name="adj2" fmla="val -23324"/>
              </a:avLst>
            </a:prstGeom>
            <a:solidFill>
              <a:srgbClr val="4475A1"/>
            </a:solidFill>
            <a:ln w="25400" algn="ctr">
              <a:solidFill>
                <a:srgbClr val="2D4E6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ll MT" panose="02020503060305020303" pitchFamily="18" charset="0"/>
                </a:rPr>
                <a:t>1928: 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ll MT" panose="02020503060305020303" pitchFamily="18" charset="0"/>
                </a:rPr>
                <a:t>Meeks Bay was developed as a resort.  The present Highway 89 bridge was constructed.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59" name="AutoShape 94"/>
            <p:cNvSpPr>
              <a:spLocks noChangeArrowheads="1"/>
            </p:cNvSpPr>
            <p:nvPr/>
          </p:nvSpPr>
          <p:spPr bwMode="auto">
            <a:xfrm flipH="1">
              <a:off x="3144058" y="5119881"/>
              <a:ext cx="5570040" cy="960249"/>
            </a:xfrm>
            <a:prstGeom prst="wedgeRectCallout">
              <a:avLst>
                <a:gd name="adj1" fmla="val 61069"/>
                <a:gd name="adj2" fmla="val -36426"/>
              </a:avLst>
            </a:prstGeom>
            <a:solidFill>
              <a:schemeClr val="bg1"/>
            </a:solidFill>
            <a:ln w="25400" algn="ctr">
              <a:solidFill>
                <a:srgbClr val="2D4E6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2000’s: 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The Washoe Tribe’s continued involvement with the bay and meadow, has resulted in conifer removal test plots, plant surveys, and monitoring.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60" name="AutoShape 95"/>
            <p:cNvSpPr>
              <a:spLocks noChangeArrowheads="1"/>
            </p:cNvSpPr>
            <p:nvPr/>
          </p:nvSpPr>
          <p:spPr bwMode="auto">
            <a:xfrm flipH="1">
              <a:off x="-2860675" y="5741480"/>
              <a:ext cx="4694221" cy="1020360"/>
            </a:xfrm>
            <a:prstGeom prst="wedgeRectCallout">
              <a:avLst>
                <a:gd name="adj1" fmla="val -63157"/>
                <a:gd name="adj2" fmla="val 16324"/>
              </a:avLst>
            </a:prstGeom>
            <a:solidFill>
              <a:schemeClr val="bg1"/>
            </a:solidFill>
            <a:ln w="25400" algn="ctr">
              <a:solidFill>
                <a:srgbClr val="2D4E6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2010’s: 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ell MT" panose="02020503060305020303" pitchFamily="18" charset="0"/>
                </a:rPr>
                <a:t>LTBMU begins planning efforts for a major conifer removal and prescribed burn at Meeks Meadow (in line with Washoe traditional practices).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61" name="AutoShape 96"/>
            <p:cNvSpPr>
              <a:spLocks noChangeArrowheads="1"/>
            </p:cNvSpPr>
            <p:nvPr/>
          </p:nvSpPr>
          <p:spPr bwMode="auto">
            <a:xfrm>
              <a:off x="3070944" y="6573435"/>
              <a:ext cx="5643154" cy="695326"/>
            </a:xfrm>
            <a:prstGeom prst="wedgeRectCallout">
              <a:avLst>
                <a:gd name="adj1" fmla="val -60069"/>
                <a:gd name="adj2" fmla="val 16394"/>
              </a:avLst>
            </a:prstGeom>
            <a:solidFill>
              <a:srgbClr val="4475A1"/>
            </a:solidFill>
            <a:ln w="25400" algn="ctr">
              <a:solidFill>
                <a:srgbClr val="2D4E6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ll MT" panose="02020503060305020303" pitchFamily="18" charset="0"/>
                </a:rPr>
                <a:t>2016: 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ll MT" panose="02020503060305020303" pitchFamily="18" charset="0"/>
                </a:rPr>
                <a:t>The Washoe Tribe receives Federal and State funding to complete planning for the implementation of Meeks Meadow restoration project.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62" name="Oval 97"/>
            <p:cNvSpPr>
              <a:spLocks noChangeArrowheads="1"/>
            </p:cNvSpPr>
            <p:nvPr/>
          </p:nvSpPr>
          <p:spPr bwMode="auto">
            <a:xfrm>
              <a:off x="2339975" y="-695325"/>
              <a:ext cx="206375" cy="206375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63" name="Oval 98"/>
            <p:cNvSpPr>
              <a:spLocks noChangeArrowheads="1"/>
            </p:cNvSpPr>
            <p:nvPr/>
          </p:nvSpPr>
          <p:spPr bwMode="auto">
            <a:xfrm>
              <a:off x="2339975" y="-369888"/>
              <a:ext cx="206375" cy="206375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64" name="Oval 99"/>
            <p:cNvSpPr>
              <a:spLocks noChangeArrowheads="1"/>
            </p:cNvSpPr>
            <p:nvPr/>
          </p:nvSpPr>
          <p:spPr bwMode="auto">
            <a:xfrm>
              <a:off x="2339975" y="355600"/>
              <a:ext cx="206375" cy="206375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65" name="Oval 100"/>
            <p:cNvSpPr>
              <a:spLocks noChangeArrowheads="1"/>
            </p:cNvSpPr>
            <p:nvPr/>
          </p:nvSpPr>
          <p:spPr bwMode="auto">
            <a:xfrm>
              <a:off x="2339975" y="906463"/>
              <a:ext cx="206375" cy="206375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66" name="Oval 101"/>
            <p:cNvSpPr>
              <a:spLocks noChangeArrowheads="1"/>
            </p:cNvSpPr>
            <p:nvPr/>
          </p:nvSpPr>
          <p:spPr bwMode="auto">
            <a:xfrm>
              <a:off x="2338388" y="1952625"/>
              <a:ext cx="206375" cy="206375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67" name="Oval 102"/>
            <p:cNvSpPr>
              <a:spLocks noChangeArrowheads="1"/>
            </p:cNvSpPr>
            <p:nvPr/>
          </p:nvSpPr>
          <p:spPr bwMode="auto">
            <a:xfrm>
              <a:off x="2335908" y="2752524"/>
              <a:ext cx="206375" cy="206375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05" name="Oval 103"/>
            <p:cNvSpPr>
              <a:spLocks noChangeArrowheads="1"/>
            </p:cNvSpPr>
            <p:nvPr/>
          </p:nvSpPr>
          <p:spPr bwMode="auto">
            <a:xfrm>
              <a:off x="2333306" y="3728277"/>
              <a:ext cx="206375" cy="204788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06" name="Oval 104"/>
            <p:cNvSpPr>
              <a:spLocks noChangeArrowheads="1"/>
            </p:cNvSpPr>
            <p:nvPr/>
          </p:nvSpPr>
          <p:spPr bwMode="auto">
            <a:xfrm>
              <a:off x="2335908" y="1546235"/>
              <a:ext cx="206375" cy="206375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08" name="Oval 105"/>
            <p:cNvSpPr>
              <a:spLocks noChangeArrowheads="1"/>
            </p:cNvSpPr>
            <p:nvPr/>
          </p:nvSpPr>
          <p:spPr bwMode="auto">
            <a:xfrm>
              <a:off x="2332038" y="4487863"/>
              <a:ext cx="206375" cy="206375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15" name="Oval 106"/>
            <p:cNvSpPr>
              <a:spLocks noChangeArrowheads="1"/>
            </p:cNvSpPr>
            <p:nvPr/>
          </p:nvSpPr>
          <p:spPr bwMode="auto">
            <a:xfrm>
              <a:off x="2332038" y="5181600"/>
              <a:ext cx="206375" cy="206375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16" name="Oval 107"/>
            <p:cNvSpPr>
              <a:spLocks noChangeArrowheads="1"/>
            </p:cNvSpPr>
            <p:nvPr/>
          </p:nvSpPr>
          <p:spPr bwMode="auto">
            <a:xfrm>
              <a:off x="2315398" y="6375400"/>
              <a:ext cx="206375" cy="204787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17" name="Oval 108"/>
            <p:cNvSpPr>
              <a:spLocks noChangeArrowheads="1"/>
            </p:cNvSpPr>
            <p:nvPr/>
          </p:nvSpPr>
          <p:spPr bwMode="auto">
            <a:xfrm>
              <a:off x="2327275" y="6926263"/>
              <a:ext cx="206375" cy="206375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grpSp>
          <p:nvGrpSpPr>
            <p:cNvPr id="3119" name="Group 109"/>
            <p:cNvGrpSpPr>
              <a:grpSpLocks/>
            </p:cNvGrpSpPr>
            <p:nvPr/>
          </p:nvGrpSpPr>
          <p:grpSpPr bwMode="auto">
            <a:xfrm>
              <a:off x="2025650" y="-11113"/>
              <a:ext cx="752475" cy="344488"/>
              <a:chOff x="109737525" y="106220419"/>
              <a:chExt cx="752475" cy="343694"/>
            </a:xfrm>
          </p:grpSpPr>
          <p:cxnSp>
            <p:nvCxnSpPr>
              <p:cNvPr id="3182" name="AutoShape 110"/>
              <p:cNvCxnSpPr>
                <a:cxnSpLocks noChangeShapeType="1"/>
              </p:cNvCxnSpPr>
              <p:nvPr/>
            </p:nvCxnSpPr>
            <p:spPr bwMode="auto">
              <a:xfrm flipH="1">
                <a:off x="109737525" y="106220419"/>
                <a:ext cx="438150" cy="107156"/>
              </a:xfrm>
              <a:prstGeom prst="straightConnector1">
                <a:avLst/>
              </a:prstGeom>
              <a:noFill/>
              <a:ln w="38100">
                <a:solidFill>
                  <a:srgbClr val="2D4E6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83" name="AutoShape 111"/>
              <p:cNvCxnSpPr>
                <a:cxnSpLocks noChangeShapeType="1"/>
              </p:cNvCxnSpPr>
              <p:nvPr/>
            </p:nvCxnSpPr>
            <p:spPr bwMode="auto">
              <a:xfrm>
                <a:off x="109747049" y="106325193"/>
                <a:ext cx="742951" cy="64295"/>
              </a:xfrm>
              <a:prstGeom prst="straightConnector1">
                <a:avLst/>
              </a:prstGeom>
              <a:noFill/>
              <a:ln w="38100">
                <a:solidFill>
                  <a:srgbClr val="2D4E6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84" name="AutoShape 112"/>
              <p:cNvCxnSpPr>
                <a:cxnSpLocks noChangeShapeType="1"/>
              </p:cNvCxnSpPr>
              <p:nvPr/>
            </p:nvCxnSpPr>
            <p:spPr bwMode="auto">
              <a:xfrm flipH="1">
                <a:off x="110159006" y="106382344"/>
                <a:ext cx="321469" cy="181769"/>
              </a:xfrm>
              <a:prstGeom prst="straightConnector1">
                <a:avLst/>
              </a:prstGeom>
              <a:noFill/>
              <a:ln w="38100">
                <a:solidFill>
                  <a:srgbClr val="2D4E6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120" name="AutoShape 113"/>
            <p:cNvSpPr>
              <a:spLocks noChangeArrowheads="1"/>
            </p:cNvSpPr>
            <p:nvPr/>
          </p:nvSpPr>
          <p:spPr bwMode="auto">
            <a:xfrm flipH="1">
              <a:off x="3078970" y="2488632"/>
              <a:ext cx="5635127" cy="837798"/>
            </a:xfrm>
            <a:prstGeom prst="wedgeRectCallout">
              <a:avLst>
                <a:gd name="adj1" fmla="val 60014"/>
                <a:gd name="adj2" fmla="val 40218"/>
              </a:avLst>
            </a:prstGeom>
            <a:solidFill>
              <a:srgbClr val="4475A1"/>
            </a:solidFill>
            <a:ln w="25400" algn="ctr">
              <a:solidFill>
                <a:srgbClr val="2D4E6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ll MT" panose="02020503060305020303" pitchFamily="18" charset="0"/>
                </a:rPr>
                <a:t>1960: 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ll MT" panose="02020503060305020303" pitchFamily="18" charset="0"/>
                </a:rPr>
                <a:t>The mouth of Meeks Creek was dredged to create a marina and wetlands were filled. 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3121" name="Oval 114"/>
            <p:cNvSpPr>
              <a:spLocks noChangeArrowheads="1"/>
            </p:cNvSpPr>
            <p:nvPr/>
          </p:nvSpPr>
          <p:spPr bwMode="auto">
            <a:xfrm>
              <a:off x="2335910" y="3140074"/>
              <a:ext cx="206375" cy="206375"/>
            </a:xfrm>
            <a:prstGeom prst="ellipse">
              <a:avLst/>
            </a:prstGeom>
            <a:solidFill>
              <a:srgbClr val="2D4E6B"/>
            </a:solidFill>
            <a:ln w="25400" algn="ctr">
              <a:solidFill>
                <a:srgbClr val="2D4E6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Bell MT" panose="02020503060305020303" pitchFamily="18" charset="0"/>
              </a:endParaRPr>
            </a:p>
          </p:txBody>
        </p:sp>
        <p:sp>
          <p:nvSpPr>
            <p:cNvPr id="3122" name="Text Box 116"/>
            <p:cNvSpPr txBox="1">
              <a:spLocks noChangeArrowheads="1"/>
            </p:cNvSpPr>
            <p:nvPr/>
          </p:nvSpPr>
          <p:spPr bwMode="auto">
            <a:xfrm>
              <a:off x="1308100" y="7453313"/>
              <a:ext cx="2225675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C0C0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ell MT" panose="02020503060305020303" pitchFamily="18" charset="0"/>
                </a:rPr>
                <a:t>Present</a:t>
              </a:r>
            </a:p>
          </p:txBody>
        </p:sp>
        <p:cxnSp>
          <p:nvCxnSpPr>
            <p:cNvPr id="3189" name="AutoShape 117"/>
            <p:cNvCxnSpPr>
              <a:cxnSpLocks noChangeShapeType="1"/>
            </p:cNvCxnSpPr>
            <p:nvPr/>
          </p:nvCxnSpPr>
          <p:spPr bwMode="auto">
            <a:xfrm flipH="1">
              <a:off x="2430463" y="7031038"/>
              <a:ext cx="0" cy="539750"/>
            </a:xfrm>
            <a:prstGeom prst="straightConnector1">
              <a:avLst/>
            </a:prstGeom>
            <a:noFill/>
            <a:ln w="38100">
              <a:solidFill>
                <a:srgbClr val="2D4E6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3193" name="AutoShape 121"/>
            <p:cNvCxnSpPr>
              <a:cxnSpLocks noChangeShapeType="1"/>
            </p:cNvCxnSpPr>
            <p:nvPr/>
          </p:nvCxnSpPr>
          <p:spPr bwMode="auto">
            <a:xfrm flipV="1">
              <a:off x="2444750" y="-1160463"/>
              <a:ext cx="0" cy="1157288"/>
            </a:xfrm>
            <a:prstGeom prst="straightConnector1">
              <a:avLst/>
            </a:prstGeom>
            <a:noFill/>
            <a:ln w="38100">
              <a:solidFill>
                <a:srgbClr val="2D4E6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91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-173591" y="624895"/>
            <a:ext cx="4249738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FF99FF"/>
                </a:solidFill>
                <a:effectLst/>
                <a:latin typeface="Bell MT" panose="02020503060305020303" pitchFamily="18" charset="0"/>
              </a:rPr>
              <a:t>Nanolwaʔ (nan-hole-wah)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ell MT" panose="02020503060305020303" pitchFamily="18" charset="0"/>
              </a:rPr>
              <a:t>Golden current (</a:t>
            </a: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ell MT" panose="02020503060305020303" pitchFamily="18" charset="0"/>
              </a:rPr>
              <a:t>Ribes aureum)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ell MT" panose="02020503060305020303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7804648" y="651736"/>
            <a:ext cx="4249738" cy="9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FF99FF"/>
                </a:solidFill>
                <a:effectLst/>
                <a:latin typeface="Bell MT" panose="02020503060305020303" pitchFamily="18" charset="0"/>
              </a:rPr>
              <a:t>Šuwetɨk (shu-wet-uk)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ell MT" panose="02020503060305020303" pitchFamily="18" charset="0"/>
              </a:rPr>
              <a:t>Serviceberry 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Bell MT" panose="02020503060305020303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ell MT" panose="02020503060305020303" pitchFamily="18" charset="0"/>
              </a:rPr>
              <a:t>(</a:t>
            </a: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ell MT" panose="02020503060305020303" pitchFamily="18" charset="0"/>
              </a:rPr>
              <a:t>Amelanchier alnifolia)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ell MT" panose="02020503060305020303" pitchFamily="18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804648" y="2410691"/>
            <a:ext cx="4249738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Ćamdu (tz-ahm-do)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Chokecherry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(Prunus virginiana)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59861" y="66961"/>
            <a:ext cx="4125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20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Washoe Native Plants</a:t>
            </a:r>
            <a:endParaRPr lang="en-US" altLang="en-US" sz="3200" b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1047" name="Picture 23" descr="Ribes aureum var. aur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9"/>
          <a:stretch>
            <a:fillRect/>
          </a:stretch>
        </p:blipFill>
        <p:spPr bwMode="auto">
          <a:xfrm>
            <a:off x="397163" y="1330036"/>
            <a:ext cx="3108230" cy="224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 descr="Prunus virgini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9"/>
          <a:stretch>
            <a:fillRect/>
          </a:stretch>
        </p:blipFill>
        <p:spPr bwMode="auto">
          <a:xfrm>
            <a:off x="397164" y="4450773"/>
            <a:ext cx="3163350" cy="22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25" descr="Amelanchier alnifol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6"/>
          <a:stretch>
            <a:fillRect/>
          </a:stretch>
        </p:blipFill>
        <p:spPr bwMode="auto">
          <a:xfrm>
            <a:off x="8580580" y="1332732"/>
            <a:ext cx="3164003" cy="224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 descr="Rosa woodsi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1"/>
          <a:stretch>
            <a:fillRect/>
          </a:stretch>
        </p:blipFill>
        <p:spPr bwMode="auto">
          <a:xfrm>
            <a:off x="8580581" y="4450772"/>
            <a:ext cx="3164003" cy="22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-173591" y="3768440"/>
            <a:ext cx="4249738" cy="94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FF99FF"/>
                </a:solidFill>
                <a:effectLst/>
                <a:latin typeface="Bell MT" panose="02020503060305020303" pitchFamily="18" charset="0"/>
              </a:rPr>
              <a:t>Ćamdu (tz-ahm-do)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ell MT" panose="02020503060305020303" pitchFamily="18" charset="0"/>
              </a:rPr>
              <a:t>Chokecherry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Bell MT" panose="02020503060305020303" pitchFamily="18" charset="0"/>
              </a:rPr>
              <a:t> </a:t>
            </a:r>
            <a:r>
              <a:rPr lang="en-US" altLang="en-US" sz="2000" dirty="0">
                <a:solidFill>
                  <a:srgbClr val="FFFFFF"/>
                </a:solidFill>
                <a:latin typeface="Bell MT" panose="02020503060305020303" pitchFamily="18" charset="0"/>
              </a:rPr>
              <a:t> </a:t>
            </a: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ell MT" panose="02020503060305020303" pitchFamily="18" charset="0"/>
              </a:rPr>
              <a:t>(Prunus virginiana)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ell MT" panose="02020503060305020303" pitchFamily="18" charset="0"/>
            </a:endParaRP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8037714" y="3802209"/>
            <a:ext cx="4249738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FF99FF"/>
                </a:solidFill>
                <a:effectLst/>
                <a:latin typeface="Bell MT" panose="02020503060305020303" pitchFamily="18" charset="0"/>
              </a:rPr>
              <a:t>Pećumeliʔ (petz-umel-eeh)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ell MT" panose="02020503060305020303" pitchFamily="18" charset="0"/>
              </a:rPr>
              <a:t>Woods rose (</a:t>
            </a: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ell MT" panose="02020503060305020303" pitchFamily="18" charset="0"/>
              </a:rPr>
              <a:t>Rosa woodsii)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ell MT" panose="02020503060305020303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41" y="3981712"/>
            <a:ext cx="2059885" cy="27465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r="7488"/>
          <a:stretch/>
        </p:blipFill>
        <p:spPr>
          <a:xfrm>
            <a:off x="4918941" y="577263"/>
            <a:ext cx="2059885" cy="330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27" y="78059"/>
            <a:ext cx="10515600" cy="79758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Bell MT" panose="02020503060305020303" pitchFamily="18" charset="0"/>
              </a:rPr>
              <a:t>10 Culturally Significant Plants of Focus</a:t>
            </a:r>
            <a:endParaRPr lang="en-US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8035128"/>
              </p:ext>
            </p:extLst>
          </p:nvPr>
        </p:nvGraphicFramePr>
        <p:xfrm>
          <a:off x="801492" y="875648"/>
          <a:ext cx="10698479" cy="580393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971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71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71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961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107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8391"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600" dirty="0">
                          <a:effectLst/>
                          <a:latin typeface="Bell MT" panose="02020503060305020303" pitchFamily="18" charset="0"/>
                        </a:rPr>
                        <a:t>Scientific Name</a:t>
                      </a:r>
                      <a:endParaRPr lang="en-US" sz="1600" dirty="0"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600" dirty="0">
                          <a:effectLst/>
                          <a:latin typeface="Bell MT" panose="02020503060305020303" pitchFamily="18" charset="0"/>
                        </a:rPr>
                        <a:t>Washoe Name</a:t>
                      </a:r>
                      <a:endParaRPr lang="en-US" sz="1600" dirty="0"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600" dirty="0">
                          <a:effectLst/>
                          <a:latin typeface="Bell MT" panose="02020503060305020303" pitchFamily="18" charset="0"/>
                        </a:rPr>
                        <a:t>Common Name</a:t>
                      </a:r>
                      <a:endParaRPr lang="en-US" sz="1600" dirty="0"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600" dirty="0">
                          <a:effectLst/>
                          <a:latin typeface="Bell MT" panose="02020503060305020303" pitchFamily="18" charset="0"/>
                        </a:rPr>
                        <a:t>Meeks Meadow Vegetation Community</a:t>
                      </a:r>
                      <a:endParaRPr lang="en-US" sz="1600" dirty="0"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>
                        <a:spcBef>
                          <a:spcPts val="1200"/>
                        </a:spcBef>
                      </a:pPr>
                      <a:r>
                        <a:rPr lang="en-US" sz="1600" dirty="0">
                          <a:effectLst/>
                          <a:latin typeface="Bell MT" panose="02020503060305020303" pitchFamily="18" charset="0"/>
                        </a:rPr>
                        <a:t>Cultural Management Techniques</a:t>
                      </a:r>
                      <a:endParaRPr lang="en-US" sz="1600" dirty="0"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0652"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millefolium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wemšiɁ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yarrow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mixed conifer forest (dry meadow understory), wet meadow, dry meadow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Cultural burning, collection, planting, seeding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8391"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Allium sp.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bošdi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wild onion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mixed riparian scrub, wet meadow, dry meadow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Cultural burning, collection, planting, tilling, digging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391"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Alnus incana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sidumim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mountain alder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mixed riparian scrub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Collection, trimming, planting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8391"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Fragaria virginiana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mu·Ɂaluŋi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mountain strawberry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wet meadow, dry meadow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Cultural burning, collection, planting, tilling, digging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Pteridium aquilinum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megi·geš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bracken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fern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mixed conifer forest (dry meadow understory), mixed conifer forest (mixed conifer understory)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Cultural burning, collection, tilling, digging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8391"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Salix sp.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himu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willow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mixed riparian scrub, wet meadow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Collection, trimming, planting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57587"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Calocedrus decurrens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ɁitmahawaɁAchillea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incense cedar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mixed conifer forest (dry meadow understory), mixed conifer forest (mixed conifer understory)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Cultural burning, collection, seeding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8391"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Sambucus sp.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ba·duɁ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elderberry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mixed conifer forest (mixed conifer understory), mixed riparian scrub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Collection, trimming, planting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57587"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Sarcodes sanguinea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geweɁmukuš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snow plant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mixed conifer forest (dry meadow understory), mixed conifer forest (mixed conifer understory)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Cultural burning, collection, tilling, digging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8391"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Rosa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woodsii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pećumeliɁ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Woods’ rose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mixed conifer forest (mixed conifer understory), mixed riparian scrub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539750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Bell MT" panose="02020503060305020303" pitchFamily="18" charset="0"/>
                        </a:rPr>
                        <a:t>Collection, trimming, planting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ell MT" panose="020205030603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6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Narrow" panose="020B0606020202030204" pitchFamily="34" charset="0"/>
              </a:rPr>
              <a:t>Keys to success and lessons learned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Communication and outreach with the public, community, and federal, state, and environmental agencies is crucial.</a:t>
            </a:r>
          </a:p>
          <a:p>
            <a:endParaRPr lang="en-US" dirty="0" smtClean="0"/>
          </a:p>
          <a:p>
            <a:r>
              <a:rPr lang="en-US" dirty="0" smtClean="0"/>
              <a:t>Intergenerational Knowledge and skill transfer, involvement of Elders in decision making and teaching youth about traditional practices</a:t>
            </a:r>
          </a:p>
          <a:p>
            <a:endParaRPr lang="en-US" dirty="0"/>
          </a:p>
          <a:p>
            <a:r>
              <a:rPr lang="en-US" dirty="0" smtClean="0"/>
              <a:t>Incorporating language, education and culture to restore lands that are no longer functioning in a traditional capacity helps serve in cultural revitalization for the aboriginal inhabitants of the area.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83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941</Words>
  <Application>Microsoft Office PowerPoint</Application>
  <PresentationFormat>Widescreen</PresentationFormat>
  <Paragraphs>140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Narrow</vt:lpstr>
      <vt:lpstr>Bell MT</vt:lpstr>
      <vt:lpstr>Calibri</vt:lpstr>
      <vt:lpstr>Calibri Light</vt:lpstr>
      <vt:lpstr>Cambria</vt:lpstr>
      <vt:lpstr>Garamond</vt:lpstr>
      <vt:lpstr>Informal Roman</vt:lpstr>
      <vt:lpstr>Times New Roman</vt:lpstr>
      <vt:lpstr>Office Theme</vt:lpstr>
      <vt:lpstr>MaɁyála Wàťa Restoration Project</vt:lpstr>
      <vt:lpstr>PowerPoint Presentation</vt:lpstr>
      <vt:lpstr>PowerPoint Presentation</vt:lpstr>
      <vt:lpstr>PowerPoint Presentation</vt:lpstr>
      <vt:lpstr>Importance of including Indigenous knowledge systems in land management </vt:lpstr>
      <vt:lpstr>PowerPoint Presentation</vt:lpstr>
      <vt:lpstr>PowerPoint Presentation</vt:lpstr>
      <vt:lpstr>10 Culturally Significant Plants of Focus</vt:lpstr>
      <vt:lpstr>Keys to success and lessons learned</vt:lpstr>
      <vt:lpstr>PowerPoint Presentation</vt:lpstr>
      <vt:lpstr>Acknowledgements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MaɁyála Wàťa Restoration Project</dc:title>
  <dc:creator>Rhiana Jones</dc:creator>
  <cp:lastModifiedBy>Rhiana Jones</cp:lastModifiedBy>
  <cp:revision>56</cp:revision>
  <cp:lastPrinted>2021-07-13T21:43:54Z</cp:lastPrinted>
  <dcterms:created xsi:type="dcterms:W3CDTF">2021-07-12T20:42:49Z</dcterms:created>
  <dcterms:modified xsi:type="dcterms:W3CDTF">2021-07-13T22:00:28Z</dcterms:modified>
</cp:coreProperties>
</file>