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sldIdLst>
    <p:sldId id="323" r:id="rId2"/>
    <p:sldId id="432" r:id="rId3"/>
    <p:sldId id="426" r:id="rId4"/>
    <p:sldId id="433" r:id="rId5"/>
    <p:sldId id="422" r:id="rId6"/>
    <p:sldId id="421" r:id="rId7"/>
    <p:sldId id="427" r:id="rId8"/>
    <p:sldId id="428" r:id="rId9"/>
    <p:sldId id="434" r:id="rId10"/>
    <p:sldId id="423" r:id="rId11"/>
    <p:sldId id="424" r:id="rId12"/>
    <p:sldId id="425" r:id="rId13"/>
    <p:sldId id="429" r:id="rId14"/>
    <p:sldId id="430" r:id="rId15"/>
    <p:sldId id="431" r:id="rId16"/>
    <p:sldId id="435" r:id="rId17"/>
    <p:sldId id="436" r:id="rId18"/>
    <p:sldId id="437" r:id="rId19"/>
    <p:sldId id="392" r:id="rId20"/>
    <p:sldId id="375" r:id="rId21"/>
    <p:sldId id="376" r:id="rId22"/>
    <p:sldId id="355" r:id="rId23"/>
  </p:sldIdLst>
  <p:sldSz cx="9144000" cy="6858000" type="screen4x3"/>
  <p:notesSz cx="6858000" cy="90646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u="sng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u="sng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u="sng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u="sng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u="sng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u="sng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u="sng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u="sng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u="sng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FF6600"/>
    <a:srgbClr val="FF9900"/>
    <a:srgbClr val="CC3300"/>
    <a:srgbClr val="0066FF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95" autoAdjust="0"/>
    <p:restoredTop sz="94660"/>
  </p:normalViewPr>
  <p:slideViewPr>
    <p:cSldViewPr>
      <p:cViewPr varScale="1">
        <p:scale>
          <a:sx n="99" d="100"/>
          <a:sy n="99" d="100"/>
        </p:scale>
        <p:origin x="-9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4" tIns="45772" rIns="91544" bIns="45772" numCol="1" anchor="t" anchorCtr="0" compatLnSpc="1">
            <a:prstTxWarp prst="textNoShape">
              <a:avLst/>
            </a:prstTxWarp>
          </a:bodyPr>
          <a:lstStyle>
            <a:lvl1pPr algn="l">
              <a:defRPr sz="1200" u="none">
                <a:solidFill>
                  <a:schemeClr val="tx1"/>
                </a:solidFill>
                <a:effectLst/>
              </a:defRPr>
            </a:lvl1pPr>
          </a:lstStyle>
          <a:p>
            <a:endParaRPr lang="en-US" alt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4" tIns="45772" rIns="91544" bIns="45772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solidFill>
                  <a:schemeClr val="tx1"/>
                </a:solidFill>
                <a:effectLst/>
              </a:defRPr>
            </a:lvl1pPr>
          </a:lstStyle>
          <a:p>
            <a:endParaRPr lang="en-US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79450"/>
            <a:ext cx="4529138" cy="3397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05300"/>
            <a:ext cx="5486400" cy="407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4" tIns="45772" rIns="91544" bIns="457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09013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4" tIns="45772" rIns="91544" bIns="45772" numCol="1" anchor="b" anchorCtr="0" compatLnSpc="1">
            <a:prstTxWarp prst="textNoShape">
              <a:avLst/>
            </a:prstTxWarp>
          </a:bodyPr>
          <a:lstStyle>
            <a:lvl1pPr algn="l">
              <a:defRPr sz="1200" u="none">
                <a:solidFill>
                  <a:schemeClr val="tx1"/>
                </a:solidFill>
                <a:effectLst/>
              </a:defRPr>
            </a:lvl1pPr>
          </a:lstStyle>
          <a:p>
            <a:endParaRPr lang="en-US" alt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09013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4" tIns="45772" rIns="91544" bIns="45772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solidFill>
                  <a:schemeClr val="tx1"/>
                </a:solidFill>
                <a:effectLst/>
              </a:defRPr>
            </a:lvl1pPr>
          </a:lstStyle>
          <a:p>
            <a:fld id="{A9470284-B437-4FAA-ABA9-6A3D6F5067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408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63491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492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63493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4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5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6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7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8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9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0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1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2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3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63505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6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7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8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9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0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1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2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3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4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5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6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7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8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9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0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1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2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23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63524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5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6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7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8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9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0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1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2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3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4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5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6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7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8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9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40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41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542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43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44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45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46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47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48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35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63550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551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552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553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35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635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3556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3557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3558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9D78DF2-A79B-4C75-A8D5-98B725C8A3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B9720-7BB9-443A-84B7-4F7274494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2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FAEC7-4494-4816-BCC5-FDAE2263FC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020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2452A82-43D9-4B8D-8F46-4103980B97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4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4A383-99C7-4F45-8B87-E322605F6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14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F9DEC-EB79-420B-A12A-BFAC8FBD62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13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B514F-2C62-4289-8C2B-A5F400D399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710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E7A87-3F81-4061-B9FB-6AA96D428A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73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FD779-DA3F-4504-945B-5B7D7E151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9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5CCC8-037E-4790-9D44-39CC5B7BCC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68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FACCB-514C-4E81-829D-B54912F57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42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4A0C-4FF6-4310-A9A4-F25F172C3C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3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246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62468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469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6247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481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6248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4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5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9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50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6250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0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0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0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0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0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0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08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0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518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2519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0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1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2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3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4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5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2526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625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30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253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253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253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6253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6253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67ECE59-7122-42E0-8581-847B5A10ED7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lumascorporation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13" y="2362200"/>
            <a:ext cx="9144000" cy="12192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FFFF00"/>
                </a:solidFill>
              </a:rPr>
              <a:t/>
            </a:r>
            <a:br>
              <a:rPr lang="en-US" altLang="en-US" sz="2800" b="1" dirty="0">
                <a:solidFill>
                  <a:srgbClr val="FFFF00"/>
                </a:solidFill>
              </a:rPr>
            </a:br>
            <a:r>
              <a:rPr lang="en-US" altLang="en-US" sz="2800" b="1" dirty="0" smtClean="0">
                <a:solidFill>
                  <a:srgbClr val="FFFF00"/>
                </a:solidFill>
              </a:rPr>
              <a:t>2017 Calistoga Sierra Meadows Workshop</a:t>
            </a:r>
            <a:r>
              <a:rPr lang="en-US" altLang="en-US" sz="24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400" b="1" dirty="0">
                <a:solidFill>
                  <a:srgbClr val="FFFF00"/>
                </a:solidFill>
              </a:rPr>
              <a:t/>
            </a:r>
            <a:br>
              <a:rPr lang="en-US" altLang="en-US" sz="2400" b="1" dirty="0">
                <a:solidFill>
                  <a:srgbClr val="FFFF00"/>
                </a:solidFill>
              </a:rPr>
            </a:br>
            <a:r>
              <a:rPr lang="en-US" altLang="en-US" sz="2400" b="1" dirty="0">
                <a:solidFill>
                  <a:srgbClr val="FFFF00"/>
                </a:solidFill>
              </a:rPr>
              <a:t/>
            </a:r>
            <a:br>
              <a:rPr lang="en-US" altLang="en-US" sz="2400" b="1" dirty="0">
                <a:solidFill>
                  <a:srgbClr val="FFFF00"/>
                </a:solidFill>
              </a:rPr>
            </a:br>
            <a:r>
              <a:rPr lang="en-US" altLang="en-US" sz="2400" b="1" dirty="0" smtClean="0">
                <a:solidFill>
                  <a:srgbClr val="FFFF00"/>
                </a:solidFill>
              </a:rPr>
              <a:t>February, 2017</a:t>
            </a:r>
            <a:endParaRPr lang="en-US" altLang="en-US" sz="2400" b="1" dirty="0">
              <a:solidFill>
                <a:srgbClr val="FFFF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648200"/>
            <a:ext cx="9144000" cy="1981200"/>
          </a:xfrm>
        </p:spPr>
        <p:txBody>
          <a:bodyPr/>
          <a:lstStyle/>
          <a:p>
            <a:r>
              <a:rPr lang="en-US" altLang="en-US" sz="2400" dirty="0">
                <a:solidFill>
                  <a:srgbClr val="FFFF00"/>
                </a:solidFill>
              </a:rPr>
              <a:t>Jim Wilcox, Project Manager</a:t>
            </a:r>
          </a:p>
          <a:p>
            <a:r>
              <a:rPr lang="en-US" altLang="en-US" sz="2400" dirty="0" smtClean="0">
                <a:solidFill>
                  <a:srgbClr val="FFFF00"/>
                </a:solidFill>
              </a:rPr>
              <a:t>Plumas Corporation</a:t>
            </a:r>
            <a:endParaRPr lang="en-US" altLang="en-US" sz="2400" dirty="0">
              <a:solidFill>
                <a:srgbClr val="FFFF00"/>
              </a:solidFill>
            </a:endParaRPr>
          </a:p>
          <a:p>
            <a:r>
              <a:rPr lang="en-US" altLang="en-US" sz="2400" dirty="0">
                <a:solidFill>
                  <a:srgbClr val="FFFF00"/>
                </a:solidFill>
              </a:rPr>
              <a:t>Website: </a:t>
            </a:r>
            <a:r>
              <a:rPr lang="en-US" altLang="en-US" sz="2400" dirty="0" smtClean="0">
                <a:solidFill>
                  <a:srgbClr val="FFFF00"/>
                </a:solidFill>
                <a:hlinkClick r:id="rId2"/>
              </a:rPr>
              <a:t>www.plumascorporation.org</a:t>
            </a:r>
            <a:endParaRPr lang="en-US" altLang="en-US" sz="2400" dirty="0">
              <a:solidFill>
                <a:srgbClr val="FFFF00"/>
              </a:solidFill>
            </a:endParaRPr>
          </a:p>
          <a:p>
            <a:r>
              <a:rPr lang="en-US" altLang="en-US" sz="2400" dirty="0">
                <a:solidFill>
                  <a:srgbClr val="FFFF00"/>
                </a:solidFill>
              </a:rPr>
              <a:t>Email: </a:t>
            </a:r>
            <a:r>
              <a:rPr lang="en-US" altLang="en-US" sz="2400" dirty="0" smtClean="0">
                <a:solidFill>
                  <a:srgbClr val="FFFF00"/>
                </a:solidFill>
              </a:rPr>
              <a:t>jim@plumascorporation.org</a:t>
            </a:r>
            <a:endParaRPr lang="en-US" altLang="en-US" sz="2400" dirty="0">
              <a:solidFill>
                <a:srgbClr val="FFFF00"/>
              </a:solidFill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-802" y="228600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>
            <a:spAutoFit/>
          </a:bodyPr>
          <a:lstStyle/>
          <a:p>
            <a:r>
              <a:rPr lang="en-US" alt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Mountain Meadows </a:t>
            </a:r>
          </a:p>
          <a:p>
            <a:r>
              <a:rPr lang="en-US" alt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Restoration Project </a:t>
            </a:r>
            <a:endParaRPr lang="en-US" alt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31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6417" y="0"/>
            <a:ext cx="8769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 Greenville Creek Project, </a:t>
            </a:r>
            <a:r>
              <a:rPr lang="en-US" sz="2000" b="1" u="none" dirty="0" err="1" smtClean="0">
                <a:solidFill>
                  <a:srgbClr val="FF0000"/>
                </a:solidFill>
                <a:effectLst/>
              </a:rPr>
              <a:t>Stroing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 Creek remnant, </a:t>
            </a:r>
            <a:r>
              <a:rPr lang="en-US" sz="2000" b="1" u="none" dirty="0">
                <a:solidFill>
                  <a:srgbClr val="FF0000"/>
                </a:solidFill>
                <a:effectLst/>
              </a:rPr>
              <a:t>pre-project- 7/2015</a:t>
            </a:r>
            <a:endParaRPr lang="en-US" sz="2000" b="1" u="none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963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7617"/>
            <a:ext cx="9144000" cy="690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258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none" dirty="0">
                <a:solidFill>
                  <a:srgbClr val="FF0000"/>
                </a:solidFill>
                <a:effectLst/>
              </a:rPr>
              <a:t>Greenville Creek Project, </a:t>
            </a:r>
            <a:r>
              <a:rPr lang="en-US" sz="2000" b="1" u="none" dirty="0" err="1">
                <a:solidFill>
                  <a:srgbClr val="FF0000"/>
                </a:solidFill>
                <a:effectLst/>
              </a:rPr>
              <a:t>Stroing</a:t>
            </a:r>
            <a:r>
              <a:rPr lang="en-US" sz="2000" b="1" u="none" dirty="0">
                <a:solidFill>
                  <a:srgbClr val="FF0000"/>
                </a:solidFill>
                <a:effectLst/>
              </a:rPr>
              <a:t> Creek remnant,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post project- 8/2016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00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83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7834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none" dirty="0">
                <a:solidFill>
                  <a:srgbClr val="FF0000"/>
                </a:solidFill>
                <a:effectLst/>
              </a:rPr>
              <a:t>Greenville Creek Project, </a:t>
            </a:r>
            <a:r>
              <a:rPr lang="en-US" sz="2000" b="1" u="none" dirty="0" err="1">
                <a:solidFill>
                  <a:srgbClr val="FF0000"/>
                </a:solidFill>
                <a:effectLst/>
              </a:rPr>
              <a:t>Stroing</a:t>
            </a:r>
            <a:r>
              <a:rPr lang="en-US" sz="2000" b="1" u="none" dirty="0">
                <a:solidFill>
                  <a:srgbClr val="FF0000"/>
                </a:solidFill>
                <a:effectLst/>
              </a:rPr>
              <a:t> Creek remnant,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post project- 12/2016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808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Rectangle 4"/>
          <p:cNvSpPr/>
          <p:nvPr/>
        </p:nvSpPr>
        <p:spPr>
          <a:xfrm>
            <a:off x="0" y="6733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none" dirty="0">
                <a:solidFill>
                  <a:srgbClr val="FF0000"/>
                </a:solidFill>
                <a:effectLst/>
              </a:rPr>
              <a:t>Greenville Creek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Project, Greenville Creek, </a:t>
            </a:r>
            <a:r>
              <a:rPr lang="en-US" sz="2000" b="1" u="none" dirty="0">
                <a:solidFill>
                  <a:srgbClr val="FF0000"/>
                </a:solidFill>
                <a:effectLst/>
              </a:rPr>
              <a:t>pre-project- 7/2015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44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3"/>
            <a:ext cx="9111915" cy="6833937"/>
          </a:xfrm>
        </p:spPr>
      </p:pic>
      <p:sp>
        <p:nvSpPr>
          <p:cNvPr id="5" name="Rectangle 4"/>
          <p:cNvSpPr/>
          <p:nvPr/>
        </p:nvSpPr>
        <p:spPr>
          <a:xfrm>
            <a:off x="0" y="16358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none" dirty="0">
                <a:solidFill>
                  <a:srgbClr val="FF0000"/>
                </a:solidFill>
                <a:effectLst/>
              </a:rPr>
              <a:t>Greenville Creek Project, Greenville Creek,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post project- 8/2016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64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none" dirty="0">
                <a:solidFill>
                  <a:srgbClr val="FF0000"/>
                </a:solidFill>
                <a:effectLst/>
              </a:rPr>
              <a:t>Greenville Creek Project, Greenville Creek, post project-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12/2016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93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36896" y="10884"/>
            <a:ext cx="9107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none" dirty="0">
                <a:solidFill>
                  <a:srgbClr val="FF0000"/>
                </a:solidFill>
                <a:effectLst/>
              </a:rPr>
              <a:t>Greenville Creek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Project typical </a:t>
            </a:r>
            <a:r>
              <a:rPr lang="en-US" sz="2000" b="1" u="none" dirty="0" err="1" smtClean="0">
                <a:solidFill>
                  <a:srgbClr val="FF0000"/>
                </a:solidFill>
                <a:effectLst/>
              </a:rPr>
              <a:t>headcut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 structure, </a:t>
            </a:r>
            <a:r>
              <a:rPr lang="en-US" sz="2000" b="1" u="none" dirty="0">
                <a:solidFill>
                  <a:srgbClr val="FF0000"/>
                </a:solidFill>
                <a:effectLst/>
              </a:rPr>
              <a:t>post project-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12/2016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54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0" y="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none" dirty="0">
                <a:solidFill>
                  <a:srgbClr val="FF0000"/>
                </a:solidFill>
                <a:effectLst/>
              </a:rPr>
              <a:t>Greenville Creek Project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culvert replacement, </a:t>
            </a:r>
            <a:r>
              <a:rPr lang="en-US" sz="2000" b="1" u="none" dirty="0">
                <a:solidFill>
                  <a:srgbClr val="FF0000"/>
                </a:solidFill>
                <a:effectLst/>
              </a:rPr>
              <a:t>post project- 12/2016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2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5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6916" name="Picture 4" descr="V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4838" r="4315" b="6267"/>
          <a:stretch/>
        </p:blipFill>
        <p:spPr>
          <a:xfrm>
            <a:off x="0" y="0"/>
            <a:ext cx="9134338" cy="6858000"/>
          </a:xfrm>
        </p:spPr>
      </p:pic>
    </p:spTree>
    <p:extLst>
      <p:ext uri="{BB962C8B-B14F-4D97-AF65-F5344CB8AC3E}">
        <p14:creationId xmlns:p14="http://schemas.microsoft.com/office/powerpoint/2010/main" val="7533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8486" name="Picture 6" descr="CarbonQuantificationAllSitesmod_3045_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9525"/>
            <a:ext cx="9096375" cy="683895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0533" name="Picture 5" descr="CarbonQuantificationAllSitesmod_3858_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altLang="en-US" sz="3600" b="1" u="sng">
                <a:solidFill>
                  <a:srgbClr val="FFFF00"/>
                </a:solidFill>
              </a:rPr>
              <a:t>Research Partners Acknowledgement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University of California, Davis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Stanford University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University of Nevada, Desert Research Institute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CSU- San Francisco 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CSU- Sacramento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CSU- Fresno 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California Department of Water Resources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Ca. State Water Resources Control Board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USDA- Plumas National Forest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382000" cy="5897563"/>
          </a:xfrm>
        </p:spPr>
        <p:txBody>
          <a:bodyPr/>
          <a:lstStyle/>
          <a:p>
            <a:pPr marL="0" indent="0">
              <a:buNone/>
            </a:pPr>
            <a:endParaRPr lang="en-US" sz="2400" b="1" dirty="0" smtClean="0">
              <a:solidFill>
                <a:srgbClr val="FFFF00"/>
              </a:solidFill>
              <a:effectLst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FFFF00"/>
              </a:solidFill>
              <a:effectLst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FF00"/>
                </a:solidFill>
                <a:effectLst/>
              </a:rPr>
              <a:t>Upper 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Goodrich Creek-</a:t>
            </a:r>
          </a:p>
          <a:p>
            <a:pPr lvl="1">
              <a:buClr>
                <a:srgbClr val="FF0000"/>
              </a:buClr>
            </a:pPr>
            <a:r>
              <a:rPr lang="en-US" sz="2000" b="1" dirty="0" smtClean="0">
                <a:solidFill>
                  <a:srgbClr val="FFFF00"/>
                </a:solidFill>
                <a:effectLst/>
              </a:rPr>
              <a:t>2 channels- East Fork &amp; West Fork</a:t>
            </a:r>
          </a:p>
          <a:p>
            <a:pPr lvl="1">
              <a:buClr>
                <a:srgbClr val="FF0000"/>
              </a:buClr>
            </a:pPr>
            <a:r>
              <a:rPr lang="en-US" sz="2000" b="1" dirty="0" smtClean="0">
                <a:solidFill>
                  <a:srgbClr val="FFFF00"/>
                </a:solidFill>
                <a:effectLst/>
              </a:rPr>
              <a:t>5,990’ of gully fill 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(near complete 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fill)</a:t>
            </a:r>
          </a:p>
          <a:p>
            <a:pPr lvl="1">
              <a:buClr>
                <a:srgbClr val="FF0000"/>
              </a:buClr>
            </a:pPr>
            <a:r>
              <a:rPr lang="en-US" sz="2000" b="1" dirty="0" smtClean="0">
                <a:solidFill>
                  <a:srgbClr val="FFFF00"/>
                </a:solidFill>
                <a:effectLst/>
              </a:rPr>
              <a:t>72 acres of restored 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meadow function</a:t>
            </a:r>
            <a:endParaRPr lang="en-US" sz="2000" b="1" dirty="0" smtClean="0">
              <a:solidFill>
                <a:srgbClr val="FFFF00"/>
              </a:solidFill>
              <a:effectLst/>
            </a:endParaRPr>
          </a:p>
          <a:p>
            <a:pPr marL="0" lvl="1" indent="0">
              <a:buClr>
                <a:srgbClr val="FF0000"/>
              </a:buClr>
              <a:buNone/>
            </a:pPr>
            <a:endParaRPr lang="en-US" sz="2000" b="1" dirty="0" smtClean="0">
              <a:solidFill>
                <a:srgbClr val="FFFF00"/>
              </a:solidFill>
              <a:effectLst/>
            </a:endParaRPr>
          </a:p>
          <a:p>
            <a:pPr marL="0" lvl="1" indent="0">
              <a:buClr>
                <a:srgbClr val="FF0000"/>
              </a:buClr>
              <a:buNone/>
            </a:pPr>
            <a:endParaRPr lang="en-US" sz="2400" b="1" dirty="0" smtClean="0">
              <a:solidFill>
                <a:srgbClr val="FFFF00"/>
              </a:solidFill>
              <a:effectLst/>
            </a:endParaRPr>
          </a:p>
          <a:p>
            <a:pPr marL="0" lvl="1" indent="0">
              <a:buClr>
                <a:srgbClr val="FF0000"/>
              </a:buClr>
              <a:buNone/>
            </a:pPr>
            <a:r>
              <a:rPr lang="en-US" sz="2400" b="1" dirty="0" smtClean="0">
                <a:solidFill>
                  <a:srgbClr val="FFFF00"/>
                </a:solidFill>
                <a:effectLst/>
              </a:rPr>
              <a:t>Greenville 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Creek-</a:t>
            </a:r>
          </a:p>
          <a:p>
            <a:pPr marL="742950" lvl="2" indent="-342900">
              <a:buClr>
                <a:srgbClr val="FF0000"/>
              </a:buClr>
            </a:pPr>
            <a:r>
              <a:rPr lang="en-US" sz="2000" b="1" dirty="0" smtClean="0">
                <a:solidFill>
                  <a:srgbClr val="FFFF00"/>
                </a:solidFill>
                <a:effectLst/>
              </a:rPr>
              <a:t>2 channels- Greenville Creek &amp;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Stroing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Creek</a:t>
            </a:r>
          </a:p>
          <a:p>
            <a:pPr marL="742950" lvl="2" indent="-342900">
              <a:buClr>
                <a:srgbClr val="FF0000"/>
              </a:buClr>
            </a:pPr>
            <a:r>
              <a:rPr lang="en-US" sz="2000" b="1" dirty="0" smtClean="0">
                <a:solidFill>
                  <a:srgbClr val="FFFF00"/>
                </a:solidFill>
                <a:effectLst/>
              </a:rPr>
              <a:t>7,967’ of gully (pond &amp; plug)</a:t>
            </a:r>
          </a:p>
          <a:p>
            <a:pPr marL="742950" lvl="2" indent="-342900">
              <a:buClr>
                <a:srgbClr val="FF0000"/>
              </a:buClr>
            </a:pPr>
            <a:r>
              <a:rPr lang="en-US" sz="2000" b="1" dirty="0" smtClean="0">
                <a:solidFill>
                  <a:srgbClr val="FFFF00"/>
                </a:solidFill>
                <a:effectLst/>
              </a:rPr>
              <a:t>181 acres of restored 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meadow function</a:t>
            </a:r>
            <a:endParaRPr lang="en-US" sz="2000" b="1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83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65819"/>
          </a:xfrm>
        </p:spPr>
      </p:pic>
    </p:spTree>
    <p:extLst>
      <p:ext uri="{BB962C8B-B14F-4D97-AF65-F5344CB8AC3E}">
        <p14:creationId xmlns:p14="http://schemas.microsoft.com/office/powerpoint/2010/main" val="23475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Upper Goodrich @ confluence, pre-project- 7/2015</a:t>
            </a:r>
            <a:endParaRPr lang="en-US" sz="2000" b="1" u="none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916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604" y="0"/>
            <a:ext cx="6478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none" dirty="0">
                <a:solidFill>
                  <a:srgbClr val="FF0000"/>
                </a:solidFill>
                <a:effectLst/>
              </a:rPr>
              <a:t>Upper Goodrich @ confluence,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post </a:t>
            </a:r>
            <a:r>
              <a:rPr lang="en-US" sz="2000" b="1" u="none" dirty="0">
                <a:solidFill>
                  <a:srgbClr val="FF0000"/>
                </a:solidFill>
                <a:effectLst/>
              </a:rPr>
              <a:t>project-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8/2016</a:t>
            </a:r>
            <a:endParaRPr lang="en-US" sz="2000" b="1" u="none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00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7" name="Rectangle 6"/>
          <p:cNvSpPr/>
          <p:nvPr/>
        </p:nvSpPr>
        <p:spPr>
          <a:xfrm>
            <a:off x="0" y="6848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none" dirty="0">
                <a:solidFill>
                  <a:srgbClr val="FF0000"/>
                </a:solidFill>
                <a:effectLst/>
              </a:rPr>
              <a:t>Upper Goodrich @ confluence,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post </a:t>
            </a:r>
            <a:r>
              <a:rPr lang="en-US" sz="2000" b="1" u="none" dirty="0">
                <a:solidFill>
                  <a:srgbClr val="FF0000"/>
                </a:solidFill>
                <a:effectLst/>
              </a:rPr>
              <a:t>project-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12/2016</a:t>
            </a:r>
            <a:endParaRPr lang="en-US" sz="2000" b="1" u="none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97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" y="0"/>
            <a:ext cx="9143999" cy="6858000"/>
          </a:xfrm>
        </p:spPr>
      </p:pic>
      <p:sp>
        <p:nvSpPr>
          <p:cNvPr id="5" name="Rectangle 4"/>
          <p:cNvSpPr/>
          <p:nvPr/>
        </p:nvSpPr>
        <p:spPr>
          <a:xfrm>
            <a:off x="11229" y="0"/>
            <a:ext cx="762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none" dirty="0">
                <a:solidFill>
                  <a:srgbClr val="FF0000"/>
                </a:solidFill>
                <a:effectLst/>
              </a:rPr>
              <a:t>Upper Goodrich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floodplain function, post </a:t>
            </a:r>
            <a:r>
              <a:rPr lang="en-US" sz="2000" b="1" u="none" dirty="0">
                <a:solidFill>
                  <a:srgbClr val="FF0000"/>
                </a:solidFill>
                <a:effectLst/>
              </a:rPr>
              <a:t>project- </a:t>
            </a:r>
            <a:r>
              <a:rPr lang="en-US" sz="2000" b="1" u="none" dirty="0" smtClean="0">
                <a:solidFill>
                  <a:srgbClr val="FF0000"/>
                </a:solidFill>
                <a:effectLst/>
              </a:rPr>
              <a:t>12/2016</a:t>
            </a:r>
            <a:endParaRPr lang="en-US" sz="2000" b="1" u="none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40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" y="0"/>
            <a:ext cx="9140792" cy="6886695"/>
          </a:xfrm>
        </p:spPr>
      </p:pic>
    </p:spTree>
    <p:extLst>
      <p:ext uri="{BB962C8B-B14F-4D97-AF65-F5344CB8AC3E}">
        <p14:creationId xmlns:p14="http://schemas.microsoft.com/office/powerpoint/2010/main" val="24757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b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sng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b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sng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9124</TotalTime>
  <Words>219</Words>
  <Application>Microsoft Office PowerPoint</Application>
  <PresentationFormat>On-screen Show (4:3)</PresentationFormat>
  <Paragraphs>41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Ripple</vt:lpstr>
      <vt:lpstr> 2017 Calistoga Sierra Meadows Workshop   February,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Partners Acknowledgement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Wilcox</dc:creator>
  <cp:lastModifiedBy>Jim</cp:lastModifiedBy>
  <cp:revision>113</cp:revision>
  <dcterms:created xsi:type="dcterms:W3CDTF">2008-02-07T22:49:21Z</dcterms:created>
  <dcterms:modified xsi:type="dcterms:W3CDTF">2017-02-06T21:27:13Z</dcterms:modified>
</cp:coreProperties>
</file>