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68" r:id="rId2"/>
    <p:sldMasterId id="2147483780" r:id="rId3"/>
    <p:sldMasterId id="2147483838" r:id="rId4"/>
  </p:sldMasterIdLst>
  <p:notesMasterIdLst>
    <p:notesMasterId r:id="rId30"/>
  </p:notesMasterIdLst>
  <p:handoutMasterIdLst>
    <p:handoutMasterId r:id="rId31"/>
  </p:handoutMasterIdLst>
  <p:sldIdLst>
    <p:sldId id="258" r:id="rId5"/>
    <p:sldId id="323" r:id="rId6"/>
    <p:sldId id="290" r:id="rId7"/>
    <p:sldId id="296" r:id="rId8"/>
    <p:sldId id="326" r:id="rId9"/>
    <p:sldId id="330" r:id="rId10"/>
    <p:sldId id="327" r:id="rId11"/>
    <p:sldId id="333" r:id="rId12"/>
    <p:sldId id="334" r:id="rId13"/>
    <p:sldId id="335" r:id="rId14"/>
    <p:sldId id="336" r:id="rId15"/>
    <p:sldId id="355" r:id="rId16"/>
    <p:sldId id="357" r:id="rId17"/>
    <p:sldId id="356" r:id="rId18"/>
    <p:sldId id="363" r:id="rId19"/>
    <p:sldId id="360" r:id="rId20"/>
    <p:sldId id="362" r:id="rId21"/>
    <p:sldId id="361" r:id="rId22"/>
    <p:sldId id="364" r:id="rId23"/>
    <p:sldId id="365" r:id="rId24"/>
    <p:sldId id="366" r:id="rId25"/>
    <p:sldId id="351" r:id="rId26"/>
    <p:sldId id="352" r:id="rId27"/>
    <p:sldId id="353" r:id="rId28"/>
    <p:sldId id="259"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521415D9-36F7-43E2-AB2F-B90AF26B5E84}">
      <p14:sectionLst xmlns:p14="http://schemas.microsoft.com/office/powerpoint/2010/main">
        <p14:section name="Default Section" id="{F4F2E244-69EC-4AEA-9E0E-28C5F8B7EC87}">
          <p14:sldIdLst>
            <p14:sldId id="258"/>
            <p14:sldId id="323"/>
            <p14:sldId id="290"/>
            <p14:sldId id="296"/>
            <p14:sldId id="326"/>
            <p14:sldId id="330"/>
            <p14:sldId id="327"/>
            <p14:sldId id="333"/>
            <p14:sldId id="334"/>
            <p14:sldId id="335"/>
            <p14:sldId id="336"/>
            <p14:sldId id="355"/>
            <p14:sldId id="357"/>
            <p14:sldId id="356"/>
            <p14:sldId id="363"/>
            <p14:sldId id="360"/>
            <p14:sldId id="362"/>
            <p14:sldId id="361"/>
            <p14:sldId id="364"/>
            <p14:sldId id="365"/>
            <p14:sldId id="366"/>
            <p14:sldId id="351"/>
            <p14:sldId id="352"/>
            <p14:sldId id="353"/>
            <p14:sldId id="259"/>
          </p14:sldIdLst>
        </p14:section>
        <p14:section name="Untitled Section" id="{D6129610-9137-4223-9D3E-A9D22086883F}">
          <p14:sldIdLst/>
        </p14:section>
      </p14:sectionLst>
    </p:ext>
    <p:ext uri="{EFAFB233-063F-42B5-8137-9DF3F51BA10A}">
      <p15:sldGuideLst xmlns:p15="http://schemas.microsoft.com/office/powerpoint/2012/main">
        <p15:guide id="1" orient="horz" pos="310">
          <p15:clr>
            <a:srgbClr val="A4A3A4"/>
          </p15:clr>
        </p15:guide>
        <p15:guide id="2" pos="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A22F"/>
    <a:srgbClr val="5D8712"/>
    <a:srgbClr val="578D23"/>
    <a:srgbClr val="86AE59"/>
    <a:srgbClr val="3E7A0B"/>
    <a:srgbClr val="3A5B16"/>
    <a:srgbClr val="3C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26" autoAdjust="0"/>
    <p:restoredTop sz="90848" autoAdjust="0"/>
  </p:normalViewPr>
  <p:slideViewPr>
    <p:cSldViewPr snapToGrid="0" snapToObjects="1">
      <p:cViewPr varScale="1">
        <p:scale>
          <a:sx n="68" d="100"/>
          <a:sy n="68" d="100"/>
        </p:scale>
        <p:origin x="804" y="48"/>
      </p:cViewPr>
      <p:guideLst>
        <p:guide orient="horz" pos="310"/>
        <p:guide pos="3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CSA01\Users\cchapman\CCB\Project%20Stats\CCB%20Projects%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lumMod val="60000"/>
                  <a:lumOff val="40000"/>
                </a:schemeClr>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rgbClr val="FC6B60"/>
              </a:solidFill>
              <a:ln w="19050">
                <a:solidFill>
                  <a:schemeClr val="lt1"/>
                </a:solidFill>
              </a:ln>
              <a:effectLst/>
            </c:spPr>
          </c:dPt>
          <c:dPt>
            <c:idx val="3"/>
            <c:bubble3D val="0"/>
            <c:spPr>
              <a:solidFill>
                <a:srgbClr val="F8BEBE"/>
              </a:solidFill>
              <a:ln w="19050">
                <a:solidFill>
                  <a:schemeClr val="lt1"/>
                </a:solidFill>
              </a:ln>
              <a:effectLst/>
            </c:spPr>
          </c:dPt>
          <c:dPt>
            <c:idx val="4"/>
            <c:bubble3D val="0"/>
            <c:spPr>
              <a:solidFill>
                <a:schemeClr val="accent2">
                  <a:lumMod val="20000"/>
                  <a:lumOff val="80000"/>
                </a:schemeClr>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6">
                  <a:lumMod val="60000"/>
                  <a:lumOff val="40000"/>
                </a:schemeClr>
              </a:solidFill>
              <a:ln w="19050">
                <a:solidFill>
                  <a:schemeClr val="lt1"/>
                </a:solidFill>
              </a:ln>
              <a:effectLst/>
            </c:spPr>
          </c:dPt>
          <c:dPt>
            <c:idx val="7"/>
            <c:bubble3D val="0"/>
            <c:spPr>
              <a:solidFill>
                <a:schemeClr val="accent5"/>
              </a:solidFill>
              <a:ln w="19050">
                <a:solidFill>
                  <a:schemeClr val="lt1"/>
                </a:solidFill>
              </a:ln>
              <a:effectLst/>
            </c:spPr>
          </c:dPt>
          <c:dPt>
            <c:idx val="8"/>
            <c:bubble3D val="0"/>
            <c:spPr>
              <a:solidFill>
                <a:srgbClr val="9E7732"/>
              </a:solidFill>
              <a:ln w="19050">
                <a:solidFill>
                  <a:schemeClr val="lt1"/>
                </a:solidFill>
              </a:ln>
              <a:effectLst/>
            </c:spPr>
          </c:dPt>
          <c:dPt>
            <c:idx val="9"/>
            <c:bubble3D val="0"/>
            <c:spPr>
              <a:solidFill>
                <a:schemeClr val="tx1">
                  <a:lumMod val="50000"/>
                  <a:lumOff val="50000"/>
                </a:schemeClr>
              </a:solidFill>
              <a:ln w="19050">
                <a:solidFill>
                  <a:schemeClr val="lt1"/>
                </a:solidFill>
              </a:ln>
              <a:effectLst/>
            </c:spPr>
          </c:dPt>
          <c:dLbls>
            <c:dLbl>
              <c:idx val="0"/>
              <c:layout>
                <c:manualLayout>
                  <c:x val="-0.11065995128987263"/>
                  <c:y val="8.15805849760550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048048048048931E-3"/>
                  <c:y val="-1.076715864009373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8048048048048048E-2"/>
                  <c:y val="-6.460295184056252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4043535249366465E-17"/>
                  <c:y val="-5.383579320046880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5645645645645626E-2"/>
                  <c:y val="-7.1781057600625552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633633633633635E-2"/>
                  <c:y val="-9.690442776084362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3243243243243246E-2"/>
                  <c:y val="0.1435621152012497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4043535249366465E-17"/>
                  <c:y val="2.15343172801874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Tables!$B$8:$B$21</c:f>
              <c:strCache>
                <c:ptCount val="10"/>
                <c:pt idx="0">
                  <c:v>Africa</c:v>
                </c:pt>
                <c:pt idx="1">
                  <c:v>China</c:v>
                </c:pt>
                <c:pt idx="2">
                  <c:v>Southeast</c:v>
                </c:pt>
                <c:pt idx="3">
                  <c:v>India</c:v>
                </c:pt>
                <c:pt idx="4">
                  <c:v>Asia,  Other</c:v>
                </c:pt>
                <c:pt idx="5">
                  <c:v>Brazil</c:v>
                </c:pt>
                <c:pt idx="6">
                  <c:v>Latin America (Other)</c:v>
                </c:pt>
                <c:pt idx="7">
                  <c:v>Europe</c:v>
                </c:pt>
                <c:pt idx="8">
                  <c:v>North America</c:v>
                </c:pt>
                <c:pt idx="9">
                  <c:v>Oceania</c:v>
                </c:pt>
              </c:strCache>
              <c:extLst/>
            </c:strRef>
          </c:cat>
          <c:val>
            <c:numRef>
              <c:f>Tables!$C$8:$C$21</c:f>
              <c:numCache>
                <c:formatCode>General</c:formatCode>
                <c:ptCount val="10"/>
                <c:pt idx="0">
                  <c:v>45</c:v>
                </c:pt>
                <c:pt idx="1">
                  <c:v>9</c:v>
                </c:pt>
                <c:pt idx="2">
                  <c:v>7</c:v>
                </c:pt>
                <c:pt idx="3">
                  <c:v>5</c:v>
                </c:pt>
                <c:pt idx="4">
                  <c:v>2</c:v>
                </c:pt>
                <c:pt idx="5">
                  <c:v>23</c:v>
                </c:pt>
                <c:pt idx="6">
                  <c:v>47</c:v>
                </c:pt>
                <c:pt idx="7">
                  <c:v>3</c:v>
                </c:pt>
                <c:pt idx="8">
                  <c:v>12</c:v>
                </c:pt>
                <c:pt idx="9">
                  <c:v>6</c:v>
                </c:pt>
              </c:numCache>
              <c:extLst/>
            </c:numRef>
          </c:val>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242782152230963"/>
          <c:y val="7.7036171259842523E-2"/>
          <c:w val="0.30822638408516695"/>
          <c:h val="0.74436515748031507"/>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88459-704A-4796-9976-E7A598926980}" type="doc">
      <dgm:prSet loTypeId="urn:microsoft.com/office/officeart/2005/8/layout/chevron1" loCatId="process" qsTypeId="urn:microsoft.com/office/officeart/2005/8/quickstyle/simple1" qsCatId="simple" csTypeId="urn:microsoft.com/office/officeart/2005/8/colors/accent1_2" csCatId="accent1" phldr="1"/>
      <dgm:spPr/>
    </dgm:pt>
    <dgm:pt modelId="{26DB13FC-1694-4C74-BB18-A7162B412958}">
      <dgm:prSet phldrT="[Text]"/>
      <dgm:spPr/>
      <dgm:t>
        <a:bodyPr/>
        <a:lstStyle/>
        <a:p>
          <a:r>
            <a:rPr lang="en-US" dirty="0" smtClean="0"/>
            <a:t>Validation</a:t>
          </a:r>
          <a:endParaRPr lang="en-US" dirty="0"/>
        </a:p>
      </dgm:t>
    </dgm:pt>
    <dgm:pt modelId="{78D90B82-F49D-4654-A148-5121E353C50A}" type="parTrans" cxnId="{A86EAB36-0836-4372-AAF4-6CA11BD9B771}">
      <dgm:prSet/>
      <dgm:spPr/>
      <dgm:t>
        <a:bodyPr/>
        <a:lstStyle/>
        <a:p>
          <a:endParaRPr lang="en-US"/>
        </a:p>
      </dgm:t>
    </dgm:pt>
    <dgm:pt modelId="{23AD56AC-5972-4643-BCDB-CBA351599F8C}" type="sibTrans" cxnId="{A86EAB36-0836-4372-AAF4-6CA11BD9B771}">
      <dgm:prSet/>
      <dgm:spPr/>
      <dgm:t>
        <a:bodyPr/>
        <a:lstStyle/>
        <a:p>
          <a:endParaRPr lang="en-US"/>
        </a:p>
      </dgm:t>
    </dgm:pt>
    <dgm:pt modelId="{853C4AF1-D394-46AF-B786-B8BA0583ED9C}">
      <dgm:prSet phldrT="[Text]"/>
      <dgm:spPr>
        <a:solidFill>
          <a:srgbClr val="427730">
            <a:alpha val="18000"/>
          </a:srgbClr>
        </a:solidFill>
      </dgm:spPr>
      <dgm:t>
        <a:bodyPr/>
        <a:lstStyle/>
        <a:p>
          <a:r>
            <a:rPr lang="en-US" dirty="0" smtClean="0"/>
            <a:t>Verification</a:t>
          </a:r>
          <a:endParaRPr lang="en-US" dirty="0"/>
        </a:p>
      </dgm:t>
    </dgm:pt>
    <dgm:pt modelId="{57FB95BE-7FC3-4ADB-A853-FF5806BB632B}" type="parTrans" cxnId="{C6D3A023-BE1B-4563-AA82-670FDFC2E851}">
      <dgm:prSet/>
      <dgm:spPr/>
      <dgm:t>
        <a:bodyPr/>
        <a:lstStyle/>
        <a:p>
          <a:endParaRPr lang="en-US"/>
        </a:p>
      </dgm:t>
    </dgm:pt>
    <dgm:pt modelId="{E99F93B2-A338-4711-A028-C3F9CC48C0B2}" type="sibTrans" cxnId="{C6D3A023-BE1B-4563-AA82-670FDFC2E851}">
      <dgm:prSet/>
      <dgm:spPr/>
      <dgm:t>
        <a:bodyPr/>
        <a:lstStyle/>
        <a:p>
          <a:endParaRPr lang="en-US"/>
        </a:p>
      </dgm:t>
    </dgm:pt>
    <dgm:pt modelId="{188D213F-8CDD-4AD8-8C2D-F52FF5C57F01}" type="pres">
      <dgm:prSet presAssocID="{9A088459-704A-4796-9976-E7A598926980}" presName="Name0" presStyleCnt="0">
        <dgm:presLayoutVars>
          <dgm:dir/>
          <dgm:animLvl val="lvl"/>
          <dgm:resizeHandles val="exact"/>
        </dgm:presLayoutVars>
      </dgm:prSet>
      <dgm:spPr/>
    </dgm:pt>
    <dgm:pt modelId="{A9C1C637-AA52-4F41-B0FF-7B9295E50750}" type="pres">
      <dgm:prSet presAssocID="{26DB13FC-1694-4C74-BB18-A7162B412958}" presName="parTxOnly" presStyleLbl="node1" presStyleIdx="0" presStyleCnt="2" custLinFactNeighborX="-22148" custLinFactNeighborY="-11029">
        <dgm:presLayoutVars>
          <dgm:chMax val="0"/>
          <dgm:chPref val="0"/>
          <dgm:bulletEnabled val="1"/>
        </dgm:presLayoutVars>
      </dgm:prSet>
      <dgm:spPr>
        <a:prstGeom prst="homePlate">
          <a:avLst/>
        </a:prstGeom>
      </dgm:spPr>
      <dgm:t>
        <a:bodyPr/>
        <a:lstStyle/>
        <a:p>
          <a:endParaRPr lang="en-US"/>
        </a:p>
      </dgm:t>
    </dgm:pt>
    <dgm:pt modelId="{647B4495-538E-44FD-B5EF-1DD698329779}" type="pres">
      <dgm:prSet presAssocID="{23AD56AC-5972-4643-BCDB-CBA351599F8C}" presName="parTxOnlySpace" presStyleCnt="0"/>
      <dgm:spPr/>
    </dgm:pt>
    <dgm:pt modelId="{11D77715-ABD5-4759-B9B5-359590568E95}" type="pres">
      <dgm:prSet presAssocID="{853C4AF1-D394-46AF-B786-B8BA0583ED9C}" presName="parTxOnly" presStyleLbl="node1" presStyleIdx="1" presStyleCnt="2">
        <dgm:presLayoutVars>
          <dgm:chMax val="0"/>
          <dgm:chPref val="0"/>
          <dgm:bulletEnabled val="1"/>
        </dgm:presLayoutVars>
      </dgm:prSet>
      <dgm:spPr/>
      <dgm:t>
        <a:bodyPr/>
        <a:lstStyle/>
        <a:p>
          <a:endParaRPr lang="en-US"/>
        </a:p>
      </dgm:t>
    </dgm:pt>
  </dgm:ptLst>
  <dgm:cxnLst>
    <dgm:cxn modelId="{C6D3A023-BE1B-4563-AA82-670FDFC2E851}" srcId="{9A088459-704A-4796-9976-E7A598926980}" destId="{853C4AF1-D394-46AF-B786-B8BA0583ED9C}" srcOrd="1" destOrd="0" parTransId="{57FB95BE-7FC3-4ADB-A853-FF5806BB632B}" sibTransId="{E99F93B2-A338-4711-A028-C3F9CC48C0B2}"/>
    <dgm:cxn modelId="{EE00F37A-B290-42C7-9E38-1402F7FB9155}" type="presOf" srcId="{26DB13FC-1694-4C74-BB18-A7162B412958}" destId="{A9C1C637-AA52-4F41-B0FF-7B9295E50750}" srcOrd="0" destOrd="0" presId="urn:microsoft.com/office/officeart/2005/8/layout/chevron1"/>
    <dgm:cxn modelId="{1D73F8DE-5EA8-4679-887B-30B82B0B5C15}" type="presOf" srcId="{853C4AF1-D394-46AF-B786-B8BA0583ED9C}" destId="{11D77715-ABD5-4759-B9B5-359590568E95}" srcOrd="0" destOrd="0" presId="urn:microsoft.com/office/officeart/2005/8/layout/chevron1"/>
    <dgm:cxn modelId="{90090831-D1B4-4E0C-8460-A346F8364397}" type="presOf" srcId="{9A088459-704A-4796-9976-E7A598926980}" destId="{188D213F-8CDD-4AD8-8C2D-F52FF5C57F01}" srcOrd="0" destOrd="0" presId="urn:microsoft.com/office/officeart/2005/8/layout/chevron1"/>
    <dgm:cxn modelId="{A86EAB36-0836-4372-AAF4-6CA11BD9B771}" srcId="{9A088459-704A-4796-9976-E7A598926980}" destId="{26DB13FC-1694-4C74-BB18-A7162B412958}" srcOrd="0" destOrd="0" parTransId="{78D90B82-F49D-4654-A148-5121E353C50A}" sibTransId="{23AD56AC-5972-4643-BCDB-CBA351599F8C}"/>
    <dgm:cxn modelId="{0EDD1811-2028-4EE8-B2E2-774A7C726A10}" type="presParOf" srcId="{188D213F-8CDD-4AD8-8C2D-F52FF5C57F01}" destId="{A9C1C637-AA52-4F41-B0FF-7B9295E50750}" srcOrd="0" destOrd="0" presId="urn:microsoft.com/office/officeart/2005/8/layout/chevron1"/>
    <dgm:cxn modelId="{ED60F873-BBE8-4A65-BC37-C7EFA3FF0FC9}" type="presParOf" srcId="{188D213F-8CDD-4AD8-8C2D-F52FF5C57F01}" destId="{647B4495-538E-44FD-B5EF-1DD698329779}" srcOrd="1" destOrd="0" presId="urn:microsoft.com/office/officeart/2005/8/layout/chevron1"/>
    <dgm:cxn modelId="{3EF520B5-DDE8-4EC5-BBE4-2BD73A08128D}" type="presParOf" srcId="{188D213F-8CDD-4AD8-8C2D-F52FF5C57F01}" destId="{11D77715-ABD5-4759-B9B5-359590568E95}"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E93BC-91B4-4C79-BEE9-256533F7F7D0}" type="doc">
      <dgm:prSet loTypeId="urn:microsoft.com/office/officeart/2005/8/layout/process1" loCatId="process" qsTypeId="urn:microsoft.com/office/officeart/2005/8/quickstyle/simple1" qsCatId="simple" csTypeId="urn:microsoft.com/office/officeart/2005/8/colors/accent1_2" csCatId="accent1" phldr="1"/>
      <dgm:spPr/>
    </dgm:pt>
    <dgm:pt modelId="{836BC99D-B14F-4636-AA82-3059FFA5B636}">
      <dgm:prSet phldrT="[Text]"/>
      <dgm:spPr/>
      <dgm:t>
        <a:bodyPr/>
        <a:lstStyle/>
        <a:p>
          <a:r>
            <a:rPr lang="en-US" dirty="0" smtClean="0"/>
            <a:t>Project Design Document</a:t>
          </a:r>
          <a:endParaRPr lang="en-US" dirty="0"/>
        </a:p>
      </dgm:t>
    </dgm:pt>
    <dgm:pt modelId="{7B749DCE-F194-4034-9A13-46B048F705A7}" type="parTrans" cxnId="{D480D29A-8A7E-45AC-94F2-D34AD8210FCA}">
      <dgm:prSet/>
      <dgm:spPr/>
      <dgm:t>
        <a:bodyPr/>
        <a:lstStyle/>
        <a:p>
          <a:endParaRPr lang="en-US"/>
        </a:p>
      </dgm:t>
    </dgm:pt>
    <dgm:pt modelId="{445B9233-1B30-4172-AED8-EEEF818EBB95}" type="sibTrans" cxnId="{D480D29A-8A7E-45AC-94F2-D34AD8210FCA}">
      <dgm:prSet/>
      <dgm:spPr/>
      <dgm:t>
        <a:bodyPr/>
        <a:lstStyle/>
        <a:p>
          <a:endParaRPr lang="en-US"/>
        </a:p>
      </dgm:t>
    </dgm:pt>
    <dgm:pt modelId="{D6B58D54-E687-4BC8-A60C-55A7C7271E48}">
      <dgm:prSet phldrT="[Text]"/>
      <dgm:spPr/>
      <dgm:t>
        <a:bodyPr/>
        <a:lstStyle/>
        <a:p>
          <a:r>
            <a:rPr lang="en-US" dirty="0" smtClean="0"/>
            <a:t>Public Comment</a:t>
          </a:r>
          <a:endParaRPr lang="en-US" dirty="0"/>
        </a:p>
      </dgm:t>
    </dgm:pt>
    <dgm:pt modelId="{23B2A670-13DA-4D32-9995-6113A31A9F57}" type="parTrans" cxnId="{862D7286-1546-4D9F-B5FE-6FB585BFDA80}">
      <dgm:prSet/>
      <dgm:spPr/>
      <dgm:t>
        <a:bodyPr/>
        <a:lstStyle/>
        <a:p>
          <a:endParaRPr lang="en-US"/>
        </a:p>
      </dgm:t>
    </dgm:pt>
    <dgm:pt modelId="{9B05F5E7-6F3E-441C-B429-58E40592D5F2}" type="sibTrans" cxnId="{862D7286-1546-4D9F-B5FE-6FB585BFDA80}">
      <dgm:prSet/>
      <dgm:spPr/>
      <dgm:t>
        <a:bodyPr/>
        <a:lstStyle/>
        <a:p>
          <a:endParaRPr lang="en-US"/>
        </a:p>
      </dgm:t>
    </dgm:pt>
    <dgm:pt modelId="{73575ABE-846C-4561-93AB-0C5E68070E01}">
      <dgm:prSet phldrT="[Text]"/>
      <dgm:spPr/>
      <dgm:t>
        <a:bodyPr/>
        <a:lstStyle/>
        <a:p>
          <a:r>
            <a:rPr lang="en-US" dirty="0" smtClean="0"/>
            <a:t>Validation Audit</a:t>
          </a:r>
          <a:endParaRPr lang="en-US" dirty="0"/>
        </a:p>
      </dgm:t>
    </dgm:pt>
    <dgm:pt modelId="{ED26D7F1-8BCB-4E77-9E69-345565365C46}" type="parTrans" cxnId="{26AEDB19-B29B-4B77-B679-C7FEA9090F27}">
      <dgm:prSet/>
      <dgm:spPr/>
      <dgm:t>
        <a:bodyPr/>
        <a:lstStyle/>
        <a:p>
          <a:endParaRPr lang="en-US"/>
        </a:p>
      </dgm:t>
    </dgm:pt>
    <dgm:pt modelId="{D9A8C4E4-472F-46AE-B0D8-0EE12F11D4C5}" type="sibTrans" cxnId="{26AEDB19-B29B-4B77-B679-C7FEA9090F27}">
      <dgm:prSet/>
      <dgm:spPr/>
      <dgm:t>
        <a:bodyPr/>
        <a:lstStyle/>
        <a:p>
          <a:endParaRPr lang="en-US"/>
        </a:p>
      </dgm:t>
    </dgm:pt>
    <dgm:pt modelId="{F2EE36EC-0062-4E99-9173-4EF49CB0DCAC}" type="pres">
      <dgm:prSet presAssocID="{472E93BC-91B4-4C79-BEE9-256533F7F7D0}" presName="Name0" presStyleCnt="0">
        <dgm:presLayoutVars>
          <dgm:dir/>
          <dgm:resizeHandles val="exact"/>
        </dgm:presLayoutVars>
      </dgm:prSet>
      <dgm:spPr/>
    </dgm:pt>
    <dgm:pt modelId="{19CE7D7F-2BC5-4DFB-95F0-DB0B9CA155B1}" type="pres">
      <dgm:prSet presAssocID="{836BC99D-B14F-4636-AA82-3059FFA5B636}" presName="node" presStyleLbl="node1" presStyleIdx="0" presStyleCnt="3">
        <dgm:presLayoutVars>
          <dgm:bulletEnabled val="1"/>
        </dgm:presLayoutVars>
      </dgm:prSet>
      <dgm:spPr/>
      <dgm:t>
        <a:bodyPr/>
        <a:lstStyle/>
        <a:p>
          <a:endParaRPr lang="en-US"/>
        </a:p>
      </dgm:t>
    </dgm:pt>
    <dgm:pt modelId="{96EAF613-4476-407D-B784-56E188FE70E2}" type="pres">
      <dgm:prSet presAssocID="{445B9233-1B30-4172-AED8-EEEF818EBB95}" presName="sibTrans" presStyleLbl="sibTrans2D1" presStyleIdx="0" presStyleCnt="2"/>
      <dgm:spPr/>
      <dgm:t>
        <a:bodyPr/>
        <a:lstStyle/>
        <a:p>
          <a:endParaRPr lang="en-US"/>
        </a:p>
      </dgm:t>
    </dgm:pt>
    <dgm:pt modelId="{B8563F6F-8510-4298-BE41-278FE8B4780B}" type="pres">
      <dgm:prSet presAssocID="{445B9233-1B30-4172-AED8-EEEF818EBB95}" presName="connectorText" presStyleLbl="sibTrans2D1" presStyleIdx="0" presStyleCnt="2"/>
      <dgm:spPr/>
      <dgm:t>
        <a:bodyPr/>
        <a:lstStyle/>
        <a:p>
          <a:endParaRPr lang="en-US"/>
        </a:p>
      </dgm:t>
    </dgm:pt>
    <dgm:pt modelId="{DFF787B3-916A-45A6-84E0-38459525C47C}" type="pres">
      <dgm:prSet presAssocID="{D6B58D54-E687-4BC8-A60C-55A7C7271E48}" presName="node" presStyleLbl="node1" presStyleIdx="1" presStyleCnt="3">
        <dgm:presLayoutVars>
          <dgm:bulletEnabled val="1"/>
        </dgm:presLayoutVars>
      </dgm:prSet>
      <dgm:spPr/>
      <dgm:t>
        <a:bodyPr/>
        <a:lstStyle/>
        <a:p>
          <a:endParaRPr lang="en-US"/>
        </a:p>
      </dgm:t>
    </dgm:pt>
    <dgm:pt modelId="{5F545B14-11CF-4C81-A3AA-4394DE119F0B}" type="pres">
      <dgm:prSet presAssocID="{9B05F5E7-6F3E-441C-B429-58E40592D5F2}" presName="sibTrans" presStyleLbl="sibTrans2D1" presStyleIdx="1" presStyleCnt="2"/>
      <dgm:spPr/>
      <dgm:t>
        <a:bodyPr/>
        <a:lstStyle/>
        <a:p>
          <a:endParaRPr lang="en-US"/>
        </a:p>
      </dgm:t>
    </dgm:pt>
    <dgm:pt modelId="{0DA1DB87-2461-4D79-8486-F787FEDAAA66}" type="pres">
      <dgm:prSet presAssocID="{9B05F5E7-6F3E-441C-B429-58E40592D5F2}" presName="connectorText" presStyleLbl="sibTrans2D1" presStyleIdx="1" presStyleCnt="2"/>
      <dgm:spPr/>
      <dgm:t>
        <a:bodyPr/>
        <a:lstStyle/>
        <a:p>
          <a:endParaRPr lang="en-US"/>
        </a:p>
      </dgm:t>
    </dgm:pt>
    <dgm:pt modelId="{9319E2C4-B46D-44E1-95E2-158C0FCDB52E}" type="pres">
      <dgm:prSet presAssocID="{73575ABE-846C-4561-93AB-0C5E68070E01}" presName="node" presStyleLbl="node1" presStyleIdx="2" presStyleCnt="3">
        <dgm:presLayoutVars>
          <dgm:bulletEnabled val="1"/>
        </dgm:presLayoutVars>
      </dgm:prSet>
      <dgm:spPr/>
      <dgm:t>
        <a:bodyPr/>
        <a:lstStyle/>
        <a:p>
          <a:endParaRPr lang="en-US"/>
        </a:p>
      </dgm:t>
    </dgm:pt>
  </dgm:ptLst>
  <dgm:cxnLst>
    <dgm:cxn modelId="{06AA9B21-E6A3-402B-9B3E-4E3FAFAA3F74}" type="presOf" srcId="{836BC99D-B14F-4636-AA82-3059FFA5B636}" destId="{19CE7D7F-2BC5-4DFB-95F0-DB0B9CA155B1}" srcOrd="0" destOrd="0" presId="urn:microsoft.com/office/officeart/2005/8/layout/process1"/>
    <dgm:cxn modelId="{90C862B6-CE6C-4628-9C51-26E7EC099FE0}" type="presOf" srcId="{445B9233-1B30-4172-AED8-EEEF818EBB95}" destId="{96EAF613-4476-407D-B784-56E188FE70E2}" srcOrd="0" destOrd="0" presId="urn:microsoft.com/office/officeart/2005/8/layout/process1"/>
    <dgm:cxn modelId="{862D7286-1546-4D9F-B5FE-6FB585BFDA80}" srcId="{472E93BC-91B4-4C79-BEE9-256533F7F7D0}" destId="{D6B58D54-E687-4BC8-A60C-55A7C7271E48}" srcOrd="1" destOrd="0" parTransId="{23B2A670-13DA-4D32-9995-6113A31A9F57}" sibTransId="{9B05F5E7-6F3E-441C-B429-58E40592D5F2}"/>
    <dgm:cxn modelId="{26AEDB19-B29B-4B77-B679-C7FEA9090F27}" srcId="{472E93BC-91B4-4C79-BEE9-256533F7F7D0}" destId="{73575ABE-846C-4561-93AB-0C5E68070E01}" srcOrd="2" destOrd="0" parTransId="{ED26D7F1-8BCB-4E77-9E69-345565365C46}" sibTransId="{D9A8C4E4-472F-46AE-B0D8-0EE12F11D4C5}"/>
    <dgm:cxn modelId="{0FC08A5F-9CE4-418D-9694-E2F3326D7B96}" type="presOf" srcId="{9B05F5E7-6F3E-441C-B429-58E40592D5F2}" destId="{5F545B14-11CF-4C81-A3AA-4394DE119F0B}" srcOrd="0" destOrd="0" presId="urn:microsoft.com/office/officeart/2005/8/layout/process1"/>
    <dgm:cxn modelId="{DBCDBBAC-BBAA-40E5-947F-E71B0C05436B}" type="presOf" srcId="{472E93BC-91B4-4C79-BEE9-256533F7F7D0}" destId="{F2EE36EC-0062-4E99-9173-4EF49CB0DCAC}" srcOrd="0" destOrd="0" presId="urn:microsoft.com/office/officeart/2005/8/layout/process1"/>
    <dgm:cxn modelId="{D480D29A-8A7E-45AC-94F2-D34AD8210FCA}" srcId="{472E93BC-91B4-4C79-BEE9-256533F7F7D0}" destId="{836BC99D-B14F-4636-AA82-3059FFA5B636}" srcOrd="0" destOrd="0" parTransId="{7B749DCE-F194-4034-9A13-46B048F705A7}" sibTransId="{445B9233-1B30-4172-AED8-EEEF818EBB95}"/>
    <dgm:cxn modelId="{3974B8EB-C0F1-40CC-9483-DA1618DFD46C}" type="presOf" srcId="{73575ABE-846C-4561-93AB-0C5E68070E01}" destId="{9319E2C4-B46D-44E1-95E2-158C0FCDB52E}" srcOrd="0" destOrd="0" presId="urn:microsoft.com/office/officeart/2005/8/layout/process1"/>
    <dgm:cxn modelId="{E81303C6-49DE-4D3D-8E4B-D809ABB54957}" type="presOf" srcId="{D6B58D54-E687-4BC8-A60C-55A7C7271E48}" destId="{DFF787B3-916A-45A6-84E0-38459525C47C}" srcOrd="0" destOrd="0" presId="urn:microsoft.com/office/officeart/2005/8/layout/process1"/>
    <dgm:cxn modelId="{0E8A7EC6-3A31-4057-B6BA-34CE1602E6E6}" type="presOf" srcId="{445B9233-1B30-4172-AED8-EEEF818EBB95}" destId="{B8563F6F-8510-4298-BE41-278FE8B4780B}" srcOrd="1" destOrd="0" presId="urn:microsoft.com/office/officeart/2005/8/layout/process1"/>
    <dgm:cxn modelId="{09BA055E-F910-44AC-A8DF-884B5A869766}" type="presOf" srcId="{9B05F5E7-6F3E-441C-B429-58E40592D5F2}" destId="{0DA1DB87-2461-4D79-8486-F787FEDAAA66}" srcOrd="1" destOrd="0" presId="urn:microsoft.com/office/officeart/2005/8/layout/process1"/>
    <dgm:cxn modelId="{4F46FAEE-7EE2-436D-B705-09C2C34FECD0}" type="presParOf" srcId="{F2EE36EC-0062-4E99-9173-4EF49CB0DCAC}" destId="{19CE7D7F-2BC5-4DFB-95F0-DB0B9CA155B1}" srcOrd="0" destOrd="0" presId="urn:microsoft.com/office/officeart/2005/8/layout/process1"/>
    <dgm:cxn modelId="{0C2DF0D3-8F4A-4C42-8A5E-29F645E4EB84}" type="presParOf" srcId="{F2EE36EC-0062-4E99-9173-4EF49CB0DCAC}" destId="{96EAF613-4476-407D-B784-56E188FE70E2}" srcOrd="1" destOrd="0" presId="urn:microsoft.com/office/officeart/2005/8/layout/process1"/>
    <dgm:cxn modelId="{F79701E7-206C-428A-B5B2-C3822C68E26E}" type="presParOf" srcId="{96EAF613-4476-407D-B784-56E188FE70E2}" destId="{B8563F6F-8510-4298-BE41-278FE8B4780B}" srcOrd="0" destOrd="0" presId="urn:microsoft.com/office/officeart/2005/8/layout/process1"/>
    <dgm:cxn modelId="{F56EA77E-92E1-420C-91DC-801BCC889921}" type="presParOf" srcId="{F2EE36EC-0062-4E99-9173-4EF49CB0DCAC}" destId="{DFF787B3-916A-45A6-84E0-38459525C47C}" srcOrd="2" destOrd="0" presId="urn:microsoft.com/office/officeart/2005/8/layout/process1"/>
    <dgm:cxn modelId="{9F891111-7295-4931-8CBA-B8618D2A19D3}" type="presParOf" srcId="{F2EE36EC-0062-4E99-9173-4EF49CB0DCAC}" destId="{5F545B14-11CF-4C81-A3AA-4394DE119F0B}" srcOrd="3" destOrd="0" presId="urn:microsoft.com/office/officeart/2005/8/layout/process1"/>
    <dgm:cxn modelId="{3C6E13E4-2380-4D81-85F5-1F197D9F4291}" type="presParOf" srcId="{5F545B14-11CF-4C81-A3AA-4394DE119F0B}" destId="{0DA1DB87-2461-4D79-8486-F787FEDAAA66}" srcOrd="0" destOrd="0" presId="urn:microsoft.com/office/officeart/2005/8/layout/process1"/>
    <dgm:cxn modelId="{570DDDF3-6A27-44B3-A40C-8A9B9BDFA74B}" type="presParOf" srcId="{F2EE36EC-0062-4E99-9173-4EF49CB0DCAC}" destId="{9319E2C4-B46D-44E1-95E2-158C0FCDB52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88459-704A-4796-9976-E7A598926980}" type="doc">
      <dgm:prSet loTypeId="urn:microsoft.com/office/officeart/2005/8/layout/chevron1" loCatId="process" qsTypeId="urn:microsoft.com/office/officeart/2005/8/quickstyle/simple1" qsCatId="simple" csTypeId="urn:microsoft.com/office/officeart/2005/8/colors/accent1_2" csCatId="accent1" phldr="1"/>
      <dgm:spPr/>
    </dgm:pt>
    <dgm:pt modelId="{26DB13FC-1694-4C74-BB18-A7162B412958}">
      <dgm:prSet phldrT="[Text]"/>
      <dgm:spPr>
        <a:solidFill>
          <a:schemeClr val="accent1">
            <a:hueOff val="0"/>
            <a:satOff val="0"/>
            <a:lumOff val="0"/>
            <a:alpha val="18000"/>
          </a:schemeClr>
        </a:solidFill>
      </dgm:spPr>
      <dgm:t>
        <a:bodyPr/>
        <a:lstStyle/>
        <a:p>
          <a:r>
            <a:rPr lang="en-US" dirty="0" smtClean="0"/>
            <a:t>Validation</a:t>
          </a:r>
          <a:endParaRPr lang="en-US" dirty="0"/>
        </a:p>
      </dgm:t>
    </dgm:pt>
    <dgm:pt modelId="{78D90B82-F49D-4654-A148-5121E353C50A}" type="parTrans" cxnId="{A86EAB36-0836-4372-AAF4-6CA11BD9B771}">
      <dgm:prSet/>
      <dgm:spPr/>
      <dgm:t>
        <a:bodyPr/>
        <a:lstStyle/>
        <a:p>
          <a:endParaRPr lang="en-US"/>
        </a:p>
      </dgm:t>
    </dgm:pt>
    <dgm:pt modelId="{23AD56AC-5972-4643-BCDB-CBA351599F8C}" type="sibTrans" cxnId="{A86EAB36-0836-4372-AAF4-6CA11BD9B771}">
      <dgm:prSet/>
      <dgm:spPr/>
      <dgm:t>
        <a:bodyPr/>
        <a:lstStyle/>
        <a:p>
          <a:endParaRPr lang="en-US"/>
        </a:p>
      </dgm:t>
    </dgm:pt>
    <dgm:pt modelId="{853C4AF1-D394-46AF-B786-B8BA0583ED9C}">
      <dgm:prSet phldrT="[Text]"/>
      <dgm:spPr>
        <a:solidFill>
          <a:srgbClr val="427730"/>
        </a:solidFill>
      </dgm:spPr>
      <dgm:t>
        <a:bodyPr/>
        <a:lstStyle/>
        <a:p>
          <a:r>
            <a:rPr lang="en-US" dirty="0" smtClean="0"/>
            <a:t>Verification</a:t>
          </a:r>
          <a:endParaRPr lang="en-US" dirty="0"/>
        </a:p>
      </dgm:t>
    </dgm:pt>
    <dgm:pt modelId="{57FB95BE-7FC3-4ADB-A853-FF5806BB632B}" type="parTrans" cxnId="{C6D3A023-BE1B-4563-AA82-670FDFC2E851}">
      <dgm:prSet/>
      <dgm:spPr/>
      <dgm:t>
        <a:bodyPr/>
        <a:lstStyle/>
        <a:p>
          <a:endParaRPr lang="en-US"/>
        </a:p>
      </dgm:t>
    </dgm:pt>
    <dgm:pt modelId="{E99F93B2-A338-4711-A028-C3F9CC48C0B2}" type="sibTrans" cxnId="{C6D3A023-BE1B-4563-AA82-670FDFC2E851}">
      <dgm:prSet/>
      <dgm:spPr/>
      <dgm:t>
        <a:bodyPr/>
        <a:lstStyle/>
        <a:p>
          <a:endParaRPr lang="en-US"/>
        </a:p>
      </dgm:t>
    </dgm:pt>
    <dgm:pt modelId="{188D213F-8CDD-4AD8-8C2D-F52FF5C57F01}" type="pres">
      <dgm:prSet presAssocID="{9A088459-704A-4796-9976-E7A598926980}" presName="Name0" presStyleCnt="0">
        <dgm:presLayoutVars>
          <dgm:dir/>
          <dgm:animLvl val="lvl"/>
          <dgm:resizeHandles val="exact"/>
        </dgm:presLayoutVars>
      </dgm:prSet>
      <dgm:spPr/>
    </dgm:pt>
    <dgm:pt modelId="{A9C1C637-AA52-4F41-B0FF-7B9295E50750}" type="pres">
      <dgm:prSet presAssocID="{26DB13FC-1694-4C74-BB18-A7162B412958}" presName="parTxOnly" presStyleLbl="node1" presStyleIdx="0" presStyleCnt="2">
        <dgm:presLayoutVars>
          <dgm:chMax val="0"/>
          <dgm:chPref val="0"/>
          <dgm:bulletEnabled val="1"/>
        </dgm:presLayoutVars>
      </dgm:prSet>
      <dgm:spPr>
        <a:prstGeom prst="homePlate">
          <a:avLst/>
        </a:prstGeom>
      </dgm:spPr>
      <dgm:t>
        <a:bodyPr/>
        <a:lstStyle/>
        <a:p>
          <a:endParaRPr lang="en-US"/>
        </a:p>
      </dgm:t>
    </dgm:pt>
    <dgm:pt modelId="{647B4495-538E-44FD-B5EF-1DD698329779}" type="pres">
      <dgm:prSet presAssocID="{23AD56AC-5972-4643-BCDB-CBA351599F8C}" presName="parTxOnlySpace" presStyleCnt="0"/>
      <dgm:spPr/>
    </dgm:pt>
    <dgm:pt modelId="{11D77715-ABD5-4759-B9B5-359590568E95}" type="pres">
      <dgm:prSet presAssocID="{853C4AF1-D394-46AF-B786-B8BA0583ED9C}" presName="parTxOnly" presStyleLbl="node1" presStyleIdx="1" presStyleCnt="2">
        <dgm:presLayoutVars>
          <dgm:chMax val="0"/>
          <dgm:chPref val="0"/>
          <dgm:bulletEnabled val="1"/>
        </dgm:presLayoutVars>
      </dgm:prSet>
      <dgm:spPr/>
      <dgm:t>
        <a:bodyPr/>
        <a:lstStyle/>
        <a:p>
          <a:endParaRPr lang="en-US"/>
        </a:p>
      </dgm:t>
    </dgm:pt>
  </dgm:ptLst>
  <dgm:cxnLst>
    <dgm:cxn modelId="{C6D3A023-BE1B-4563-AA82-670FDFC2E851}" srcId="{9A088459-704A-4796-9976-E7A598926980}" destId="{853C4AF1-D394-46AF-B786-B8BA0583ED9C}" srcOrd="1" destOrd="0" parTransId="{57FB95BE-7FC3-4ADB-A853-FF5806BB632B}" sibTransId="{E99F93B2-A338-4711-A028-C3F9CC48C0B2}"/>
    <dgm:cxn modelId="{AAFC2E03-F33F-4E18-9906-292E40F89010}" type="presOf" srcId="{26DB13FC-1694-4C74-BB18-A7162B412958}" destId="{A9C1C637-AA52-4F41-B0FF-7B9295E50750}" srcOrd="0" destOrd="0" presId="urn:microsoft.com/office/officeart/2005/8/layout/chevron1"/>
    <dgm:cxn modelId="{00534CBE-CCCF-44D0-8A74-D0909647FEF5}" type="presOf" srcId="{9A088459-704A-4796-9976-E7A598926980}" destId="{188D213F-8CDD-4AD8-8C2D-F52FF5C57F01}" srcOrd="0" destOrd="0" presId="urn:microsoft.com/office/officeart/2005/8/layout/chevron1"/>
    <dgm:cxn modelId="{A86EAB36-0836-4372-AAF4-6CA11BD9B771}" srcId="{9A088459-704A-4796-9976-E7A598926980}" destId="{26DB13FC-1694-4C74-BB18-A7162B412958}" srcOrd="0" destOrd="0" parTransId="{78D90B82-F49D-4654-A148-5121E353C50A}" sibTransId="{23AD56AC-5972-4643-BCDB-CBA351599F8C}"/>
    <dgm:cxn modelId="{E578AD7E-E25F-4ED4-B119-9D3D730EF321}" type="presOf" srcId="{853C4AF1-D394-46AF-B786-B8BA0583ED9C}" destId="{11D77715-ABD5-4759-B9B5-359590568E95}" srcOrd="0" destOrd="0" presId="urn:microsoft.com/office/officeart/2005/8/layout/chevron1"/>
    <dgm:cxn modelId="{3325B861-3570-4C51-9CAD-F26AA2012881}" type="presParOf" srcId="{188D213F-8CDD-4AD8-8C2D-F52FF5C57F01}" destId="{A9C1C637-AA52-4F41-B0FF-7B9295E50750}" srcOrd="0" destOrd="0" presId="urn:microsoft.com/office/officeart/2005/8/layout/chevron1"/>
    <dgm:cxn modelId="{8A8363AA-9FA1-4148-8623-2ABBBC0B0BD9}" type="presParOf" srcId="{188D213F-8CDD-4AD8-8C2D-F52FF5C57F01}" destId="{647B4495-538E-44FD-B5EF-1DD698329779}" srcOrd="1" destOrd="0" presId="urn:microsoft.com/office/officeart/2005/8/layout/chevron1"/>
    <dgm:cxn modelId="{46EF26E3-DC17-414C-A9B6-94ECC8E13019}" type="presParOf" srcId="{188D213F-8CDD-4AD8-8C2D-F52FF5C57F01}" destId="{11D77715-ABD5-4759-B9B5-359590568E95}"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2E93BC-91B4-4C79-BEE9-256533F7F7D0}" type="doc">
      <dgm:prSet loTypeId="urn:microsoft.com/office/officeart/2005/8/layout/process1" loCatId="process" qsTypeId="urn:microsoft.com/office/officeart/2005/8/quickstyle/simple1" qsCatId="simple" csTypeId="urn:microsoft.com/office/officeart/2005/8/colors/accent1_2" csCatId="accent1" phldr="1"/>
      <dgm:spPr/>
    </dgm:pt>
    <dgm:pt modelId="{836BC99D-B14F-4636-AA82-3059FFA5B636}">
      <dgm:prSet phldrT="[Text]"/>
      <dgm:spPr>
        <a:solidFill>
          <a:srgbClr val="427730"/>
        </a:solidFill>
      </dgm:spPr>
      <dgm:t>
        <a:bodyPr/>
        <a:lstStyle/>
        <a:p>
          <a:r>
            <a:rPr lang="en-US" dirty="0" smtClean="0"/>
            <a:t>Project Implementation &amp; Monitoring</a:t>
          </a:r>
          <a:endParaRPr lang="en-US" dirty="0"/>
        </a:p>
      </dgm:t>
    </dgm:pt>
    <dgm:pt modelId="{7B749DCE-F194-4034-9A13-46B048F705A7}" type="parTrans" cxnId="{D480D29A-8A7E-45AC-94F2-D34AD8210FCA}">
      <dgm:prSet/>
      <dgm:spPr/>
      <dgm:t>
        <a:bodyPr/>
        <a:lstStyle/>
        <a:p>
          <a:endParaRPr lang="en-US"/>
        </a:p>
      </dgm:t>
    </dgm:pt>
    <dgm:pt modelId="{445B9233-1B30-4172-AED8-EEEF818EBB95}" type="sibTrans" cxnId="{D480D29A-8A7E-45AC-94F2-D34AD8210FCA}">
      <dgm:prSet/>
      <dgm:spPr/>
      <dgm:t>
        <a:bodyPr/>
        <a:lstStyle/>
        <a:p>
          <a:endParaRPr lang="en-US"/>
        </a:p>
      </dgm:t>
    </dgm:pt>
    <dgm:pt modelId="{D6B58D54-E687-4BC8-A60C-55A7C7271E48}">
      <dgm:prSet phldrT="[Text]"/>
      <dgm:spPr>
        <a:solidFill>
          <a:srgbClr val="427730"/>
        </a:solidFill>
      </dgm:spPr>
      <dgm:t>
        <a:bodyPr/>
        <a:lstStyle/>
        <a:p>
          <a:r>
            <a:rPr lang="en-US" dirty="0" smtClean="0"/>
            <a:t>Project Implementation Report</a:t>
          </a:r>
          <a:endParaRPr lang="en-US" dirty="0"/>
        </a:p>
      </dgm:t>
    </dgm:pt>
    <dgm:pt modelId="{23B2A670-13DA-4D32-9995-6113A31A9F57}" type="parTrans" cxnId="{862D7286-1546-4D9F-B5FE-6FB585BFDA80}">
      <dgm:prSet/>
      <dgm:spPr/>
      <dgm:t>
        <a:bodyPr/>
        <a:lstStyle/>
        <a:p>
          <a:endParaRPr lang="en-US"/>
        </a:p>
      </dgm:t>
    </dgm:pt>
    <dgm:pt modelId="{9B05F5E7-6F3E-441C-B429-58E40592D5F2}" type="sibTrans" cxnId="{862D7286-1546-4D9F-B5FE-6FB585BFDA80}">
      <dgm:prSet/>
      <dgm:spPr/>
      <dgm:t>
        <a:bodyPr/>
        <a:lstStyle/>
        <a:p>
          <a:endParaRPr lang="en-US"/>
        </a:p>
      </dgm:t>
    </dgm:pt>
    <dgm:pt modelId="{73575ABE-846C-4561-93AB-0C5E68070E01}">
      <dgm:prSet phldrT="[Text]"/>
      <dgm:spPr>
        <a:solidFill>
          <a:srgbClr val="427730"/>
        </a:solidFill>
      </dgm:spPr>
      <dgm:t>
        <a:bodyPr/>
        <a:lstStyle/>
        <a:p>
          <a:r>
            <a:rPr lang="en-US" dirty="0" smtClean="0"/>
            <a:t>Public Comment</a:t>
          </a:r>
        </a:p>
      </dgm:t>
    </dgm:pt>
    <dgm:pt modelId="{ED26D7F1-8BCB-4E77-9E69-345565365C46}" type="parTrans" cxnId="{26AEDB19-B29B-4B77-B679-C7FEA9090F27}">
      <dgm:prSet/>
      <dgm:spPr/>
      <dgm:t>
        <a:bodyPr/>
        <a:lstStyle/>
        <a:p>
          <a:endParaRPr lang="en-US"/>
        </a:p>
      </dgm:t>
    </dgm:pt>
    <dgm:pt modelId="{D9A8C4E4-472F-46AE-B0D8-0EE12F11D4C5}" type="sibTrans" cxnId="{26AEDB19-B29B-4B77-B679-C7FEA9090F27}">
      <dgm:prSet/>
      <dgm:spPr/>
      <dgm:t>
        <a:bodyPr/>
        <a:lstStyle/>
        <a:p>
          <a:endParaRPr lang="en-US"/>
        </a:p>
      </dgm:t>
    </dgm:pt>
    <dgm:pt modelId="{A46B2D0A-2EFD-497A-A5E1-F7DD80A92606}">
      <dgm:prSet/>
      <dgm:spPr>
        <a:solidFill>
          <a:srgbClr val="427730"/>
        </a:solidFill>
      </dgm:spPr>
      <dgm:t>
        <a:bodyPr/>
        <a:lstStyle/>
        <a:p>
          <a:r>
            <a:rPr lang="en-US" dirty="0" smtClean="0"/>
            <a:t>Verification Audit</a:t>
          </a:r>
          <a:endParaRPr lang="en-US" dirty="0"/>
        </a:p>
      </dgm:t>
    </dgm:pt>
    <dgm:pt modelId="{A1360C60-4DF6-4E02-A526-E854976E003D}" type="parTrans" cxnId="{675AEEB2-6F2D-4BBE-8607-0B5855D4BD9F}">
      <dgm:prSet/>
      <dgm:spPr/>
      <dgm:t>
        <a:bodyPr/>
        <a:lstStyle/>
        <a:p>
          <a:endParaRPr lang="en-US"/>
        </a:p>
      </dgm:t>
    </dgm:pt>
    <dgm:pt modelId="{56E6BBBD-7B67-440C-8B56-AC1A339E0902}" type="sibTrans" cxnId="{675AEEB2-6F2D-4BBE-8607-0B5855D4BD9F}">
      <dgm:prSet/>
      <dgm:spPr/>
      <dgm:t>
        <a:bodyPr/>
        <a:lstStyle/>
        <a:p>
          <a:endParaRPr lang="en-US"/>
        </a:p>
      </dgm:t>
    </dgm:pt>
    <dgm:pt modelId="{E35649DC-BAEA-496D-B0F4-6CAD1D6F24DA}">
      <dgm:prSet/>
      <dgm:spPr>
        <a:solidFill>
          <a:srgbClr val="427730"/>
        </a:solidFill>
      </dgm:spPr>
      <dgm:t>
        <a:bodyPr/>
        <a:lstStyle/>
        <a:p>
          <a:r>
            <a:rPr lang="en-US" dirty="0" smtClean="0"/>
            <a:t>Label VCUs</a:t>
          </a:r>
        </a:p>
        <a:p>
          <a:r>
            <a:rPr lang="en-US" dirty="0" smtClean="0"/>
            <a:t>(Optional)</a:t>
          </a:r>
          <a:endParaRPr lang="en-US" dirty="0"/>
        </a:p>
      </dgm:t>
    </dgm:pt>
    <dgm:pt modelId="{3C036E20-2E6C-4EFD-B2D8-64327F86896B}" type="parTrans" cxnId="{300B7F1B-A36B-43F3-993B-F2614E4A6CA4}">
      <dgm:prSet/>
      <dgm:spPr/>
      <dgm:t>
        <a:bodyPr/>
        <a:lstStyle/>
        <a:p>
          <a:endParaRPr lang="en-US"/>
        </a:p>
      </dgm:t>
    </dgm:pt>
    <dgm:pt modelId="{92C4515D-F6AE-4ACB-A891-D29AB326B013}" type="sibTrans" cxnId="{300B7F1B-A36B-43F3-993B-F2614E4A6CA4}">
      <dgm:prSet/>
      <dgm:spPr/>
      <dgm:t>
        <a:bodyPr/>
        <a:lstStyle/>
        <a:p>
          <a:endParaRPr lang="en-US"/>
        </a:p>
      </dgm:t>
    </dgm:pt>
    <dgm:pt modelId="{F2EE36EC-0062-4E99-9173-4EF49CB0DCAC}" type="pres">
      <dgm:prSet presAssocID="{472E93BC-91B4-4C79-BEE9-256533F7F7D0}" presName="Name0" presStyleCnt="0">
        <dgm:presLayoutVars>
          <dgm:dir/>
          <dgm:resizeHandles val="exact"/>
        </dgm:presLayoutVars>
      </dgm:prSet>
      <dgm:spPr/>
    </dgm:pt>
    <dgm:pt modelId="{19CE7D7F-2BC5-4DFB-95F0-DB0B9CA155B1}" type="pres">
      <dgm:prSet presAssocID="{836BC99D-B14F-4636-AA82-3059FFA5B636}" presName="node" presStyleLbl="node1" presStyleIdx="0" presStyleCnt="5">
        <dgm:presLayoutVars>
          <dgm:bulletEnabled val="1"/>
        </dgm:presLayoutVars>
      </dgm:prSet>
      <dgm:spPr/>
      <dgm:t>
        <a:bodyPr/>
        <a:lstStyle/>
        <a:p>
          <a:endParaRPr lang="en-US"/>
        </a:p>
      </dgm:t>
    </dgm:pt>
    <dgm:pt modelId="{96EAF613-4476-407D-B784-56E188FE70E2}" type="pres">
      <dgm:prSet presAssocID="{445B9233-1B30-4172-AED8-EEEF818EBB95}" presName="sibTrans" presStyleLbl="sibTrans2D1" presStyleIdx="0" presStyleCnt="4"/>
      <dgm:spPr/>
      <dgm:t>
        <a:bodyPr/>
        <a:lstStyle/>
        <a:p>
          <a:endParaRPr lang="en-US"/>
        </a:p>
      </dgm:t>
    </dgm:pt>
    <dgm:pt modelId="{B8563F6F-8510-4298-BE41-278FE8B4780B}" type="pres">
      <dgm:prSet presAssocID="{445B9233-1B30-4172-AED8-EEEF818EBB95}" presName="connectorText" presStyleLbl="sibTrans2D1" presStyleIdx="0" presStyleCnt="4"/>
      <dgm:spPr/>
      <dgm:t>
        <a:bodyPr/>
        <a:lstStyle/>
        <a:p>
          <a:endParaRPr lang="en-US"/>
        </a:p>
      </dgm:t>
    </dgm:pt>
    <dgm:pt modelId="{DFF787B3-916A-45A6-84E0-38459525C47C}" type="pres">
      <dgm:prSet presAssocID="{D6B58D54-E687-4BC8-A60C-55A7C7271E48}" presName="node" presStyleLbl="node1" presStyleIdx="1" presStyleCnt="5">
        <dgm:presLayoutVars>
          <dgm:bulletEnabled val="1"/>
        </dgm:presLayoutVars>
      </dgm:prSet>
      <dgm:spPr/>
      <dgm:t>
        <a:bodyPr/>
        <a:lstStyle/>
        <a:p>
          <a:endParaRPr lang="en-US"/>
        </a:p>
      </dgm:t>
    </dgm:pt>
    <dgm:pt modelId="{5F545B14-11CF-4C81-A3AA-4394DE119F0B}" type="pres">
      <dgm:prSet presAssocID="{9B05F5E7-6F3E-441C-B429-58E40592D5F2}" presName="sibTrans" presStyleLbl="sibTrans2D1" presStyleIdx="1" presStyleCnt="4"/>
      <dgm:spPr/>
      <dgm:t>
        <a:bodyPr/>
        <a:lstStyle/>
        <a:p>
          <a:endParaRPr lang="en-US"/>
        </a:p>
      </dgm:t>
    </dgm:pt>
    <dgm:pt modelId="{0DA1DB87-2461-4D79-8486-F787FEDAAA66}" type="pres">
      <dgm:prSet presAssocID="{9B05F5E7-6F3E-441C-B429-58E40592D5F2}" presName="connectorText" presStyleLbl="sibTrans2D1" presStyleIdx="1" presStyleCnt="4"/>
      <dgm:spPr/>
      <dgm:t>
        <a:bodyPr/>
        <a:lstStyle/>
        <a:p>
          <a:endParaRPr lang="en-US"/>
        </a:p>
      </dgm:t>
    </dgm:pt>
    <dgm:pt modelId="{9319E2C4-B46D-44E1-95E2-158C0FCDB52E}" type="pres">
      <dgm:prSet presAssocID="{73575ABE-846C-4561-93AB-0C5E68070E01}" presName="node" presStyleLbl="node1" presStyleIdx="2" presStyleCnt="5">
        <dgm:presLayoutVars>
          <dgm:bulletEnabled val="1"/>
        </dgm:presLayoutVars>
      </dgm:prSet>
      <dgm:spPr/>
      <dgm:t>
        <a:bodyPr/>
        <a:lstStyle/>
        <a:p>
          <a:endParaRPr lang="en-US"/>
        </a:p>
      </dgm:t>
    </dgm:pt>
    <dgm:pt modelId="{9B494503-1E19-4BE8-8C20-630BD71B9ABD}" type="pres">
      <dgm:prSet presAssocID="{D9A8C4E4-472F-46AE-B0D8-0EE12F11D4C5}" presName="sibTrans" presStyleLbl="sibTrans2D1" presStyleIdx="2" presStyleCnt="4"/>
      <dgm:spPr/>
      <dgm:t>
        <a:bodyPr/>
        <a:lstStyle/>
        <a:p>
          <a:endParaRPr lang="en-US"/>
        </a:p>
      </dgm:t>
    </dgm:pt>
    <dgm:pt modelId="{8AF64B53-008E-447B-94DB-19F8B189C7CE}" type="pres">
      <dgm:prSet presAssocID="{D9A8C4E4-472F-46AE-B0D8-0EE12F11D4C5}" presName="connectorText" presStyleLbl="sibTrans2D1" presStyleIdx="2" presStyleCnt="4"/>
      <dgm:spPr/>
      <dgm:t>
        <a:bodyPr/>
        <a:lstStyle/>
        <a:p>
          <a:endParaRPr lang="en-US"/>
        </a:p>
      </dgm:t>
    </dgm:pt>
    <dgm:pt modelId="{05BAF08F-AA6E-4F04-A0AB-70D15BA740F1}" type="pres">
      <dgm:prSet presAssocID="{A46B2D0A-2EFD-497A-A5E1-F7DD80A92606}" presName="node" presStyleLbl="node1" presStyleIdx="3" presStyleCnt="5">
        <dgm:presLayoutVars>
          <dgm:bulletEnabled val="1"/>
        </dgm:presLayoutVars>
      </dgm:prSet>
      <dgm:spPr/>
      <dgm:t>
        <a:bodyPr/>
        <a:lstStyle/>
        <a:p>
          <a:endParaRPr lang="en-US"/>
        </a:p>
      </dgm:t>
    </dgm:pt>
    <dgm:pt modelId="{2643CFDA-ED96-4189-B3D6-732C22C19F65}" type="pres">
      <dgm:prSet presAssocID="{56E6BBBD-7B67-440C-8B56-AC1A339E0902}" presName="sibTrans" presStyleLbl="sibTrans2D1" presStyleIdx="3" presStyleCnt="4"/>
      <dgm:spPr/>
      <dgm:t>
        <a:bodyPr/>
        <a:lstStyle/>
        <a:p>
          <a:endParaRPr lang="en-US"/>
        </a:p>
      </dgm:t>
    </dgm:pt>
    <dgm:pt modelId="{4A3093DB-D593-41F1-9163-55396F9C1F46}" type="pres">
      <dgm:prSet presAssocID="{56E6BBBD-7B67-440C-8B56-AC1A339E0902}" presName="connectorText" presStyleLbl="sibTrans2D1" presStyleIdx="3" presStyleCnt="4"/>
      <dgm:spPr/>
      <dgm:t>
        <a:bodyPr/>
        <a:lstStyle/>
        <a:p>
          <a:endParaRPr lang="en-US"/>
        </a:p>
      </dgm:t>
    </dgm:pt>
    <dgm:pt modelId="{D7361600-57EF-483B-A8B3-BE9F7824C0DE}" type="pres">
      <dgm:prSet presAssocID="{E35649DC-BAEA-496D-B0F4-6CAD1D6F24DA}" presName="node" presStyleLbl="node1" presStyleIdx="4" presStyleCnt="5">
        <dgm:presLayoutVars>
          <dgm:bulletEnabled val="1"/>
        </dgm:presLayoutVars>
      </dgm:prSet>
      <dgm:spPr/>
      <dgm:t>
        <a:bodyPr/>
        <a:lstStyle/>
        <a:p>
          <a:endParaRPr lang="en-US"/>
        </a:p>
      </dgm:t>
    </dgm:pt>
  </dgm:ptLst>
  <dgm:cxnLst>
    <dgm:cxn modelId="{CA61E830-FEBF-43F6-9D04-3A28ACF84BFD}" type="presOf" srcId="{445B9233-1B30-4172-AED8-EEEF818EBB95}" destId="{96EAF613-4476-407D-B784-56E188FE70E2}" srcOrd="0" destOrd="0" presId="urn:microsoft.com/office/officeart/2005/8/layout/process1"/>
    <dgm:cxn modelId="{56925F0F-EE82-4C08-B3A7-6E12F5D25D3F}" type="presOf" srcId="{56E6BBBD-7B67-440C-8B56-AC1A339E0902}" destId="{2643CFDA-ED96-4189-B3D6-732C22C19F65}" srcOrd="0" destOrd="0" presId="urn:microsoft.com/office/officeart/2005/8/layout/process1"/>
    <dgm:cxn modelId="{BD1B0A85-B7D2-45B6-8E70-7D09FEDB6FF1}" type="presOf" srcId="{D6B58D54-E687-4BC8-A60C-55A7C7271E48}" destId="{DFF787B3-916A-45A6-84E0-38459525C47C}" srcOrd="0" destOrd="0" presId="urn:microsoft.com/office/officeart/2005/8/layout/process1"/>
    <dgm:cxn modelId="{26AEDB19-B29B-4B77-B679-C7FEA9090F27}" srcId="{472E93BC-91B4-4C79-BEE9-256533F7F7D0}" destId="{73575ABE-846C-4561-93AB-0C5E68070E01}" srcOrd="2" destOrd="0" parTransId="{ED26D7F1-8BCB-4E77-9E69-345565365C46}" sibTransId="{D9A8C4E4-472F-46AE-B0D8-0EE12F11D4C5}"/>
    <dgm:cxn modelId="{A413E5A7-38D4-4FEE-A43A-FFEB4B2AF398}" type="presOf" srcId="{A46B2D0A-2EFD-497A-A5E1-F7DD80A92606}" destId="{05BAF08F-AA6E-4F04-A0AB-70D15BA740F1}" srcOrd="0" destOrd="0" presId="urn:microsoft.com/office/officeart/2005/8/layout/process1"/>
    <dgm:cxn modelId="{9A77F5EE-3D97-4644-943B-7F61C2FDBAD2}" type="presOf" srcId="{836BC99D-B14F-4636-AA82-3059FFA5B636}" destId="{19CE7D7F-2BC5-4DFB-95F0-DB0B9CA155B1}" srcOrd="0" destOrd="0" presId="urn:microsoft.com/office/officeart/2005/8/layout/process1"/>
    <dgm:cxn modelId="{300B7F1B-A36B-43F3-993B-F2614E4A6CA4}" srcId="{472E93BC-91B4-4C79-BEE9-256533F7F7D0}" destId="{E35649DC-BAEA-496D-B0F4-6CAD1D6F24DA}" srcOrd="4" destOrd="0" parTransId="{3C036E20-2E6C-4EFD-B2D8-64327F86896B}" sibTransId="{92C4515D-F6AE-4ACB-A891-D29AB326B013}"/>
    <dgm:cxn modelId="{AA25E11F-AFB1-4BA7-8959-8BBE0BBFBD71}" type="presOf" srcId="{9B05F5E7-6F3E-441C-B429-58E40592D5F2}" destId="{0DA1DB87-2461-4D79-8486-F787FEDAAA66}" srcOrd="1" destOrd="0" presId="urn:microsoft.com/office/officeart/2005/8/layout/process1"/>
    <dgm:cxn modelId="{93386A02-A434-4786-AAFB-2C369AA3249C}" type="presOf" srcId="{445B9233-1B30-4172-AED8-EEEF818EBB95}" destId="{B8563F6F-8510-4298-BE41-278FE8B4780B}" srcOrd="1" destOrd="0" presId="urn:microsoft.com/office/officeart/2005/8/layout/process1"/>
    <dgm:cxn modelId="{CD7FD72C-C8B8-48D3-8A7D-83DC2EA12AD2}" type="presOf" srcId="{E35649DC-BAEA-496D-B0F4-6CAD1D6F24DA}" destId="{D7361600-57EF-483B-A8B3-BE9F7824C0DE}" srcOrd="0" destOrd="0" presId="urn:microsoft.com/office/officeart/2005/8/layout/process1"/>
    <dgm:cxn modelId="{B64B3C8B-91D8-45D3-83C4-340D618CB560}" type="presOf" srcId="{D9A8C4E4-472F-46AE-B0D8-0EE12F11D4C5}" destId="{8AF64B53-008E-447B-94DB-19F8B189C7CE}" srcOrd="1" destOrd="0" presId="urn:microsoft.com/office/officeart/2005/8/layout/process1"/>
    <dgm:cxn modelId="{AB25E181-1874-4CEB-B417-629F9071CF52}" type="presOf" srcId="{56E6BBBD-7B67-440C-8B56-AC1A339E0902}" destId="{4A3093DB-D593-41F1-9163-55396F9C1F46}" srcOrd="1" destOrd="0" presId="urn:microsoft.com/office/officeart/2005/8/layout/process1"/>
    <dgm:cxn modelId="{01891AF0-3AA9-4B0F-81A0-BFB71AE1BC85}" type="presOf" srcId="{9B05F5E7-6F3E-441C-B429-58E40592D5F2}" destId="{5F545B14-11CF-4C81-A3AA-4394DE119F0B}" srcOrd="0" destOrd="0" presId="urn:microsoft.com/office/officeart/2005/8/layout/process1"/>
    <dgm:cxn modelId="{91BBC0D4-8752-472A-98F0-0BCB5F9843D7}" type="presOf" srcId="{73575ABE-846C-4561-93AB-0C5E68070E01}" destId="{9319E2C4-B46D-44E1-95E2-158C0FCDB52E}" srcOrd="0" destOrd="0" presId="urn:microsoft.com/office/officeart/2005/8/layout/process1"/>
    <dgm:cxn modelId="{675AEEB2-6F2D-4BBE-8607-0B5855D4BD9F}" srcId="{472E93BC-91B4-4C79-BEE9-256533F7F7D0}" destId="{A46B2D0A-2EFD-497A-A5E1-F7DD80A92606}" srcOrd="3" destOrd="0" parTransId="{A1360C60-4DF6-4E02-A526-E854976E003D}" sibTransId="{56E6BBBD-7B67-440C-8B56-AC1A339E0902}"/>
    <dgm:cxn modelId="{F4525FFB-BD8D-4DAB-8159-CBD410EBBCCF}" type="presOf" srcId="{472E93BC-91B4-4C79-BEE9-256533F7F7D0}" destId="{F2EE36EC-0062-4E99-9173-4EF49CB0DCAC}" srcOrd="0" destOrd="0" presId="urn:microsoft.com/office/officeart/2005/8/layout/process1"/>
    <dgm:cxn modelId="{862D7286-1546-4D9F-B5FE-6FB585BFDA80}" srcId="{472E93BC-91B4-4C79-BEE9-256533F7F7D0}" destId="{D6B58D54-E687-4BC8-A60C-55A7C7271E48}" srcOrd="1" destOrd="0" parTransId="{23B2A670-13DA-4D32-9995-6113A31A9F57}" sibTransId="{9B05F5E7-6F3E-441C-B429-58E40592D5F2}"/>
    <dgm:cxn modelId="{D480D29A-8A7E-45AC-94F2-D34AD8210FCA}" srcId="{472E93BC-91B4-4C79-BEE9-256533F7F7D0}" destId="{836BC99D-B14F-4636-AA82-3059FFA5B636}" srcOrd="0" destOrd="0" parTransId="{7B749DCE-F194-4034-9A13-46B048F705A7}" sibTransId="{445B9233-1B30-4172-AED8-EEEF818EBB95}"/>
    <dgm:cxn modelId="{081AE3C8-3465-4A3E-9BA8-8E34B17D0113}" type="presOf" srcId="{D9A8C4E4-472F-46AE-B0D8-0EE12F11D4C5}" destId="{9B494503-1E19-4BE8-8C20-630BD71B9ABD}" srcOrd="0" destOrd="0" presId="urn:microsoft.com/office/officeart/2005/8/layout/process1"/>
    <dgm:cxn modelId="{82F61936-AC96-418D-86F5-8581511FC02D}" type="presParOf" srcId="{F2EE36EC-0062-4E99-9173-4EF49CB0DCAC}" destId="{19CE7D7F-2BC5-4DFB-95F0-DB0B9CA155B1}" srcOrd="0" destOrd="0" presId="urn:microsoft.com/office/officeart/2005/8/layout/process1"/>
    <dgm:cxn modelId="{A074C94F-FBBC-4D30-A617-358A9AAE7A19}" type="presParOf" srcId="{F2EE36EC-0062-4E99-9173-4EF49CB0DCAC}" destId="{96EAF613-4476-407D-B784-56E188FE70E2}" srcOrd="1" destOrd="0" presId="urn:microsoft.com/office/officeart/2005/8/layout/process1"/>
    <dgm:cxn modelId="{3D931450-88D6-43E8-92A7-AAAAAB503787}" type="presParOf" srcId="{96EAF613-4476-407D-B784-56E188FE70E2}" destId="{B8563F6F-8510-4298-BE41-278FE8B4780B}" srcOrd="0" destOrd="0" presId="urn:microsoft.com/office/officeart/2005/8/layout/process1"/>
    <dgm:cxn modelId="{8972BDB9-84C5-43EC-9FB1-6987567C419E}" type="presParOf" srcId="{F2EE36EC-0062-4E99-9173-4EF49CB0DCAC}" destId="{DFF787B3-916A-45A6-84E0-38459525C47C}" srcOrd="2" destOrd="0" presId="urn:microsoft.com/office/officeart/2005/8/layout/process1"/>
    <dgm:cxn modelId="{77DF435C-A1D3-4310-A23A-2458A77D8920}" type="presParOf" srcId="{F2EE36EC-0062-4E99-9173-4EF49CB0DCAC}" destId="{5F545B14-11CF-4C81-A3AA-4394DE119F0B}" srcOrd="3" destOrd="0" presId="urn:microsoft.com/office/officeart/2005/8/layout/process1"/>
    <dgm:cxn modelId="{763F3474-022A-47DE-8AF3-BF63ED1C3372}" type="presParOf" srcId="{5F545B14-11CF-4C81-A3AA-4394DE119F0B}" destId="{0DA1DB87-2461-4D79-8486-F787FEDAAA66}" srcOrd="0" destOrd="0" presId="urn:microsoft.com/office/officeart/2005/8/layout/process1"/>
    <dgm:cxn modelId="{706ED540-9701-4E68-800A-1BF11E0F701D}" type="presParOf" srcId="{F2EE36EC-0062-4E99-9173-4EF49CB0DCAC}" destId="{9319E2C4-B46D-44E1-95E2-158C0FCDB52E}" srcOrd="4" destOrd="0" presId="urn:microsoft.com/office/officeart/2005/8/layout/process1"/>
    <dgm:cxn modelId="{48244A9B-13FF-496F-8122-71F53C2A91C7}" type="presParOf" srcId="{F2EE36EC-0062-4E99-9173-4EF49CB0DCAC}" destId="{9B494503-1E19-4BE8-8C20-630BD71B9ABD}" srcOrd="5" destOrd="0" presId="urn:microsoft.com/office/officeart/2005/8/layout/process1"/>
    <dgm:cxn modelId="{2EE297B6-E611-4729-B7FE-3183C7469EA7}" type="presParOf" srcId="{9B494503-1E19-4BE8-8C20-630BD71B9ABD}" destId="{8AF64B53-008E-447B-94DB-19F8B189C7CE}" srcOrd="0" destOrd="0" presId="urn:microsoft.com/office/officeart/2005/8/layout/process1"/>
    <dgm:cxn modelId="{EB427D96-FC4F-459E-9729-D0955B856FE3}" type="presParOf" srcId="{F2EE36EC-0062-4E99-9173-4EF49CB0DCAC}" destId="{05BAF08F-AA6E-4F04-A0AB-70D15BA740F1}" srcOrd="6" destOrd="0" presId="urn:microsoft.com/office/officeart/2005/8/layout/process1"/>
    <dgm:cxn modelId="{7E0C3977-E182-4868-8568-C05C98B86F71}" type="presParOf" srcId="{F2EE36EC-0062-4E99-9173-4EF49CB0DCAC}" destId="{2643CFDA-ED96-4189-B3D6-732C22C19F65}" srcOrd="7" destOrd="0" presId="urn:microsoft.com/office/officeart/2005/8/layout/process1"/>
    <dgm:cxn modelId="{FE6B2B55-7D44-4EEF-B29D-A80A5BEBB20E}" type="presParOf" srcId="{2643CFDA-ED96-4189-B3D6-732C22C19F65}" destId="{4A3093DB-D593-41F1-9163-55396F9C1F46}" srcOrd="0" destOrd="0" presId="urn:microsoft.com/office/officeart/2005/8/layout/process1"/>
    <dgm:cxn modelId="{0E7FA25A-53C6-4B14-A930-6607DDB5E3E6}" type="presParOf" srcId="{F2EE36EC-0062-4E99-9173-4EF49CB0DCAC}" destId="{D7361600-57EF-483B-A8B3-BE9F7824C0DE}"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C637-AA52-4F41-B0FF-7B9295E50750}">
      <dsp:nvSpPr>
        <dsp:cNvPr id="0" name=""/>
        <dsp:cNvSpPr/>
      </dsp:nvSpPr>
      <dsp:spPr>
        <a:xfrm>
          <a:off x="0" y="0"/>
          <a:ext cx="3721631" cy="138175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Validation</a:t>
          </a:r>
          <a:endParaRPr lang="en-US" sz="3400" kern="1200" dirty="0"/>
        </a:p>
      </dsp:txBody>
      <dsp:txXfrm>
        <a:off x="0" y="0"/>
        <a:ext cx="3376191" cy="1381759"/>
      </dsp:txXfrm>
    </dsp:sp>
    <dsp:sp modelId="{11D77715-ABD5-4759-B9B5-359590568E95}">
      <dsp:nvSpPr>
        <dsp:cNvPr id="0" name=""/>
        <dsp:cNvSpPr/>
      </dsp:nvSpPr>
      <dsp:spPr>
        <a:xfrm>
          <a:off x="3355694" y="0"/>
          <a:ext cx="3721631" cy="1381759"/>
        </a:xfrm>
        <a:prstGeom prst="chevron">
          <a:avLst/>
        </a:prstGeom>
        <a:solidFill>
          <a:srgbClr val="427730">
            <a:alpha val="18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Verification</a:t>
          </a:r>
          <a:endParaRPr lang="en-US" sz="3400" kern="1200" dirty="0"/>
        </a:p>
      </dsp:txBody>
      <dsp:txXfrm>
        <a:off x="4046574" y="0"/>
        <a:ext cx="2339872" cy="1381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E7D7F-2BC5-4DFB-95F0-DB0B9CA155B1}">
      <dsp:nvSpPr>
        <dsp:cNvPr id="0" name=""/>
        <dsp:cNvSpPr/>
      </dsp:nvSpPr>
      <dsp:spPr>
        <a:xfrm>
          <a:off x="7302" y="716791"/>
          <a:ext cx="2182695" cy="13096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Project Design Document</a:t>
          </a:r>
          <a:endParaRPr lang="en-US" sz="2600" kern="1200" dirty="0"/>
        </a:p>
      </dsp:txBody>
      <dsp:txXfrm>
        <a:off x="45659" y="755148"/>
        <a:ext cx="2105981" cy="1232903"/>
      </dsp:txXfrm>
    </dsp:sp>
    <dsp:sp modelId="{96EAF613-4476-407D-B784-56E188FE70E2}">
      <dsp:nvSpPr>
        <dsp:cNvPr id="0" name=""/>
        <dsp:cNvSpPr/>
      </dsp:nvSpPr>
      <dsp:spPr>
        <a:xfrm>
          <a:off x="2408267" y="1100945"/>
          <a:ext cx="462731" cy="541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08267" y="1209207"/>
        <a:ext cx="323912" cy="324784"/>
      </dsp:txXfrm>
    </dsp:sp>
    <dsp:sp modelId="{DFF787B3-916A-45A6-84E0-38459525C47C}">
      <dsp:nvSpPr>
        <dsp:cNvPr id="0" name=""/>
        <dsp:cNvSpPr/>
      </dsp:nvSpPr>
      <dsp:spPr>
        <a:xfrm>
          <a:off x="3063076" y="716791"/>
          <a:ext cx="2182695" cy="13096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Public Comment</a:t>
          </a:r>
          <a:endParaRPr lang="en-US" sz="2600" kern="1200" dirty="0"/>
        </a:p>
      </dsp:txBody>
      <dsp:txXfrm>
        <a:off x="3101433" y="755148"/>
        <a:ext cx="2105981" cy="1232903"/>
      </dsp:txXfrm>
    </dsp:sp>
    <dsp:sp modelId="{5F545B14-11CF-4C81-A3AA-4394DE119F0B}">
      <dsp:nvSpPr>
        <dsp:cNvPr id="0" name=""/>
        <dsp:cNvSpPr/>
      </dsp:nvSpPr>
      <dsp:spPr>
        <a:xfrm>
          <a:off x="5464041" y="1100945"/>
          <a:ext cx="462731" cy="541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464041" y="1209207"/>
        <a:ext cx="323912" cy="324784"/>
      </dsp:txXfrm>
    </dsp:sp>
    <dsp:sp modelId="{9319E2C4-B46D-44E1-95E2-158C0FCDB52E}">
      <dsp:nvSpPr>
        <dsp:cNvPr id="0" name=""/>
        <dsp:cNvSpPr/>
      </dsp:nvSpPr>
      <dsp:spPr>
        <a:xfrm>
          <a:off x="6118849" y="716791"/>
          <a:ext cx="2182695" cy="13096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Validation Audit</a:t>
          </a:r>
          <a:endParaRPr lang="en-US" sz="2600" kern="1200" dirty="0"/>
        </a:p>
      </dsp:txBody>
      <dsp:txXfrm>
        <a:off x="6157206" y="755148"/>
        <a:ext cx="2105981" cy="1232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C637-AA52-4F41-B0FF-7B9295E50750}">
      <dsp:nvSpPr>
        <dsp:cNvPr id="0" name=""/>
        <dsp:cNvSpPr/>
      </dsp:nvSpPr>
      <dsp:spPr>
        <a:xfrm>
          <a:off x="6225" y="0"/>
          <a:ext cx="3721631" cy="1381759"/>
        </a:xfrm>
        <a:prstGeom prst="homePlate">
          <a:avLst/>
        </a:prstGeom>
        <a:solidFill>
          <a:schemeClr val="accent1">
            <a:hueOff val="0"/>
            <a:satOff val="0"/>
            <a:lumOff val="0"/>
            <a:alpha val="18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Validation</a:t>
          </a:r>
          <a:endParaRPr lang="en-US" sz="3400" kern="1200" dirty="0"/>
        </a:p>
      </dsp:txBody>
      <dsp:txXfrm>
        <a:off x="6225" y="0"/>
        <a:ext cx="3376191" cy="1381759"/>
      </dsp:txXfrm>
    </dsp:sp>
    <dsp:sp modelId="{11D77715-ABD5-4759-B9B5-359590568E95}">
      <dsp:nvSpPr>
        <dsp:cNvPr id="0" name=""/>
        <dsp:cNvSpPr/>
      </dsp:nvSpPr>
      <dsp:spPr>
        <a:xfrm>
          <a:off x="3355694" y="0"/>
          <a:ext cx="3721631" cy="1381759"/>
        </a:xfrm>
        <a:prstGeom prst="chevron">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Verification</a:t>
          </a:r>
          <a:endParaRPr lang="en-US" sz="3400" kern="1200" dirty="0"/>
        </a:p>
      </dsp:txBody>
      <dsp:txXfrm>
        <a:off x="4046574" y="0"/>
        <a:ext cx="2339872" cy="1381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E7D7F-2BC5-4DFB-95F0-DB0B9CA155B1}">
      <dsp:nvSpPr>
        <dsp:cNvPr id="0" name=""/>
        <dsp:cNvSpPr/>
      </dsp:nvSpPr>
      <dsp:spPr>
        <a:xfrm>
          <a:off x="4316" y="1160710"/>
          <a:ext cx="1337964" cy="802778"/>
        </a:xfrm>
        <a:prstGeom prst="roundRect">
          <a:avLst>
            <a:gd name="adj" fmla="val 10000"/>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Implementation &amp; Monitoring</a:t>
          </a:r>
          <a:endParaRPr lang="en-US" sz="1300" kern="1200" dirty="0"/>
        </a:p>
      </dsp:txBody>
      <dsp:txXfrm>
        <a:off x="27829" y="1184223"/>
        <a:ext cx="1290938" cy="755752"/>
      </dsp:txXfrm>
    </dsp:sp>
    <dsp:sp modelId="{96EAF613-4476-407D-B784-56E188FE70E2}">
      <dsp:nvSpPr>
        <dsp:cNvPr id="0" name=""/>
        <dsp:cNvSpPr/>
      </dsp:nvSpPr>
      <dsp:spPr>
        <a:xfrm>
          <a:off x="1476077" y="1396192"/>
          <a:ext cx="283648" cy="33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6077" y="1462555"/>
        <a:ext cx="198554" cy="199089"/>
      </dsp:txXfrm>
    </dsp:sp>
    <dsp:sp modelId="{DFF787B3-916A-45A6-84E0-38459525C47C}">
      <dsp:nvSpPr>
        <dsp:cNvPr id="0" name=""/>
        <dsp:cNvSpPr/>
      </dsp:nvSpPr>
      <dsp:spPr>
        <a:xfrm>
          <a:off x="1877466" y="1160710"/>
          <a:ext cx="1337964" cy="802778"/>
        </a:xfrm>
        <a:prstGeom prst="roundRect">
          <a:avLst>
            <a:gd name="adj" fmla="val 10000"/>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Implementation Report</a:t>
          </a:r>
          <a:endParaRPr lang="en-US" sz="1300" kern="1200" dirty="0"/>
        </a:p>
      </dsp:txBody>
      <dsp:txXfrm>
        <a:off x="1900979" y="1184223"/>
        <a:ext cx="1290938" cy="755752"/>
      </dsp:txXfrm>
    </dsp:sp>
    <dsp:sp modelId="{5F545B14-11CF-4C81-A3AA-4394DE119F0B}">
      <dsp:nvSpPr>
        <dsp:cNvPr id="0" name=""/>
        <dsp:cNvSpPr/>
      </dsp:nvSpPr>
      <dsp:spPr>
        <a:xfrm>
          <a:off x="3349228" y="1396192"/>
          <a:ext cx="283648" cy="33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49228" y="1462555"/>
        <a:ext cx="198554" cy="199089"/>
      </dsp:txXfrm>
    </dsp:sp>
    <dsp:sp modelId="{9319E2C4-B46D-44E1-95E2-158C0FCDB52E}">
      <dsp:nvSpPr>
        <dsp:cNvPr id="0" name=""/>
        <dsp:cNvSpPr/>
      </dsp:nvSpPr>
      <dsp:spPr>
        <a:xfrm>
          <a:off x="3750617" y="1160710"/>
          <a:ext cx="1337964" cy="802778"/>
        </a:xfrm>
        <a:prstGeom prst="roundRect">
          <a:avLst>
            <a:gd name="adj" fmla="val 10000"/>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Public Comment</a:t>
          </a:r>
        </a:p>
      </dsp:txBody>
      <dsp:txXfrm>
        <a:off x="3774130" y="1184223"/>
        <a:ext cx="1290938" cy="755752"/>
      </dsp:txXfrm>
    </dsp:sp>
    <dsp:sp modelId="{9B494503-1E19-4BE8-8C20-630BD71B9ABD}">
      <dsp:nvSpPr>
        <dsp:cNvPr id="0" name=""/>
        <dsp:cNvSpPr/>
      </dsp:nvSpPr>
      <dsp:spPr>
        <a:xfrm>
          <a:off x="5222378" y="1396192"/>
          <a:ext cx="283648" cy="33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22378" y="1462555"/>
        <a:ext cx="198554" cy="199089"/>
      </dsp:txXfrm>
    </dsp:sp>
    <dsp:sp modelId="{05BAF08F-AA6E-4F04-A0AB-70D15BA740F1}">
      <dsp:nvSpPr>
        <dsp:cNvPr id="0" name=""/>
        <dsp:cNvSpPr/>
      </dsp:nvSpPr>
      <dsp:spPr>
        <a:xfrm>
          <a:off x="5623768" y="1160710"/>
          <a:ext cx="1337964" cy="802778"/>
        </a:xfrm>
        <a:prstGeom prst="roundRect">
          <a:avLst>
            <a:gd name="adj" fmla="val 10000"/>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Verification Audit</a:t>
          </a:r>
          <a:endParaRPr lang="en-US" sz="1300" kern="1200" dirty="0"/>
        </a:p>
      </dsp:txBody>
      <dsp:txXfrm>
        <a:off x="5647281" y="1184223"/>
        <a:ext cx="1290938" cy="755752"/>
      </dsp:txXfrm>
    </dsp:sp>
    <dsp:sp modelId="{2643CFDA-ED96-4189-B3D6-732C22C19F65}">
      <dsp:nvSpPr>
        <dsp:cNvPr id="0" name=""/>
        <dsp:cNvSpPr/>
      </dsp:nvSpPr>
      <dsp:spPr>
        <a:xfrm>
          <a:off x="7095529" y="1396192"/>
          <a:ext cx="283648" cy="33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095529" y="1462555"/>
        <a:ext cx="198554" cy="199089"/>
      </dsp:txXfrm>
    </dsp:sp>
    <dsp:sp modelId="{D7361600-57EF-483B-A8B3-BE9F7824C0DE}">
      <dsp:nvSpPr>
        <dsp:cNvPr id="0" name=""/>
        <dsp:cNvSpPr/>
      </dsp:nvSpPr>
      <dsp:spPr>
        <a:xfrm>
          <a:off x="7496919" y="1160710"/>
          <a:ext cx="1337964" cy="802778"/>
        </a:xfrm>
        <a:prstGeom prst="roundRect">
          <a:avLst>
            <a:gd name="adj" fmla="val 10000"/>
          </a:avLst>
        </a:prstGeom>
        <a:solidFill>
          <a:srgbClr val="42773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Label VCUs</a:t>
          </a:r>
        </a:p>
        <a:p>
          <a:pPr lvl="0" algn="ctr" defTabSz="577850">
            <a:lnSpc>
              <a:spcPct val="90000"/>
            </a:lnSpc>
            <a:spcBef>
              <a:spcPct val="0"/>
            </a:spcBef>
            <a:spcAft>
              <a:spcPct val="35000"/>
            </a:spcAft>
          </a:pPr>
          <a:r>
            <a:rPr lang="en-US" sz="1300" kern="1200" dirty="0" smtClean="0"/>
            <a:t>(Optional)</a:t>
          </a:r>
          <a:endParaRPr lang="en-US" sz="1300" kern="1200" dirty="0"/>
        </a:p>
      </dsp:txBody>
      <dsp:txXfrm>
        <a:off x="7520432" y="1184223"/>
        <a:ext cx="1290938" cy="7557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060C5A-1F85-4258-AAC7-59B2976D698B}" type="datetimeFigureOut">
              <a:rPr lang="en-US" smtClean="0"/>
              <a:t>2/8/2017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FE6944-ABB2-41DA-BD57-76AAC6E928AB}" type="slidenum">
              <a:rPr lang="en-US" smtClean="0"/>
              <a:t>‹#›</a:t>
            </a:fld>
            <a:endParaRPr lang="en-US"/>
          </a:p>
        </p:txBody>
      </p:sp>
    </p:spTree>
    <p:extLst>
      <p:ext uri="{BB962C8B-B14F-4D97-AF65-F5344CB8AC3E}">
        <p14:creationId xmlns:p14="http://schemas.microsoft.com/office/powerpoint/2010/main" val="175610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B99700-2AA5-4A6E-AD6F-C81CE296502F}" type="datetimeFigureOut">
              <a:rPr lang="en-US" smtClean="0"/>
              <a:t>2/8/2017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9C7BEA-16E3-4FC6-85A7-4491907CEED1}" type="slidenum">
              <a:rPr lang="en-US" smtClean="0"/>
              <a:t>‹#›</a:t>
            </a:fld>
            <a:endParaRPr lang="en-US"/>
          </a:p>
        </p:txBody>
      </p:sp>
    </p:spTree>
    <p:extLst>
      <p:ext uri="{BB962C8B-B14F-4D97-AF65-F5344CB8AC3E}">
        <p14:creationId xmlns:p14="http://schemas.microsoft.com/office/powerpoint/2010/main" val="229572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a:t>
            </a:fld>
            <a:endParaRPr lang="en-US"/>
          </a:p>
        </p:txBody>
      </p:sp>
    </p:spTree>
    <p:extLst>
      <p:ext uri="{BB962C8B-B14F-4D97-AF65-F5344CB8AC3E}">
        <p14:creationId xmlns:p14="http://schemas.microsoft.com/office/powerpoint/2010/main" val="12291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validated projects may verify their benefits.</a:t>
            </a:r>
          </a:p>
          <a:p>
            <a:r>
              <a:rPr lang="en-US" baseline="0" dirty="0" smtClean="0"/>
              <a:t>The process starts with monitoring of the project impacts to demonstrate that net benefits have been obtained.</a:t>
            </a:r>
          </a:p>
          <a:p>
            <a:r>
              <a:rPr lang="en-US" baseline="0" dirty="0" smtClean="0"/>
              <a:t>A project implementation report would then be written by the project to demonstrate how the project activities are responsible net climate, community and biodiversity benefits.</a:t>
            </a:r>
          </a:p>
          <a:p>
            <a:r>
              <a:rPr lang="en-US" baseline="0" dirty="0" smtClean="0"/>
              <a:t>Again this document like the project design document must go through public comment </a:t>
            </a:r>
          </a:p>
          <a:p>
            <a:r>
              <a:rPr lang="en-US" baseline="0" dirty="0" smtClean="0"/>
              <a:t>After public comment the project and its benefits will be audited to verify that the benefits claimed are a result of the project activities and that the project was carried out in accordance with the project design document. </a:t>
            </a:r>
          </a:p>
          <a:p>
            <a:r>
              <a:rPr lang="en-US" baseline="0" dirty="0" smtClean="0"/>
              <a:t>At this point the project can label any VCUs issued from the same monitoring period with the CCB label.</a:t>
            </a:r>
          </a:p>
          <a:p>
            <a:r>
              <a:rPr lang="en-US" baseline="0" dirty="0" smtClean="0"/>
              <a:t>The project then repeats this verification step for the life of the project</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11</a:t>
            </a:fld>
            <a:endParaRPr lang="en-US"/>
          </a:p>
        </p:txBody>
      </p:sp>
    </p:spTree>
    <p:extLst>
      <p:ext uri="{BB962C8B-B14F-4D97-AF65-F5344CB8AC3E}">
        <p14:creationId xmlns:p14="http://schemas.microsoft.com/office/powerpoint/2010/main" val="140846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 </a:t>
            </a:r>
            <a:r>
              <a:rPr lang="en-US" sz="1200" b="0" i="0" u="none" strike="noStrike" kern="1200" baseline="0" dirty="0" smtClean="0">
                <a:solidFill>
                  <a:schemeClr val="tx1"/>
                </a:solidFill>
                <a:latin typeface="+mn-lt"/>
                <a:ea typeface="+mn-ea"/>
                <a:cs typeface="+mn-cs"/>
              </a:rPr>
              <a:t>Approved methodologies are those approved by GHG programs recognized by the CCBA.</a:t>
            </a:r>
          </a:p>
          <a:p>
            <a:r>
              <a:rPr lang="en-US" sz="1200" b="0" i="0" u="none" strike="noStrike" kern="1200" baseline="0" dirty="0" smtClean="0">
                <a:solidFill>
                  <a:schemeClr val="tx1"/>
                </a:solidFill>
                <a:latin typeface="+mn-lt"/>
                <a:ea typeface="+mn-ea"/>
                <a:cs typeface="+mn-cs"/>
              </a:rPr>
              <a:t>Defensible -  follows good practice guidance that includes procedures for delineating the conditions under which the methodological approach can be applied… </a:t>
            </a:r>
            <a:r>
              <a:rPr lang="en-US" sz="1200" b="0" i="0" u="sng" strike="noStrike" kern="1200" baseline="0" dirty="0" smtClean="0">
                <a:solidFill>
                  <a:schemeClr val="bg2">
                    <a:lumMod val="10000"/>
                  </a:schemeClr>
                </a:solidFill>
                <a:latin typeface="+mn-lt"/>
                <a:ea typeface="+mn-ea"/>
                <a:cs typeface="+mn-cs"/>
              </a:rPr>
              <a:t>There is a fuller definition in the CCB Standards – footnote 72 if you think necessary. The point to get across is that they can’t just make something up that sounds appropriate</a:t>
            </a:r>
            <a:endParaRPr lang="en-US" u="sng"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AF9E638B-9183-480A-9940-BE1A1114ACC2}" type="slidenum">
              <a:rPr lang="en-US" smtClean="0"/>
              <a:pPr/>
              <a:t>12</a:t>
            </a:fld>
            <a:endParaRPr lang="en-US"/>
          </a:p>
        </p:txBody>
      </p:sp>
    </p:spTree>
    <p:extLst>
      <p:ext uri="{BB962C8B-B14F-4D97-AF65-F5344CB8AC3E}">
        <p14:creationId xmlns:p14="http://schemas.microsoft.com/office/powerpoint/2010/main" val="227315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15</a:t>
            </a:fld>
            <a:endParaRPr lang="en-US"/>
          </a:p>
        </p:txBody>
      </p:sp>
    </p:spTree>
    <p:extLst>
      <p:ext uri="{BB962C8B-B14F-4D97-AF65-F5344CB8AC3E}">
        <p14:creationId xmlns:p14="http://schemas.microsoft.com/office/powerpoint/2010/main" val="239584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9C7BEA-16E3-4FC6-85A7-4491907CEED1}" type="slidenum">
              <a:rPr lang="en-US" smtClean="0"/>
              <a:t>16</a:t>
            </a:fld>
            <a:endParaRPr lang="en-US"/>
          </a:p>
        </p:txBody>
      </p:sp>
    </p:spTree>
    <p:extLst>
      <p:ext uri="{BB962C8B-B14F-4D97-AF65-F5344CB8AC3E}">
        <p14:creationId xmlns:p14="http://schemas.microsoft.com/office/powerpoint/2010/main" val="30626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9C7BEA-16E3-4FC6-85A7-4491907CEED1}" type="slidenum">
              <a:rPr lang="en-US" smtClean="0"/>
              <a:t>17</a:t>
            </a:fld>
            <a:endParaRPr lang="en-US"/>
          </a:p>
        </p:txBody>
      </p:sp>
    </p:spTree>
    <p:extLst>
      <p:ext uri="{BB962C8B-B14F-4D97-AF65-F5344CB8AC3E}">
        <p14:creationId xmlns:p14="http://schemas.microsoft.com/office/powerpoint/2010/main" val="557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19</a:t>
            </a:fld>
            <a:endParaRPr lang="en-US"/>
          </a:p>
        </p:txBody>
      </p:sp>
    </p:spTree>
    <p:extLst>
      <p:ext uri="{BB962C8B-B14F-4D97-AF65-F5344CB8AC3E}">
        <p14:creationId xmlns:p14="http://schemas.microsoft.com/office/powerpoint/2010/main" val="183856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 indicators- Are the indicators appropriate proxies for the desired progress or benefits? don’t just monitor the end benefits the project hopes to achieve, monitor indicators along the way that show the project is moving in that direction.</a:t>
            </a:r>
          </a:p>
          <a:p>
            <a:endParaRPr lang="en-US" dirty="0" smtClean="0"/>
          </a:p>
          <a:p>
            <a:r>
              <a:rPr lang="en-US" dirty="0" smtClean="0"/>
              <a:t>Feasibility is limited by physical parameters, costs, knowledge or certification of proper monitoring, etc. </a:t>
            </a:r>
          </a:p>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20</a:t>
            </a:fld>
            <a:endParaRPr lang="en-US"/>
          </a:p>
        </p:txBody>
      </p:sp>
    </p:spTree>
    <p:extLst>
      <p:ext uri="{BB962C8B-B14F-4D97-AF65-F5344CB8AC3E}">
        <p14:creationId xmlns:p14="http://schemas.microsoft.com/office/powerpoint/2010/main" val="184160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CCB</a:t>
            </a:r>
            <a:r>
              <a:rPr lang="en-US" baseline="0" dirty="0" smtClean="0"/>
              <a:t> Standards-  </a:t>
            </a:r>
            <a:r>
              <a:rPr lang="en-US" dirty="0" smtClean="0"/>
              <a:t>Set out all specific requirements for developing and monitoring projects.</a:t>
            </a:r>
            <a:r>
              <a:rPr lang="en-US" baseline="0" dirty="0" smtClean="0"/>
              <a:t>   </a:t>
            </a:r>
            <a:r>
              <a:rPr lang="en-US" dirty="0" smtClean="0"/>
              <a:t>Latest version is the third edition</a:t>
            </a:r>
          </a:p>
          <a:p>
            <a:r>
              <a:rPr lang="en-US" dirty="0" smtClean="0"/>
              <a:t>Rules- </a:t>
            </a:r>
            <a:r>
              <a:rPr lang="en-US" baseline="0" dirty="0" smtClean="0"/>
              <a:t>  </a:t>
            </a:r>
            <a:r>
              <a:rPr lang="en-US" dirty="0" smtClean="0"/>
              <a:t>sets out all rules and requirements governing the CCB Program including validation and verification against the CCB Standards, accreditation requirements for validation/verification bodies, communications related to the CCB Standards, including use of the CCB label, and project listing information.</a:t>
            </a:r>
          </a:p>
          <a:p>
            <a:endParaRPr lang="en-US" dirty="0" smtClean="0"/>
          </a:p>
          <a:p>
            <a:r>
              <a:rPr lang="en-US" dirty="0" smtClean="0"/>
              <a:t>Fee Schedule</a:t>
            </a:r>
            <a:r>
              <a:rPr lang="en-US" baseline="0" dirty="0" smtClean="0"/>
              <a:t> - </a:t>
            </a:r>
            <a:r>
              <a:rPr lang="en-US" sz="1200" b="0" i="0" kern="1200" dirty="0" smtClean="0">
                <a:solidFill>
                  <a:schemeClr val="tx1"/>
                </a:solidFill>
                <a:effectLst/>
                <a:latin typeface="+mn-lt"/>
                <a:ea typeface="+mn-ea"/>
                <a:cs typeface="+mn-cs"/>
              </a:rPr>
              <a:t>The Fee Schedule for the CCB Standards sets out the fees applicable under the CCB Program.</a:t>
            </a:r>
            <a:endParaRPr lang="en-US" dirty="0" smtClean="0"/>
          </a:p>
        </p:txBody>
      </p:sp>
      <p:sp>
        <p:nvSpPr>
          <p:cNvPr id="4" name="Slide Number Placeholder 3"/>
          <p:cNvSpPr>
            <a:spLocks noGrp="1"/>
          </p:cNvSpPr>
          <p:nvPr>
            <p:ph type="sldNum" sz="quarter" idx="10"/>
          </p:nvPr>
        </p:nvSpPr>
        <p:spPr/>
        <p:txBody>
          <a:bodyPr/>
          <a:lstStyle/>
          <a:p>
            <a:fld id="{AF9E638B-9183-480A-9940-BE1A1114ACC2}" type="slidenum">
              <a:rPr lang="en-US" smtClean="0"/>
              <a:pPr/>
              <a:t>23</a:t>
            </a:fld>
            <a:endParaRPr lang="en-US"/>
          </a:p>
        </p:txBody>
      </p:sp>
    </p:spTree>
    <p:extLst>
      <p:ext uri="{BB962C8B-B14F-4D97-AF65-F5344CB8AC3E}">
        <p14:creationId xmlns:p14="http://schemas.microsoft.com/office/powerpoint/2010/main" val="3166302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 -</a:t>
            </a:r>
            <a:r>
              <a:rPr lang="en-US" sz="1200" b="0" i="0" kern="1200" dirty="0" smtClean="0">
                <a:solidFill>
                  <a:schemeClr val="tx1"/>
                </a:solidFill>
                <a:effectLst/>
                <a:latin typeface="+mn-lt"/>
                <a:ea typeface="+mn-ea"/>
                <a:cs typeface="+mn-cs"/>
              </a:rPr>
              <a:t>provides explanations of key concepts and requirements that will be helpful for project proponents, auditors and any users of the CCB Standards Third Edition.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SBIA-</a:t>
            </a:r>
            <a:r>
              <a:rPr lang="en-US" sz="1200" b="0" i="0" kern="1200" baseline="0" dirty="0" smtClean="0">
                <a:solidFill>
                  <a:schemeClr val="tx1"/>
                </a:solidFill>
                <a:effectLst/>
                <a:latin typeface="+mn-lt"/>
                <a:ea typeface="+mn-ea"/>
                <a:cs typeface="+mn-cs"/>
              </a:rPr>
              <a:t>  The main objective of this manual is to help project proponents implement cost-effective social and biodiversity impact assessments to meet the CCB or other standards and, in so doing, make the projects more successful and sustainable. While the title indicates it is for REDD projects the guidance it gives can be used for any project.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VCS Project Database – Allows the public to view CCB projects, VCS projects, and project documentation for both. This allows anyone to find projects that are similar to those that they are interested in implementing and review their project documentation for examples. </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24</a:t>
            </a:fld>
            <a:endParaRPr lang="en-US"/>
          </a:p>
        </p:txBody>
      </p:sp>
    </p:spTree>
    <p:extLst>
      <p:ext uri="{BB962C8B-B14F-4D97-AF65-F5344CB8AC3E}">
        <p14:creationId xmlns:p14="http://schemas.microsoft.com/office/powerpoint/2010/main" val="24188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Standards around now – rainforest standard, womens’ standard,</a:t>
            </a:r>
            <a:r>
              <a:rPr lang="en-US" baseline="0" dirty="0" smtClean="0"/>
              <a:t> social carbon, plan vivo also upcoming</a:t>
            </a:r>
            <a:endParaRPr lang="en-US" dirty="0" smtClean="0"/>
          </a:p>
          <a:p>
            <a:endParaRPr lang="en-US" dirty="0"/>
          </a:p>
        </p:txBody>
      </p:sp>
      <p:sp>
        <p:nvSpPr>
          <p:cNvPr id="4" name="Slide Number Placeholder 3"/>
          <p:cNvSpPr>
            <a:spLocks noGrp="1"/>
          </p:cNvSpPr>
          <p:nvPr>
            <p:ph type="sldNum" sz="quarter" idx="10"/>
          </p:nvPr>
        </p:nvSpPr>
        <p:spPr/>
        <p:txBody>
          <a:bodyPr/>
          <a:lstStyle/>
          <a:p>
            <a:fld id="{A488F889-5A46-4B0B-83D1-DA11E10D6464}" type="slidenum">
              <a:rPr lang="en-US" smtClean="0"/>
              <a:t>2</a:t>
            </a:fld>
            <a:endParaRPr lang="en-US"/>
          </a:p>
        </p:txBody>
      </p:sp>
    </p:spTree>
    <p:extLst>
      <p:ext uri="{BB962C8B-B14F-4D97-AF65-F5344CB8AC3E}">
        <p14:creationId xmlns:p14="http://schemas.microsoft.com/office/powerpoint/2010/main" val="120880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Roadmap for Carbon Offsets for Sierra Mountain Meadows: </a:t>
            </a:r>
            <a:r>
              <a:rPr lang="en-US" baseline="0" dirty="0" smtClean="0"/>
              <a:t> </a:t>
            </a:r>
            <a:r>
              <a:rPr lang="en-US" sz="1050" dirty="0" smtClean="0"/>
              <a:t>Necessary Steps and Requirements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3</a:t>
            </a:fld>
            <a:endParaRPr lang="en-US"/>
          </a:p>
        </p:txBody>
      </p:sp>
    </p:spTree>
    <p:extLst>
      <p:ext uri="{BB962C8B-B14F-4D97-AF65-F5344CB8AC3E}">
        <p14:creationId xmlns:p14="http://schemas.microsoft.com/office/powerpoint/2010/main" val="165995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5</a:t>
            </a:fld>
            <a:endParaRPr lang="en-US"/>
          </a:p>
        </p:txBody>
      </p:sp>
    </p:spTree>
    <p:extLst>
      <p:ext uri="{BB962C8B-B14F-4D97-AF65-F5344CB8AC3E}">
        <p14:creationId xmlns:p14="http://schemas.microsoft.com/office/powerpoint/2010/main" val="135422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6</a:t>
            </a:fld>
            <a:endParaRPr lang="en-US"/>
          </a:p>
        </p:txBody>
      </p:sp>
    </p:spTree>
    <p:extLst>
      <p:ext uri="{BB962C8B-B14F-4D97-AF65-F5344CB8AC3E}">
        <p14:creationId xmlns:p14="http://schemas.microsoft.com/office/powerpoint/2010/main" val="13199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Note:</a:t>
            </a:r>
            <a:r>
              <a:rPr lang="en-US" sz="1050" baseline="0" dirty="0" smtClean="0"/>
              <a:t> </a:t>
            </a:r>
            <a:r>
              <a:rPr lang="en-US" sz="1050" dirty="0" smtClean="0"/>
              <a:t>CCBA</a:t>
            </a:r>
            <a:r>
              <a:rPr lang="en-US" sz="1050" baseline="0" dirty="0" smtClean="0"/>
              <a:t> Standard is most often coupled with REDD (mostly international) projects  to make them more robust with regard to treatment of “</a:t>
            </a:r>
            <a:r>
              <a:rPr lang="en-US" sz="1050" baseline="0" dirty="0" err="1" smtClean="0"/>
              <a:t>cobenefits</a:t>
            </a:r>
            <a:r>
              <a:rPr lang="en-US" sz="1050" baseline="0" dirty="0" smtClean="0"/>
              <a:t>” of biodiversity and community values</a:t>
            </a:r>
            <a:endParaRPr lang="en-US" sz="1050" dirty="0" smtClean="0"/>
          </a:p>
        </p:txBody>
      </p:sp>
      <p:sp>
        <p:nvSpPr>
          <p:cNvPr id="4" name="Slide Number Placeholder 3"/>
          <p:cNvSpPr>
            <a:spLocks noGrp="1"/>
          </p:cNvSpPr>
          <p:nvPr>
            <p:ph type="sldNum" sz="quarter" idx="10"/>
          </p:nvPr>
        </p:nvSpPr>
        <p:spPr/>
        <p:txBody>
          <a:bodyPr/>
          <a:lstStyle/>
          <a:p>
            <a:fld id="{DF9C7BEA-16E3-4FC6-85A7-4491907CEED1}" type="slidenum">
              <a:rPr lang="en-US" smtClean="0"/>
              <a:t>7</a:t>
            </a:fld>
            <a:endParaRPr lang="en-US"/>
          </a:p>
        </p:txBody>
      </p:sp>
    </p:spTree>
    <p:extLst>
      <p:ext uri="{BB962C8B-B14F-4D97-AF65-F5344CB8AC3E}">
        <p14:creationId xmlns:p14="http://schemas.microsoft.com/office/powerpoint/2010/main" val="255822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37069C0C-7DFB-40E4-B5A4-975C5AE84800}" type="slidenum">
              <a:rPr lang="en-US" smtClean="0"/>
              <a:pPr>
                <a:defRPr/>
              </a:pPr>
              <a:t>8</a:t>
            </a:fld>
            <a:endParaRPr lang="en-US" dirty="0"/>
          </a:p>
        </p:txBody>
      </p:sp>
    </p:spTree>
    <p:extLst>
      <p:ext uri="{BB962C8B-B14F-4D97-AF65-F5344CB8AC3E}">
        <p14:creationId xmlns:p14="http://schemas.microsoft.com/office/powerpoint/2010/main" val="101923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Pie chart</a:t>
            </a:r>
            <a:r>
              <a:rPr lang="en-US" baseline="0" dirty="0" smtClean="0"/>
              <a:t> includes </a:t>
            </a:r>
            <a:r>
              <a:rPr lang="en-US" sz="1200" baseline="0" dirty="0" smtClean="0">
                <a:latin typeface="Arial" panose="020B0604020202020204" pitchFamily="34" charset="0"/>
                <a:cs typeface="Arial" panose="020B0604020202020204" pitchFamily="34" charset="0"/>
              </a:rPr>
              <a:t>Projects Validated or in the Process of Validating to the CCB Standards as of 3 Feb 2017</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9</a:t>
            </a:fld>
            <a:endParaRPr lang="en-US"/>
          </a:p>
        </p:txBody>
      </p:sp>
    </p:spTree>
    <p:extLst>
      <p:ext uri="{BB962C8B-B14F-4D97-AF65-F5344CB8AC3E}">
        <p14:creationId xmlns:p14="http://schemas.microsoft.com/office/powerpoint/2010/main" val="134512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helps to first frame the process projects go through to become a CCB Project and verify the results of the project activities.</a:t>
            </a:r>
          </a:p>
          <a:p>
            <a:endParaRPr lang="en-US" baseline="0" dirty="0" smtClean="0"/>
          </a:p>
          <a:p>
            <a:r>
              <a:rPr lang="en-US" baseline="0" dirty="0" smtClean="0"/>
              <a:t>The first step is to develop a project design document that explains what the project will do and how those activities will produce net climate, community and biodiversity benefits.</a:t>
            </a:r>
          </a:p>
          <a:p>
            <a:r>
              <a:rPr lang="en-US" baseline="0" dirty="0" smtClean="0"/>
              <a:t>That design document is submitted to VCS and goes through a 30 day public comment period in which stakeholders and the public may comment on the project design.</a:t>
            </a:r>
          </a:p>
          <a:p>
            <a:r>
              <a:rPr lang="en-US" baseline="0" dirty="0" smtClean="0"/>
              <a:t>After the public comment the project and its design document go through a thorough audit by an independent auditor chosen by the project proponent.</a:t>
            </a:r>
          </a:p>
          <a:p>
            <a:r>
              <a:rPr lang="en-US" baseline="0" dirty="0" smtClean="0"/>
              <a:t>If the auditor finds that the project design meets the requirements of the CCB Standards the project can be validated. </a:t>
            </a:r>
          </a:p>
        </p:txBody>
      </p:sp>
      <p:sp>
        <p:nvSpPr>
          <p:cNvPr id="4" name="Slide Number Placeholder 3"/>
          <p:cNvSpPr>
            <a:spLocks noGrp="1"/>
          </p:cNvSpPr>
          <p:nvPr>
            <p:ph type="sldNum" sz="quarter" idx="10"/>
          </p:nvPr>
        </p:nvSpPr>
        <p:spPr/>
        <p:txBody>
          <a:bodyPr/>
          <a:lstStyle/>
          <a:p>
            <a:fld id="{AF9E638B-9183-480A-9940-BE1A1114ACC2}" type="slidenum">
              <a:rPr lang="en-US" smtClean="0"/>
              <a:pPr/>
              <a:t>10</a:t>
            </a:fld>
            <a:endParaRPr lang="en-US"/>
          </a:p>
        </p:txBody>
      </p:sp>
    </p:spTree>
    <p:extLst>
      <p:ext uri="{BB962C8B-B14F-4D97-AF65-F5344CB8AC3E}">
        <p14:creationId xmlns:p14="http://schemas.microsoft.com/office/powerpoint/2010/main" val="55567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v-c-s.org/" TargetMode="External"/><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v-c-s.org/" TargetMode="Externa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Ear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alphaModFix amt="53000"/>
            <a:extLst>
              <a:ext uri="{28A0092B-C50C-407E-A947-70E740481C1C}">
                <a14:useLocalDpi xmlns:a14="http://schemas.microsoft.com/office/drawing/2010/main" val="0"/>
              </a:ext>
            </a:extLst>
          </a:blip>
          <a:stretch>
            <a:fillRect/>
          </a:stretch>
        </p:blipFill>
        <p:spPr>
          <a:xfrm>
            <a:off x="-26768" y="745068"/>
            <a:ext cx="9197537" cy="4759650"/>
          </a:xfrm>
          <a:prstGeom prst="rect">
            <a:avLst/>
          </a:prstGeom>
        </p:spPr>
      </p:pic>
      <p:sp>
        <p:nvSpPr>
          <p:cNvPr id="4" name="Rectangle 3"/>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2FAEBD76-70A1-4848-8547-071BBEAB670D}"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
        <p:nvSpPr>
          <p:cNvPr id="13" name="Title 1"/>
          <p:cNvSpPr>
            <a:spLocks noGrp="1"/>
          </p:cNvSpPr>
          <p:nvPr>
            <p:ph type="ctrTitle"/>
          </p:nvPr>
        </p:nvSpPr>
        <p:spPr>
          <a:xfrm>
            <a:off x="1303867" y="2588111"/>
            <a:ext cx="6536267" cy="792589"/>
          </a:xfrm>
        </p:spPr>
        <p:txBody>
          <a:bodyPr>
            <a:noAutofit/>
          </a:bodyPr>
          <a:lstStyle>
            <a:lvl1pPr algn="ctr">
              <a:defRPr sz="3600" b="1" i="0">
                <a:solidFill>
                  <a:schemeClr val="tx1"/>
                </a:solidFill>
                <a:latin typeface="+mn-lt"/>
                <a:cs typeface="Open Sans"/>
              </a:defRPr>
            </a:lvl1pPr>
          </a:lstStyle>
          <a:p>
            <a:r>
              <a:rPr lang="en-US" smtClean="0"/>
              <a:t>Click to edit Master title style</a:t>
            </a:r>
            <a:endParaRPr dirty="0"/>
          </a:p>
        </p:txBody>
      </p:sp>
      <p:sp>
        <p:nvSpPr>
          <p:cNvPr id="16" name="Subtitle 2"/>
          <p:cNvSpPr>
            <a:spLocks noGrp="1"/>
          </p:cNvSpPr>
          <p:nvPr>
            <p:ph type="subTitle" idx="1"/>
          </p:nvPr>
        </p:nvSpPr>
        <p:spPr>
          <a:xfrm>
            <a:off x="2552700" y="3572723"/>
            <a:ext cx="4038600" cy="1178711"/>
          </a:xfrm>
        </p:spPr>
        <p:txBody>
          <a:bodyPr>
            <a:normAutofit/>
          </a:bodyPr>
          <a:lstStyle>
            <a:lvl1pPr marL="0" indent="0" algn="ctr">
              <a:spcBef>
                <a:spcPts val="300"/>
              </a:spcBef>
              <a:buNone/>
              <a:defRPr sz="20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676" y="669473"/>
            <a:ext cx="5754524" cy="1480264"/>
          </a:xfrm>
          <a:prstGeom prst="rect">
            <a:avLst/>
          </a:prstGeom>
          <a:effectLst>
            <a:outerShdw blurRad="66675" dist="38100" dir="2700000" algn="tl" rotWithShape="0">
              <a:srgbClr val="000000">
                <a:alpha val="3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6189663"/>
            <a:ext cx="9144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3" name="Slide Number Placeholder 5"/>
          <p:cNvSpPr txBox="1">
            <a:spLocks/>
          </p:cNvSpPr>
          <p:nvPr userDrawn="1"/>
        </p:nvSpPr>
        <p:spPr>
          <a:xfrm>
            <a:off x="6794500" y="6564313"/>
            <a:ext cx="2214563" cy="365125"/>
          </a:xfrm>
          <a:prstGeom prst="rect">
            <a:avLst/>
          </a:prstGeom>
        </p:spPr>
        <p:txBody>
          <a:bodyPr/>
          <a:lstStyle/>
          <a:p>
            <a:pPr algn="r"/>
            <a:r>
              <a:rPr lang="en-US" sz="600" dirty="0">
                <a:solidFill>
                  <a:schemeClr val="tx2"/>
                </a:solidFill>
                <a:cs typeface="Open Sans Light" pitchFamily="34" charset="0"/>
              </a:rPr>
              <a:t>© SCS Global Services | </a:t>
            </a:r>
            <a:fld id="{E7FD36DC-B03E-4DF7-A13E-4D4B0F1CAE63}" type="slidenum">
              <a:rPr lang="en-US" sz="800">
                <a:solidFill>
                  <a:schemeClr val="tx2"/>
                </a:solidFill>
                <a:cs typeface="Open Sans Light" pitchFamily="34" charset="0"/>
              </a:rPr>
              <a:pPr algn="r"/>
              <a:t>‹#›</a:t>
            </a:fld>
            <a:endParaRPr lang="en-US" sz="800" dirty="0">
              <a:solidFill>
                <a:schemeClr val="tx2"/>
              </a:solidFill>
              <a:cs typeface="Open Sans Light" pitchFamily="34" charset="0"/>
            </a:endParaRPr>
          </a:p>
        </p:txBody>
      </p:sp>
      <p:pic>
        <p:nvPicPr>
          <p:cNvPr id="5"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7000" y="6357846"/>
            <a:ext cx="1905000" cy="397051"/>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88925"/>
            <a:ext cx="8450262" cy="682625"/>
          </a:xfrm>
        </p:spPr>
        <p:txBody>
          <a:bodyPr/>
          <a:lstStyle/>
          <a:p>
            <a:r>
              <a:rPr lang="en-US" smtClean="0"/>
              <a:t>Click to edit Master title style</a:t>
            </a:r>
            <a:endParaRPr/>
          </a:p>
        </p:txBody>
      </p:sp>
      <p:sp>
        <p:nvSpPr>
          <p:cNvPr id="3" name="Content Placeholder 2"/>
          <p:cNvSpPr>
            <a:spLocks noGrp="1"/>
          </p:cNvSpPr>
          <p:nvPr>
            <p:ph sz="half" idx="1"/>
          </p:nvPr>
        </p:nvSpPr>
        <p:spPr>
          <a:xfrm>
            <a:off x="388938" y="1410230"/>
            <a:ext cx="387028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79757" y="1410230"/>
            <a:ext cx="410066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8938" y="1376363"/>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388938" y="3640032"/>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sz="half" idx="1"/>
          </p:nvPr>
        </p:nvSpPr>
        <p:spPr>
          <a:xfrm>
            <a:off x="4664074" y="159085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388937" y="1590851"/>
            <a:ext cx="4021137"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664074" y="376509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404143" y="1350968"/>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404143" y="3727524"/>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607629" y="1350968"/>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607629" y="3732223"/>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93284"/>
            <a:ext cx="7556313" cy="4407980"/>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462660"/>
          </a:xfrm>
        </p:spPr>
        <p:txBody>
          <a:bodyPr rtlCol="0">
            <a:noAutofit/>
          </a:bodyPr>
          <a:lstStyle>
            <a:lvl1pPr marL="0" indent="0">
              <a:buNone/>
              <a:defRPr kumimoji="0" sz="2000" b="0" i="0" u="none" strike="noStrike" kern="1200" cap="none" spc="0" normalizeH="0" baseline="0">
                <a:ln>
                  <a:noFill/>
                </a:ln>
                <a:solidFill>
                  <a:schemeClr val="tx1">
                    <a:lumMod val="95000"/>
                    <a:lumOff val="5000"/>
                  </a:schemeClr>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498474" y="476107"/>
            <a:ext cx="7556313" cy="653446"/>
          </a:xfrm>
        </p:spPr>
        <p:txBody>
          <a:bodyPr/>
          <a:lstStyle/>
          <a:p>
            <a:r>
              <a:rPr lang="en-US" smtClean="0"/>
              <a:t>Click to edit Master title style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37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01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rp logo">
    <p:spTree>
      <p:nvGrpSpPr>
        <p:cNvPr id="1" name=""/>
        <p:cNvGrpSpPr/>
        <p:nvPr/>
      </p:nvGrpSpPr>
      <p:grpSpPr>
        <a:xfrm>
          <a:off x="0" y="0"/>
          <a:ext cx="0" cy="0"/>
          <a:chOff x="0" y="0"/>
          <a:chExt cx="0" cy="0"/>
        </a:xfrm>
      </p:grpSpPr>
      <p:sp>
        <p:nvSpPr>
          <p:cNvPr id="5" name="Title 1"/>
          <p:cNvSpPr txBox="1">
            <a:spLocks/>
          </p:cNvSpPr>
          <p:nvPr userDrawn="1"/>
        </p:nvSpPr>
        <p:spPr bwMode="auto">
          <a:xfrm>
            <a:off x="1303867" y="3447143"/>
            <a:ext cx="6536267" cy="6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3600" b="1" i="0" kern="1200">
                <a:solidFill>
                  <a:schemeClr val="tx1"/>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r>
              <a:rPr lang="en-US" sz="2800" dirty="0" smtClean="0"/>
              <a:t>Click to edit Master title style</a:t>
            </a:r>
            <a:endParaRPr lang="en-US" sz="2800" dirty="0"/>
          </a:p>
        </p:txBody>
      </p:sp>
      <p:sp>
        <p:nvSpPr>
          <p:cNvPr id="6" name="Subtitle 2"/>
          <p:cNvSpPr>
            <a:spLocks noGrp="1"/>
          </p:cNvSpPr>
          <p:nvPr>
            <p:ph type="subTitle" idx="1"/>
          </p:nvPr>
        </p:nvSpPr>
        <p:spPr>
          <a:xfrm>
            <a:off x="2552700" y="4182311"/>
            <a:ext cx="4038600" cy="1178711"/>
          </a:xfrm>
        </p:spPr>
        <p:txBody>
          <a:bodyPr>
            <a:normAutofit/>
          </a:bodyPr>
          <a:lstStyle>
            <a:lvl1pPr marL="0" indent="0" algn="ctr">
              <a:spcBef>
                <a:spcPts val="300"/>
              </a:spcBef>
              <a:buNone/>
              <a:defRPr sz="18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360" y="1626084"/>
            <a:ext cx="6549156" cy="1684670"/>
          </a:xfrm>
          <a:prstGeom prst="rect">
            <a:avLst/>
          </a:prstGeom>
          <a:effectLst>
            <a:outerShdw blurRad="66675" dist="38100" dir="2700000" algn="tl" rotWithShape="0">
              <a:srgbClr val="000000">
                <a:alpha val="30000"/>
              </a:srgbClr>
            </a:outerShdw>
          </a:effectLst>
        </p:spPr>
      </p:pic>
      <p:sp>
        <p:nvSpPr>
          <p:cNvPr id="8" name="Rectangle 7"/>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6564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993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83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424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77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60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40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85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59FAC-22F1-424F-A629-F21E8EF29A4C}" type="datetimeFigureOut">
              <a:rPr lang="en-US" smtClean="0">
                <a:solidFill>
                  <a:prstClr val="black">
                    <a:tint val="75000"/>
                  </a:prstClr>
                </a:solidFill>
              </a:rPr>
              <a:pPr/>
              <a:t>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281FF6-5493-4A19-8A72-2DA8ED9342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10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Ear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alphaModFix amt="53000"/>
            <a:extLst>
              <a:ext uri="{28A0092B-C50C-407E-A947-70E740481C1C}">
                <a14:useLocalDpi xmlns:a14="http://schemas.microsoft.com/office/drawing/2010/main" val="0"/>
              </a:ext>
            </a:extLst>
          </a:blip>
          <a:stretch>
            <a:fillRect/>
          </a:stretch>
        </p:blipFill>
        <p:spPr>
          <a:xfrm>
            <a:off x="-26768" y="745068"/>
            <a:ext cx="9197537" cy="4759650"/>
          </a:xfrm>
          <a:prstGeom prst="rect">
            <a:avLst/>
          </a:prstGeom>
        </p:spPr>
      </p:pic>
      <p:sp>
        <p:nvSpPr>
          <p:cNvPr id="4" name="Rectangle 3"/>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6794500" y="6564313"/>
            <a:ext cx="2214563" cy="365125"/>
          </a:xfrm>
          <a:prstGeom prst="rect">
            <a:avLst/>
          </a:prstGeom>
        </p:spPr>
        <p:txBody>
          <a:bodyPr/>
          <a:lstStyle/>
          <a:p>
            <a:pPr algn="r"/>
            <a:r>
              <a:rPr lang="en-US" sz="600">
                <a:solidFill>
                  <a:prstClr val="white"/>
                </a:solidFill>
                <a:cs typeface="Open Sans Light" pitchFamily="34" charset="0"/>
              </a:rPr>
              <a:t>© SCS Global Services | </a:t>
            </a:r>
            <a:fld id="{2FAEBD76-70A1-4848-8547-071BBEAB670D}" type="slidenum">
              <a:rPr lang="en-US" sz="800">
                <a:solidFill>
                  <a:prstClr val="white"/>
                </a:solidFill>
                <a:cs typeface="Open Sans Light" pitchFamily="34" charset="0"/>
              </a:rPr>
              <a:pPr algn="r"/>
              <a:t>‹#›</a:t>
            </a:fld>
            <a:endParaRPr lang="en-US" sz="800">
              <a:solidFill>
                <a:prstClr val="white"/>
              </a:solidFill>
              <a:cs typeface="Open Sans Light" pitchFamily="34" charset="0"/>
            </a:endParaRPr>
          </a:p>
        </p:txBody>
      </p:sp>
      <p:sp>
        <p:nvSpPr>
          <p:cNvPr id="13" name="Title 1"/>
          <p:cNvSpPr>
            <a:spLocks noGrp="1"/>
          </p:cNvSpPr>
          <p:nvPr>
            <p:ph type="ctrTitle"/>
          </p:nvPr>
        </p:nvSpPr>
        <p:spPr>
          <a:xfrm>
            <a:off x="1303867" y="2588111"/>
            <a:ext cx="6536267" cy="792589"/>
          </a:xfrm>
        </p:spPr>
        <p:txBody>
          <a:bodyPr>
            <a:noAutofit/>
          </a:bodyPr>
          <a:lstStyle>
            <a:lvl1pPr algn="ctr">
              <a:defRPr sz="3600" b="1" i="0">
                <a:solidFill>
                  <a:schemeClr val="tx1"/>
                </a:solidFill>
                <a:latin typeface="+mn-lt"/>
                <a:cs typeface="Open Sans"/>
              </a:defRPr>
            </a:lvl1pPr>
          </a:lstStyle>
          <a:p>
            <a:r>
              <a:rPr lang="en-US" smtClean="0"/>
              <a:t>Click to edit Master title style</a:t>
            </a:r>
            <a:endParaRPr dirty="0"/>
          </a:p>
        </p:txBody>
      </p:sp>
      <p:sp>
        <p:nvSpPr>
          <p:cNvPr id="16" name="Subtitle 2"/>
          <p:cNvSpPr>
            <a:spLocks noGrp="1"/>
          </p:cNvSpPr>
          <p:nvPr>
            <p:ph type="subTitle" idx="1"/>
          </p:nvPr>
        </p:nvSpPr>
        <p:spPr>
          <a:xfrm>
            <a:off x="2552700" y="3572723"/>
            <a:ext cx="4038600" cy="1178711"/>
          </a:xfrm>
        </p:spPr>
        <p:txBody>
          <a:bodyPr>
            <a:normAutofit/>
          </a:bodyPr>
          <a:lstStyle>
            <a:lvl1pPr marL="0" indent="0" algn="ctr">
              <a:spcBef>
                <a:spcPts val="300"/>
              </a:spcBef>
              <a:buNone/>
              <a:defRPr sz="20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676" y="669473"/>
            <a:ext cx="5754524" cy="1480264"/>
          </a:xfrm>
          <a:prstGeom prst="rect">
            <a:avLst/>
          </a:prstGeom>
          <a:effectLst>
            <a:outerShdw blurRad="66675" dist="38100" dir="2700000" algn="tl" rotWithShape="0">
              <a:srgbClr val="000000">
                <a:alpha val="30000"/>
              </a:srgbClr>
            </a:outerShdw>
          </a:effectLst>
        </p:spPr>
      </p:pic>
    </p:spTree>
    <p:extLst>
      <p:ext uri="{BB962C8B-B14F-4D97-AF65-F5344CB8AC3E}">
        <p14:creationId xmlns:p14="http://schemas.microsoft.com/office/powerpoint/2010/main" val="425526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rp logo">
    <p:spTree>
      <p:nvGrpSpPr>
        <p:cNvPr id="1" name=""/>
        <p:cNvGrpSpPr/>
        <p:nvPr/>
      </p:nvGrpSpPr>
      <p:grpSpPr>
        <a:xfrm>
          <a:off x="0" y="0"/>
          <a:ext cx="0" cy="0"/>
          <a:chOff x="0" y="0"/>
          <a:chExt cx="0" cy="0"/>
        </a:xfrm>
      </p:grpSpPr>
      <p:sp>
        <p:nvSpPr>
          <p:cNvPr id="5" name="Title 1"/>
          <p:cNvSpPr txBox="1">
            <a:spLocks/>
          </p:cNvSpPr>
          <p:nvPr userDrawn="1"/>
        </p:nvSpPr>
        <p:spPr bwMode="auto">
          <a:xfrm>
            <a:off x="1303867" y="3447143"/>
            <a:ext cx="6536267" cy="6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3600" b="1" i="0" kern="1200">
                <a:solidFill>
                  <a:schemeClr val="tx1"/>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r>
              <a:rPr lang="en-US" sz="2800" dirty="0" smtClean="0">
                <a:solidFill>
                  <a:prstClr val="black"/>
                </a:solidFill>
              </a:rPr>
              <a:t>Click to edit Master title style</a:t>
            </a:r>
            <a:endParaRPr lang="en-US" sz="2800" dirty="0">
              <a:solidFill>
                <a:prstClr val="black"/>
              </a:solidFill>
            </a:endParaRPr>
          </a:p>
        </p:txBody>
      </p:sp>
      <p:sp>
        <p:nvSpPr>
          <p:cNvPr id="6" name="Subtitle 2"/>
          <p:cNvSpPr>
            <a:spLocks noGrp="1"/>
          </p:cNvSpPr>
          <p:nvPr>
            <p:ph type="subTitle" idx="1"/>
          </p:nvPr>
        </p:nvSpPr>
        <p:spPr>
          <a:xfrm>
            <a:off x="2552700" y="4182311"/>
            <a:ext cx="4038600" cy="1178711"/>
          </a:xfrm>
        </p:spPr>
        <p:txBody>
          <a:bodyPr>
            <a:normAutofit/>
          </a:bodyPr>
          <a:lstStyle>
            <a:lvl1pPr marL="0" indent="0" algn="ctr">
              <a:spcBef>
                <a:spcPts val="300"/>
              </a:spcBef>
              <a:buNone/>
              <a:defRPr sz="18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360" y="1626084"/>
            <a:ext cx="6549156" cy="1684670"/>
          </a:xfrm>
          <a:prstGeom prst="rect">
            <a:avLst/>
          </a:prstGeom>
          <a:effectLst>
            <a:outerShdw blurRad="66675" dist="38100" dir="2700000" algn="tl" rotWithShape="0">
              <a:srgbClr val="000000">
                <a:alpha val="30000"/>
              </a:srgbClr>
            </a:outerShdw>
          </a:effectLst>
        </p:spPr>
      </p:pic>
      <p:sp>
        <p:nvSpPr>
          <p:cNvPr id="8" name="Rectangle 7"/>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23791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hoto">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19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183199" y="2271713"/>
            <a:ext cx="4370450"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6794500" y="6564313"/>
            <a:ext cx="2214563" cy="365125"/>
          </a:xfrm>
          <a:prstGeom prst="rect">
            <a:avLst/>
          </a:prstGeom>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schemeClr val="bg1"/>
                </a:solidFill>
                <a:latin typeface="Calibri" charset="0"/>
              </a:rPr>
              <a:t>© SCS Global Services  </a:t>
            </a:r>
            <a:fld id="{6446DB23-2E18-344F-B8F9-DD5A9B59A260}" type="slidenum">
              <a:rPr lang="en-US" sz="800" smtClean="0">
                <a:solidFill>
                  <a:schemeClr val="bg1"/>
                </a:solidFill>
                <a:latin typeface="Calibri" charset="0"/>
              </a:rPr>
              <a:pPr algn="r" eaLnBrk="1" hangingPunct="1">
                <a:defRPr/>
              </a:pPr>
              <a:t>‹#›</a:t>
            </a:fld>
            <a:endParaRPr lang="en-US" sz="800" smtClean="0">
              <a:solidFill>
                <a:schemeClr val="bg1"/>
              </a:solidFill>
              <a:latin typeface="Calibri" charset="0"/>
            </a:endParaRPr>
          </a:p>
        </p:txBody>
      </p:sp>
      <p:sp>
        <p:nvSpPr>
          <p:cNvPr id="2" name="Title 1"/>
          <p:cNvSpPr>
            <a:spLocks noGrp="1"/>
          </p:cNvSpPr>
          <p:nvPr>
            <p:ph type="ctrTitle"/>
          </p:nvPr>
        </p:nvSpPr>
        <p:spPr>
          <a:xfrm>
            <a:off x="4183198" y="1128707"/>
            <a:ext cx="4370451" cy="871845"/>
          </a:xfrm>
          <a:prstGeom prst="rect">
            <a:avLst/>
          </a:prstGeom>
        </p:spPr>
        <p:txBody>
          <a:bodyPr>
            <a:normAutofit/>
          </a:bodyPr>
          <a:lstStyle>
            <a:lvl1pPr>
              <a:defRPr sz="2400" b="1" i="0">
                <a:solidFill>
                  <a:srgbClr val="78A22F"/>
                </a:solidFill>
                <a:latin typeface="+mn-lt"/>
                <a:cs typeface="Open Sans"/>
              </a:defRPr>
            </a:lvl1pPr>
          </a:lstStyle>
          <a:p>
            <a:r>
              <a:rPr lang="en-US" smtClean="0"/>
              <a:t>Click to edit Master title style</a:t>
            </a:r>
            <a:endParaRPr dirty="0"/>
          </a:p>
        </p:txBody>
      </p:sp>
      <p:sp>
        <p:nvSpPr>
          <p:cNvPr id="3" name="Subtitle 2"/>
          <p:cNvSpPr>
            <a:spLocks noGrp="1"/>
          </p:cNvSpPr>
          <p:nvPr>
            <p:ph type="subTitle" idx="1"/>
          </p:nvPr>
        </p:nvSpPr>
        <p:spPr>
          <a:xfrm>
            <a:off x="4183199" y="2388100"/>
            <a:ext cx="4370450" cy="1178710"/>
          </a:xfrm>
          <a:prstGeom prst="rect">
            <a:avLst/>
          </a:prstGeom>
        </p:spPr>
        <p:txBody>
          <a:bodyPr>
            <a:normAutofit/>
          </a:bodyPr>
          <a:lstStyle>
            <a:lvl1pPr marL="0" indent="0" algn="l">
              <a:spcBef>
                <a:spcPts val="300"/>
              </a:spcBef>
              <a:buNone/>
              <a:defRPr sz="1800" b="0"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83198" y="3918376"/>
            <a:ext cx="2483593" cy="638866"/>
          </a:xfrm>
          <a:prstGeom prst="rect">
            <a:avLst/>
          </a:prstGeom>
          <a:noFill/>
          <a:ln w="9525">
            <a:noFill/>
            <a:miter lim="800000"/>
            <a:headEnd/>
            <a:tailEnd/>
          </a:ln>
        </p:spPr>
      </p:pic>
    </p:spTree>
    <p:extLst>
      <p:ext uri="{BB962C8B-B14F-4D97-AF65-F5344CB8AC3E}">
        <p14:creationId xmlns:p14="http://schemas.microsoft.com/office/powerpoint/2010/main" val="1311174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Photo">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19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183199" y="2271713"/>
            <a:ext cx="4370450"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6794500" y="6564313"/>
            <a:ext cx="2214563" cy="365125"/>
          </a:xfrm>
          <a:prstGeom prst="rect">
            <a:avLst/>
          </a:prstGeom>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prstClr val="white"/>
                </a:solidFill>
                <a:latin typeface="Calibri" charset="0"/>
              </a:rPr>
              <a:t>© SCS Global Services  </a:t>
            </a:r>
            <a:fld id="{6446DB23-2E18-344F-B8F9-DD5A9B59A260}" type="slidenum">
              <a:rPr lang="en-US" sz="800" smtClean="0">
                <a:solidFill>
                  <a:prstClr val="white"/>
                </a:solidFill>
                <a:latin typeface="Calibri" charset="0"/>
              </a:rPr>
              <a:pPr algn="r" eaLnBrk="1" hangingPunct="1">
                <a:defRPr/>
              </a:pPr>
              <a:t>‹#›</a:t>
            </a:fld>
            <a:endParaRPr lang="en-US" sz="800" smtClean="0">
              <a:solidFill>
                <a:prstClr val="white"/>
              </a:solidFill>
              <a:latin typeface="Calibri" charset="0"/>
            </a:endParaRPr>
          </a:p>
        </p:txBody>
      </p:sp>
      <p:sp>
        <p:nvSpPr>
          <p:cNvPr id="2" name="Title 1"/>
          <p:cNvSpPr>
            <a:spLocks noGrp="1"/>
          </p:cNvSpPr>
          <p:nvPr>
            <p:ph type="ctrTitle"/>
          </p:nvPr>
        </p:nvSpPr>
        <p:spPr>
          <a:xfrm>
            <a:off x="4183198" y="1128707"/>
            <a:ext cx="4370451" cy="871845"/>
          </a:xfrm>
          <a:prstGeom prst="rect">
            <a:avLst/>
          </a:prstGeom>
        </p:spPr>
        <p:txBody>
          <a:bodyPr>
            <a:normAutofit/>
          </a:bodyPr>
          <a:lstStyle>
            <a:lvl1pPr>
              <a:defRPr sz="2400" b="1" i="0">
                <a:solidFill>
                  <a:srgbClr val="78A22F"/>
                </a:solidFill>
                <a:latin typeface="+mn-lt"/>
                <a:cs typeface="Open Sans"/>
              </a:defRPr>
            </a:lvl1pPr>
          </a:lstStyle>
          <a:p>
            <a:r>
              <a:rPr lang="en-US" smtClean="0"/>
              <a:t>Click to edit Master title style</a:t>
            </a:r>
            <a:endParaRPr dirty="0"/>
          </a:p>
        </p:txBody>
      </p:sp>
      <p:sp>
        <p:nvSpPr>
          <p:cNvPr id="3" name="Subtitle 2"/>
          <p:cNvSpPr>
            <a:spLocks noGrp="1"/>
          </p:cNvSpPr>
          <p:nvPr>
            <p:ph type="subTitle" idx="1"/>
          </p:nvPr>
        </p:nvSpPr>
        <p:spPr>
          <a:xfrm>
            <a:off x="4183199" y="2388100"/>
            <a:ext cx="4370450" cy="1178710"/>
          </a:xfrm>
          <a:prstGeom prst="rect">
            <a:avLst/>
          </a:prstGeom>
        </p:spPr>
        <p:txBody>
          <a:bodyPr>
            <a:normAutofit/>
          </a:bodyPr>
          <a:lstStyle>
            <a:lvl1pPr marL="0" indent="0" algn="l">
              <a:spcBef>
                <a:spcPts val="300"/>
              </a:spcBef>
              <a:buNone/>
              <a:defRPr sz="1800" b="0"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83198" y="3918376"/>
            <a:ext cx="2483593" cy="638866"/>
          </a:xfrm>
          <a:prstGeom prst="rect">
            <a:avLst/>
          </a:prstGeom>
          <a:noFill/>
          <a:ln w="9525">
            <a:noFill/>
            <a:miter lim="800000"/>
            <a:headEnd/>
            <a:tailEnd/>
          </a:ln>
        </p:spPr>
      </p:pic>
    </p:spTree>
    <p:extLst>
      <p:ext uri="{BB962C8B-B14F-4D97-AF65-F5344CB8AC3E}">
        <p14:creationId xmlns:p14="http://schemas.microsoft.com/office/powerpoint/2010/main" val="1150098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88404" y="289447"/>
            <a:ext cx="84169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388403" y="1314972"/>
            <a:ext cx="8416929"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637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5859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388404" y="806228"/>
            <a:ext cx="8383062" cy="462660"/>
          </a:xfrm>
        </p:spPr>
        <p:txBody>
          <a:bodyPr>
            <a:noAutofit/>
          </a:bodyPr>
          <a:lstStyle>
            <a:lvl1pPr marL="0" indent="0">
              <a:buNone/>
              <a:defRPr kumimoji="0" sz="2000" b="1" i="1" u="none" strike="noStrike" kern="1200" cap="none" spc="0" normalizeH="0" baseline="0">
                <a:ln>
                  <a:noFill/>
                </a:ln>
                <a:solidFill>
                  <a:schemeClr val="tx2"/>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Placeholder 1"/>
          <p:cNvSpPr>
            <a:spLocks noGrp="1"/>
          </p:cNvSpPr>
          <p:nvPr>
            <p:ph type="title"/>
          </p:nvPr>
        </p:nvSpPr>
        <p:spPr bwMode="auto">
          <a:xfrm>
            <a:off x="388404" y="289447"/>
            <a:ext cx="8383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8" name="Text Placeholder 2"/>
          <p:cNvSpPr>
            <a:spLocks noGrp="1"/>
          </p:cNvSpPr>
          <p:nvPr>
            <p:ph idx="1"/>
          </p:nvPr>
        </p:nvSpPr>
        <p:spPr bwMode="auto">
          <a:xfrm>
            <a:off x="388403" y="1458911"/>
            <a:ext cx="838306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642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28173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prstClr val="white"/>
              </a:solidFill>
            </a:endParaRPr>
          </a:p>
        </p:txBody>
      </p:sp>
      <p:pic>
        <p:nvPicPr>
          <p:cNvPr id="8" name="Picture 15"/>
          <p:cNvPicPr>
            <a:picLocks noChangeAspect="1"/>
          </p:cNvPicPr>
          <p:nvPr userDrawn="1"/>
        </p:nvPicPr>
        <p:blipFill>
          <a:blip r:embed="rId2" cstate="print"/>
          <a:srcRect/>
          <a:stretch>
            <a:fillRect/>
          </a:stretch>
        </p:blipFill>
        <p:spPr bwMode="auto">
          <a:xfrm>
            <a:off x="-36285" y="967396"/>
            <a:ext cx="10004676" cy="4753650"/>
          </a:xfrm>
          <a:prstGeom prst="rect">
            <a:avLst/>
          </a:prstGeom>
          <a:noFill/>
          <a:ln w="9525">
            <a:noFill/>
            <a:miter lim="800000"/>
            <a:headEnd/>
            <a:tailEnd/>
          </a:ln>
        </p:spPr>
      </p:pic>
      <p:sp>
        <p:nvSpPr>
          <p:cNvPr id="2" name="Title 1"/>
          <p:cNvSpPr>
            <a:spLocks noGrp="1"/>
          </p:cNvSpPr>
          <p:nvPr>
            <p:ph type="title"/>
          </p:nvPr>
        </p:nvSpPr>
        <p:spPr>
          <a:xfrm>
            <a:off x="1411461" y="2248354"/>
            <a:ext cx="6321079" cy="895194"/>
          </a:xfrm>
        </p:spPr>
        <p:txBody>
          <a:bodyPr>
            <a:normAutofit/>
          </a:bodyPr>
          <a:lstStyle>
            <a:lvl1pPr algn="ctr">
              <a:defRPr sz="3200" b="1" i="0" cap="none" baseline="0">
                <a:solidFill>
                  <a:schemeClr val="bg1"/>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135814" y="3365947"/>
            <a:ext cx="4872373" cy="1500187"/>
          </a:xfrm>
        </p:spPr>
        <p:txBody>
          <a:bodyPr/>
          <a:lstStyle>
            <a:lvl1pPr marL="0" indent="0" algn="ctr">
              <a:spcBef>
                <a:spcPts val="300"/>
              </a:spcBef>
              <a:buNone/>
              <a:defRPr sz="2400" i="1"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94302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Alternative">
    <p:spTree>
      <p:nvGrpSpPr>
        <p:cNvPr id="1" name=""/>
        <p:cNvGrpSpPr/>
        <p:nvPr/>
      </p:nvGrpSpPr>
      <p:grpSpPr>
        <a:xfrm>
          <a:off x="0" y="0"/>
          <a:ext cx="0" cy="0"/>
          <a:chOff x="0" y="0"/>
          <a:chExt cx="0" cy="0"/>
        </a:xfrm>
      </p:grpSpPr>
      <p:sp>
        <p:nvSpPr>
          <p:cNvPr id="4" name="Slide Number Placeholder 5"/>
          <p:cNvSpPr txBox="1">
            <a:spLocks/>
          </p:cNvSpPr>
          <p:nvPr/>
        </p:nvSpPr>
        <p:spPr bwMode="auto">
          <a:xfrm>
            <a:off x="6794500" y="6564313"/>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prstClr val="white"/>
                </a:solidFill>
                <a:latin typeface="Open Sans Light" charset="0"/>
              </a:rPr>
              <a:t>© Scientific Certification Systems | </a:t>
            </a:r>
            <a:fld id="{262ECB5B-23FD-1A49-B804-87A0DDAFC309}" type="slidenum">
              <a:rPr lang="en-US" sz="800" smtClean="0">
                <a:solidFill>
                  <a:prstClr val="white"/>
                </a:solidFill>
                <a:latin typeface="Open Sans Light" charset="0"/>
              </a:rPr>
              <a:pPr algn="r" eaLnBrk="1" hangingPunct="1">
                <a:defRPr/>
              </a:pPr>
              <a:t>‹#›</a:t>
            </a:fld>
            <a:endParaRPr lang="en-US" sz="800" smtClean="0">
              <a:solidFill>
                <a:prstClr val="white"/>
              </a:solidFill>
              <a:latin typeface="Open Sans Light" charset="0"/>
            </a:endParaRPr>
          </a:p>
        </p:txBody>
      </p:sp>
      <p:cxnSp>
        <p:nvCxnSpPr>
          <p:cNvPr id="5" name="Straight Connector 4"/>
          <p:cNvCxnSpPr/>
          <p:nvPr/>
        </p:nvCxnSpPr>
        <p:spPr>
          <a:xfrm>
            <a:off x="2987675" y="2635250"/>
            <a:ext cx="4903788"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0"/>
            <a:ext cx="5638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prstClr val="white"/>
              </a:solidFill>
            </a:endParaRPr>
          </a:p>
        </p:txBody>
      </p:sp>
      <p:sp>
        <p:nvSpPr>
          <p:cNvPr id="7" name="Rectangle 6"/>
          <p:cNvSpPr/>
          <p:nvPr userDrawn="1"/>
        </p:nvSpPr>
        <p:spPr>
          <a:xfrm>
            <a:off x="2265363" y="0"/>
            <a:ext cx="6878637" cy="6858000"/>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2887705" y="1510477"/>
            <a:ext cx="5985362" cy="895194"/>
          </a:xfrm>
          <a:prstGeom prst="rect">
            <a:avLst/>
          </a:prstGeom>
        </p:spPr>
        <p:txBody>
          <a:bodyPr>
            <a:normAutofit/>
          </a:bodyPr>
          <a:lstStyle>
            <a:lvl1pPr algn="l">
              <a:defRPr sz="3200" b="1" i="0" cap="none" baseline="0">
                <a:solidFill>
                  <a:srgbClr val="FFFFFF"/>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887706" y="2635409"/>
            <a:ext cx="4872373" cy="1500187"/>
          </a:xfrm>
          <a:prstGeom prst="rect">
            <a:avLst/>
          </a:prstGeom>
        </p:spPr>
        <p:txBody>
          <a:bodyPr/>
          <a:lstStyle>
            <a:lvl1pPr marL="0" indent="0">
              <a:spcBef>
                <a:spcPts val="300"/>
              </a:spcBef>
              <a:buNone/>
              <a:defRPr sz="2400" i="1" cap="none"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803" y="5725985"/>
            <a:ext cx="1675769" cy="79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bwMode="auto">
          <a:xfrm>
            <a:off x="6794500" y="6492875"/>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dirty="0" smtClean="0">
                <a:solidFill>
                  <a:prstClr val="white"/>
                </a:solidFill>
                <a:latin typeface="Calibri" charset="0"/>
              </a:rPr>
              <a:t>© SCS Global Services </a:t>
            </a:r>
            <a:fld id="{F5F9528F-3354-EC48-8234-7233B0024145}" type="slidenum">
              <a:rPr lang="en-US" sz="800" smtClean="0">
                <a:solidFill>
                  <a:prstClr val="white"/>
                </a:solidFill>
                <a:latin typeface="Calibri" charset="0"/>
              </a:rPr>
              <a:pPr algn="r" eaLnBrk="1" hangingPunct="1">
                <a:defRPr/>
              </a:pPr>
              <a:t>‹#›</a:t>
            </a:fld>
            <a:endParaRPr lang="en-US" sz="800" dirty="0" smtClean="0">
              <a:solidFill>
                <a:prstClr val="white"/>
              </a:solidFill>
              <a:latin typeface="Calibri" charset="0"/>
            </a:endParaRPr>
          </a:p>
        </p:txBody>
      </p:sp>
    </p:spTree>
    <p:extLst>
      <p:ext uri="{BB962C8B-B14F-4D97-AF65-F5344CB8AC3E}">
        <p14:creationId xmlns:p14="http://schemas.microsoft.com/office/powerpoint/2010/main" val="1286100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88404" y="289447"/>
            <a:ext cx="8450796"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4" name="Text Placeholder 2"/>
          <p:cNvSpPr>
            <a:spLocks noGrp="1"/>
          </p:cNvSpPr>
          <p:nvPr>
            <p:ph idx="1"/>
          </p:nvPr>
        </p:nvSpPr>
        <p:spPr bwMode="auto">
          <a:xfrm>
            <a:off x="388404" y="1314972"/>
            <a:ext cx="8450796"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44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523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6189663"/>
            <a:ext cx="9144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prstClr val="white"/>
              </a:solidFill>
            </a:endParaRPr>
          </a:p>
        </p:txBody>
      </p:sp>
      <p:sp>
        <p:nvSpPr>
          <p:cNvPr id="3" name="Slide Number Placeholder 5"/>
          <p:cNvSpPr txBox="1">
            <a:spLocks/>
          </p:cNvSpPr>
          <p:nvPr userDrawn="1"/>
        </p:nvSpPr>
        <p:spPr>
          <a:xfrm>
            <a:off x="6794500" y="6564313"/>
            <a:ext cx="2214563" cy="365125"/>
          </a:xfrm>
          <a:prstGeom prst="rect">
            <a:avLst/>
          </a:prstGeom>
        </p:spPr>
        <p:txBody>
          <a:bodyPr/>
          <a:lstStyle/>
          <a:p>
            <a:pPr algn="r"/>
            <a:r>
              <a:rPr lang="en-US" sz="600" dirty="0">
                <a:solidFill>
                  <a:srgbClr val="78A22F"/>
                </a:solidFill>
                <a:cs typeface="Open Sans Light" pitchFamily="34" charset="0"/>
              </a:rPr>
              <a:t>© SCS Global Services | </a:t>
            </a:r>
            <a:fld id="{E7FD36DC-B03E-4DF7-A13E-4D4B0F1CAE63}" type="slidenum">
              <a:rPr lang="en-US" sz="800">
                <a:solidFill>
                  <a:srgbClr val="78A22F"/>
                </a:solidFill>
                <a:cs typeface="Open Sans Light" pitchFamily="34" charset="0"/>
              </a:rPr>
              <a:pPr algn="r"/>
              <a:t>‹#›</a:t>
            </a:fld>
            <a:endParaRPr lang="en-US" sz="800" dirty="0">
              <a:solidFill>
                <a:srgbClr val="78A22F"/>
              </a:solidFill>
              <a:cs typeface="Open Sans Light" pitchFamily="34" charset="0"/>
            </a:endParaRPr>
          </a:p>
        </p:txBody>
      </p:sp>
      <p:pic>
        <p:nvPicPr>
          <p:cNvPr id="5"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7000" y="6357846"/>
            <a:ext cx="1905000" cy="397051"/>
          </a:xfrm>
          <a:prstGeom prst="rect">
            <a:avLst/>
          </a:prstGeom>
          <a:noFill/>
          <a:ln w="9525">
            <a:noFill/>
            <a:miter lim="800000"/>
            <a:headEnd/>
            <a:tailEnd/>
          </a:ln>
        </p:spPr>
      </p:pic>
    </p:spTree>
    <p:extLst>
      <p:ext uri="{BB962C8B-B14F-4D97-AF65-F5344CB8AC3E}">
        <p14:creationId xmlns:p14="http://schemas.microsoft.com/office/powerpoint/2010/main" val="589509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88925"/>
            <a:ext cx="8450262" cy="682625"/>
          </a:xfrm>
        </p:spPr>
        <p:txBody>
          <a:bodyPr/>
          <a:lstStyle/>
          <a:p>
            <a:r>
              <a:rPr lang="en-US" smtClean="0"/>
              <a:t>Click to edit Master title style</a:t>
            </a:r>
            <a:endParaRPr/>
          </a:p>
        </p:txBody>
      </p:sp>
      <p:sp>
        <p:nvSpPr>
          <p:cNvPr id="3" name="Content Placeholder 2"/>
          <p:cNvSpPr>
            <a:spLocks noGrp="1"/>
          </p:cNvSpPr>
          <p:nvPr>
            <p:ph sz="half" idx="1"/>
          </p:nvPr>
        </p:nvSpPr>
        <p:spPr>
          <a:xfrm>
            <a:off x="388938" y="1410230"/>
            <a:ext cx="387028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79757" y="1410230"/>
            <a:ext cx="410066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8358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88404" y="289447"/>
            <a:ext cx="84169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388403" y="1314972"/>
            <a:ext cx="8416929"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8938" y="1376363"/>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388938" y="3640032"/>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57310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sz="half" idx="1"/>
          </p:nvPr>
        </p:nvSpPr>
        <p:spPr>
          <a:xfrm>
            <a:off x="4664074" y="159085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388937" y="1590851"/>
            <a:ext cx="4021137"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664074" y="376509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200645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404143" y="1350968"/>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404143" y="3727524"/>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607629" y="1350968"/>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607629" y="3732223"/>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092455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93284"/>
            <a:ext cx="7556313" cy="4407980"/>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462660"/>
          </a:xfrm>
        </p:spPr>
        <p:txBody>
          <a:bodyPr rtlCol="0">
            <a:noAutofit/>
          </a:bodyPr>
          <a:lstStyle>
            <a:lvl1pPr marL="0" indent="0">
              <a:buNone/>
              <a:defRPr kumimoji="0" sz="2000" b="0" i="0" u="none" strike="noStrike" kern="1200" cap="none" spc="0" normalizeH="0" baseline="0">
                <a:ln>
                  <a:noFill/>
                </a:ln>
                <a:solidFill>
                  <a:schemeClr val="tx1">
                    <a:lumMod val="95000"/>
                    <a:lumOff val="5000"/>
                  </a:schemeClr>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498474" y="476107"/>
            <a:ext cx="7556313" cy="653446"/>
          </a:xfrm>
        </p:spPr>
        <p:txBody>
          <a:bodyPr/>
          <a:lstStyle/>
          <a:p>
            <a:r>
              <a:rPr lang="en-US" smtClean="0"/>
              <a:t>Click to edit Master title style</a:t>
            </a:r>
            <a:endParaRPr dirty="0"/>
          </a:p>
        </p:txBody>
      </p:sp>
    </p:spTree>
    <p:extLst>
      <p:ext uri="{BB962C8B-B14F-4D97-AF65-F5344CB8AC3E}">
        <p14:creationId xmlns:p14="http://schemas.microsoft.com/office/powerpoint/2010/main" val="1841399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53F43A-4FF6-49C2-A1C8-03642BDA8980}" type="datetime3">
              <a:rPr lang="en-US" smtClean="0">
                <a:solidFill>
                  <a:srgbClr val="766A62"/>
                </a:solidFill>
              </a:rPr>
              <a:pPr/>
              <a:t>8 February 2017</a:t>
            </a:fld>
            <a:endParaRPr lang="en-US" dirty="0">
              <a:solidFill>
                <a:srgbClr val="766A62"/>
              </a:solidFill>
            </a:endParaRPr>
          </a:p>
        </p:txBody>
      </p:sp>
    </p:spTree>
    <p:extLst>
      <p:ext uri="{BB962C8B-B14F-4D97-AF65-F5344CB8AC3E}">
        <p14:creationId xmlns:p14="http://schemas.microsoft.com/office/powerpoint/2010/main" val="42703883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2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hasCustomPrompt="1"/>
          </p:nvPr>
        </p:nvSpPr>
        <p:spPr>
          <a:xfrm>
            <a:off x="457200" y="3048000"/>
            <a:ext cx="8229600" cy="762000"/>
          </a:xfrm>
        </p:spPr>
        <p:txBody>
          <a:bodyPr anchor="ctr"/>
          <a:lstStyle>
            <a:lvl1pPr algn="ctr">
              <a:defRPr cap="none" baseline="0">
                <a:solidFill>
                  <a:schemeClr val="accent1"/>
                </a:solidFill>
              </a:defRPr>
            </a:lvl1pPr>
          </a:lstStyle>
          <a:p>
            <a:r>
              <a:rPr kumimoji="0" lang="en-US" dirty="0" smtClean="0"/>
              <a:t>Insert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Name(s) of Presenter</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200">
                <a:solidFill>
                  <a:srgbClr val="FFFFFF"/>
                </a:solidFill>
              </a:defRPr>
            </a:lvl1pPr>
          </a:lstStyle>
          <a:p>
            <a:fld id="{A3879732-5757-4486-B464-69069C2083F6}" type="datetime3">
              <a:rPr lang="en-US" smtClean="0"/>
              <a:pPr/>
              <a:t>8 February 2017</a:t>
            </a:fld>
            <a:endParaRPr lang="en-US" dirty="0"/>
          </a:p>
        </p:txBody>
      </p:sp>
      <p:sp>
        <p:nvSpPr>
          <p:cNvPr id="14" name="Text Placeholder 23"/>
          <p:cNvSpPr>
            <a:spLocks noGrp="1"/>
          </p:cNvSpPr>
          <p:nvPr>
            <p:ph type="body" sz="quarter" idx="11" hasCustomPrompt="1"/>
          </p:nvPr>
        </p:nvSpPr>
        <p:spPr>
          <a:xfrm>
            <a:off x="457200" y="3886200"/>
            <a:ext cx="8229600" cy="990600"/>
          </a:xfrm>
        </p:spPr>
        <p:txBody>
          <a:bodyPr>
            <a:noAutofit/>
          </a:bodyPr>
          <a:lstStyle>
            <a:lvl1pPr algn="ctr">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Insert the sub-title of this presentation</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29" b="12334"/>
          <a:stretch/>
        </p:blipFill>
        <p:spPr>
          <a:xfrm>
            <a:off x="3554445" y="990600"/>
            <a:ext cx="2035110" cy="106680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4200" t="57778" r="19041" b="35555"/>
          <a:stretch/>
        </p:blipFill>
        <p:spPr>
          <a:xfrm>
            <a:off x="3276600" y="2050473"/>
            <a:ext cx="2590800" cy="235527"/>
          </a:xfrm>
          <a:prstGeom prst="rect">
            <a:avLst/>
          </a:prstGeom>
        </p:spPr>
      </p:pic>
    </p:spTree>
    <p:extLst>
      <p:ext uri="{BB962C8B-B14F-4D97-AF65-F5344CB8AC3E}">
        <p14:creationId xmlns:p14="http://schemas.microsoft.com/office/powerpoint/2010/main" val="4252778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Insert Slide Title</a:t>
            </a:r>
            <a:endParaRPr kumimoji="0" lang="en-US" dirty="0"/>
          </a:p>
        </p:txBody>
      </p:sp>
      <p:sp>
        <p:nvSpPr>
          <p:cNvPr id="4" name="Date Placeholder 3"/>
          <p:cNvSpPr>
            <a:spLocks noGrp="1"/>
          </p:cNvSpPr>
          <p:nvPr>
            <p:ph type="dt" sz="half" idx="10"/>
          </p:nvPr>
        </p:nvSpPr>
        <p:spPr>
          <a:xfrm>
            <a:off x="7010400" y="6248402"/>
            <a:ext cx="1828800" cy="365125"/>
          </a:xfrm>
        </p:spPr>
        <p:txBody>
          <a:bodyPr/>
          <a:lstStyle>
            <a:lvl1pPr algn="r">
              <a:defRPr/>
            </a:lvl1pPr>
          </a:lstStyle>
          <a:p>
            <a:fld id="{EC00F28B-6221-442C-9392-3E559E387EC0}" type="datetime3">
              <a:rPr lang="en-US" smtClean="0">
                <a:solidFill>
                  <a:srgbClr val="766A62"/>
                </a:solidFill>
              </a:rPr>
              <a:pPr/>
              <a:t>8 February 2017</a:t>
            </a:fld>
            <a:endParaRPr lang="en-US" dirty="0">
              <a:solidFill>
                <a:srgbClr val="766A62"/>
              </a:solidFill>
            </a:endParaRPr>
          </a:p>
        </p:txBody>
      </p:sp>
      <p:sp>
        <p:nvSpPr>
          <p:cNvPr id="8"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150623562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Insert Section Heading</a:t>
            </a:r>
            <a:endParaRPr kumimoji="0" lang="en-US" dirty="0"/>
          </a:p>
        </p:txBody>
      </p:sp>
      <p:sp>
        <p:nvSpPr>
          <p:cNvPr id="12" name="Date Placeholder 11"/>
          <p:cNvSpPr>
            <a:spLocks noGrp="1"/>
          </p:cNvSpPr>
          <p:nvPr>
            <p:ph type="dt" sz="half" idx="10"/>
          </p:nvPr>
        </p:nvSpPr>
        <p:spPr/>
        <p:txBody>
          <a:bodyPr/>
          <a:lstStyle/>
          <a:p>
            <a:fld id="{AF49F3DC-8B42-437C-B77C-58E7E6ED6FD5}" type="datetime3">
              <a:rPr lang="en-US" smtClean="0">
                <a:solidFill>
                  <a:srgbClr val="766A62"/>
                </a:solidFill>
              </a:rPr>
              <a:pPr/>
              <a:t>8 February 2017</a:t>
            </a:fld>
            <a:endParaRPr lang="en-US" dirty="0">
              <a:solidFill>
                <a:srgbClr val="766A62"/>
              </a:solidFill>
            </a:endParaRPr>
          </a:p>
        </p:txBody>
      </p:sp>
      <p:cxnSp>
        <p:nvCxnSpPr>
          <p:cNvPr id="11" name="Straight Connector 10"/>
          <p:cNvCxnSpPr/>
          <p:nvPr userDrawn="1"/>
        </p:nvCxnSpPr>
        <p:spPr>
          <a:xfrm>
            <a:off x="228600" y="6236677"/>
            <a:ext cx="850392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VCSlogo&amp;tag.jpeg"/>
          <p:cNvPicPr>
            <a:picLocks noChangeAspect="1"/>
          </p:cNvPicPr>
          <p:nvPr userDrawn="1"/>
        </p:nvPicPr>
        <p:blipFill rotWithShape="1">
          <a:blip r:embed="rId2" cstate="print"/>
          <a:srcRect r="44851" b="22841"/>
          <a:stretch/>
        </p:blipFill>
        <p:spPr>
          <a:xfrm>
            <a:off x="304801" y="6248400"/>
            <a:ext cx="990599" cy="495300"/>
          </a:xfrm>
          <a:prstGeom prst="rect">
            <a:avLst/>
          </a:prstGeom>
          <a:ln w="3175">
            <a:noFill/>
          </a:ln>
        </p:spPr>
      </p:pic>
    </p:spTree>
    <p:extLst>
      <p:ext uri="{BB962C8B-B14F-4D97-AF65-F5344CB8AC3E}">
        <p14:creationId xmlns:p14="http://schemas.microsoft.com/office/powerpoint/2010/main" val="3569291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Insert Slide Title</a:t>
            </a:r>
            <a:endParaRPr kumimoji="0" lang="en-US" dirty="0"/>
          </a:p>
        </p:txBody>
      </p:sp>
      <p:sp>
        <p:nvSpPr>
          <p:cNvPr id="9" name="Content Placeholder 8"/>
          <p:cNvSpPr>
            <a:spLocks noGrp="1"/>
          </p:cNvSpPr>
          <p:nvPr>
            <p:ph sz="quarter" idx="1"/>
          </p:nvPr>
        </p:nvSpPr>
        <p:spPr>
          <a:xfrm>
            <a:off x="609600" y="1295402"/>
            <a:ext cx="3886200" cy="486616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295402"/>
            <a:ext cx="3886200" cy="486616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7"/>
          <p:cNvSpPr>
            <a:spLocks noGrp="1"/>
          </p:cNvSpPr>
          <p:nvPr>
            <p:ph type="dt" sz="half" idx="15"/>
          </p:nvPr>
        </p:nvSpPr>
        <p:spPr/>
        <p:txBody>
          <a:bodyPr rtlCol="0"/>
          <a:lstStyle/>
          <a:p>
            <a:fld id="{20D1E364-D111-48F7-B665-5E342A40BE89}" type="datetime3">
              <a:rPr lang="en-US" smtClean="0">
                <a:solidFill>
                  <a:srgbClr val="766A62"/>
                </a:solidFill>
              </a:rPr>
              <a:pPr/>
              <a:t>8 February 2017</a:t>
            </a:fld>
            <a:endParaRPr lang="en-US">
              <a:solidFill>
                <a:srgbClr val="766A62"/>
              </a:solidFill>
            </a:endParaRPr>
          </a:p>
        </p:txBody>
      </p:sp>
    </p:spTree>
    <p:extLst>
      <p:ext uri="{BB962C8B-B14F-4D97-AF65-F5344CB8AC3E}">
        <p14:creationId xmlns:p14="http://schemas.microsoft.com/office/powerpoint/2010/main" val="8050017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283464"/>
            <a:ext cx="8153400" cy="585216"/>
          </a:xfrm>
        </p:spPr>
        <p:txBody>
          <a:bodyPr anchor="ctr">
            <a:normAutofit/>
          </a:bodyP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1905000"/>
            <a:ext cx="3886200"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1905000"/>
            <a:ext cx="3886200"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p:txBody>
          <a:bodyPr rtlCol="0"/>
          <a:lstStyle/>
          <a:p>
            <a:fld id="{96FDDBD1-D576-474B-96BA-658703FE3FD4}" type="datetime3">
              <a:rPr lang="en-US" smtClean="0">
                <a:solidFill>
                  <a:srgbClr val="766A62"/>
                </a:solidFill>
              </a:rPr>
              <a:pPr/>
              <a:t>8 February 2017</a:t>
            </a:fld>
            <a:endParaRPr lang="en-US" dirty="0">
              <a:solidFill>
                <a:srgbClr val="766A62"/>
              </a:solidFill>
            </a:endParaRPr>
          </a:p>
        </p:txBody>
      </p:sp>
      <p:sp>
        <p:nvSpPr>
          <p:cNvPr id="16" name="Text Placeholder 15"/>
          <p:cNvSpPr>
            <a:spLocks noGrp="1"/>
          </p:cNvSpPr>
          <p:nvPr>
            <p:ph type="body" sz="quarter" idx="1"/>
          </p:nvPr>
        </p:nvSpPr>
        <p:spPr>
          <a:xfrm>
            <a:off x="609600" y="12192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219200"/>
            <a:ext cx="3886200" cy="640080"/>
          </a:xfrm>
          <a:solidFill>
            <a:schemeClr val="accent1"/>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cxnSp>
        <p:nvCxnSpPr>
          <p:cNvPr id="17" name="Straight Connector 16"/>
          <p:cNvCxnSpPr/>
          <p:nvPr userDrawn="1"/>
        </p:nvCxnSpPr>
        <p:spPr>
          <a:xfrm>
            <a:off x="304800" y="6226443"/>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75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197905-2462-45A5-8CE1-968A2519FDBF}" type="datetime3">
              <a:rPr lang="en-US" smtClean="0">
                <a:solidFill>
                  <a:srgbClr val="766A62"/>
                </a:solidFill>
              </a:rPr>
              <a:pPr/>
              <a:t>8 February 2017</a:t>
            </a:fld>
            <a:endParaRPr lang="en-US">
              <a:solidFill>
                <a:srgbClr val="766A62"/>
              </a:solidFill>
            </a:endParaRPr>
          </a:p>
        </p:txBody>
      </p:sp>
    </p:spTree>
    <p:extLst>
      <p:ext uri="{BB962C8B-B14F-4D97-AF65-F5344CB8AC3E}">
        <p14:creationId xmlns:p14="http://schemas.microsoft.com/office/powerpoint/2010/main" val="15517248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209A0-6D46-4E0C-BA20-B45993DB3215}" type="datetime3">
              <a:rPr lang="en-US" smtClean="0">
                <a:solidFill>
                  <a:srgbClr val="766A62"/>
                </a:solidFill>
              </a:rPr>
              <a:pPr/>
              <a:t>8 February 2017</a:t>
            </a:fld>
            <a:endParaRPr lang="en-US">
              <a:solidFill>
                <a:srgbClr val="766A62"/>
              </a:solidFill>
            </a:endParaRPr>
          </a:p>
        </p:txBody>
      </p:sp>
    </p:spTree>
    <p:extLst>
      <p:ext uri="{BB962C8B-B14F-4D97-AF65-F5344CB8AC3E}">
        <p14:creationId xmlns:p14="http://schemas.microsoft.com/office/powerpoint/2010/main" val="21449315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156448" cy="585216"/>
          </a:xfrm>
        </p:spPr>
        <p:txBody>
          <a:bodyPr anchor="ctr">
            <a:normAutofit/>
          </a:bodyPr>
          <a:lstStyle>
            <a:lvl1pPr algn="l">
              <a:buNone/>
              <a:defRPr sz="3200" b="0"/>
            </a:lvl1pPr>
          </a:lstStyle>
          <a:p>
            <a:r>
              <a:rPr kumimoji="0" lang="en-US" smtClean="0"/>
              <a:t>Click to edit Master title style</a:t>
            </a:r>
            <a:endParaRPr kumimoji="0" lang="en-US" dirty="0"/>
          </a:p>
        </p:txBody>
      </p:sp>
      <p:sp>
        <p:nvSpPr>
          <p:cNvPr id="5" name="Date Placeholder 4"/>
          <p:cNvSpPr>
            <a:spLocks noGrp="1"/>
          </p:cNvSpPr>
          <p:nvPr>
            <p:ph type="dt" sz="half" idx="10"/>
          </p:nvPr>
        </p:nvSpPr>
        <p:spPr>
          <a:xfrm>
            <a:off x="7010400" y="6248402"/>
            <a:ext cx="1828800" cy="365125"/>
          </a:xfrm>
        </p:spPr>
        <p:txBody>
          <a:bodyPr/>
          <a:lstStyle>
            <a:lvl1pPr algn="r">
              <a:defRPr/>
            </a:lvl1pPr>
          </a:lstStyle>
          <a:p>
            <a:fld id="{FE92CDBD-6AD1-4D57-857F-D251C928D308}" type="datetime3">
              <a:rPr lang="en-US" smtClean="0">
                <a:solidFill>
                  <a:srgbClr val="766A62"/>
                </a:solidFill>
              </a:rPr>
              <a:pPr/>
              <a:t>8 February 2017</a:t>
            </a:fld>
            <a:endParaRPr lang="en-US" dirty="0">
              <a:solidFill>
                <a:srgbClr val="766A62"/>
              </a:solidFill>
            </a:endParaRPr>
          </a:p>
        </p:txBody>
      </p:sp>
      <p:sp>
        <p:nvSpPr>
          <p:cNvPr id="3" name="Text Placeholder 2"/>
          <p:cNvSpPr>
            <a:spLocks noGrp="1"/>
          </p:cNvSpPr>
          <p:nvPr>
            <p:ph type="body" idx="2"/>
          </p:nvPr>
        </p:nvSpPr>
        <p:spPr>
          <a:xfrm>
            <a:off x="609600" y="1219200"/>
            <a:ext cx="1600200" cy="4876800"/>
          </a:xfrm>
          <a:solidFill>
            <a:schemeClr val="accent5"/>
          </a:solidFill>
          <a:ln w="3175" cap="sq" cmpd="dbl" algn="ctr">
            <a:solidFill>
              <a:schemeClr val="accent3"/>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accent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219200"/>
            <a:ext cx="64008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740295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Date Placeholder 11"/>
          <p:cNvSpPr>
            <a:spLocks noGrp="1"/>
          </p:cNvSpPr>
          <p:nvPr>
            <p:ph type="dt" sz="half" idx="10"/>
          </p:nvPr>
        </p:nvSpPr>
        <p:spPr>
          <a:xfrm>
            <a:off x="7013448" y="6248402"/>
            <a:ext cx="1828800" cy="365125"/>
          </a:xfrm>
        </p:spPr>
        <p:txBody>
          <a:bodyPr rtlCol="0"/>
          <a:lstStyle>
            <a:lvl1pPr algn="r">
              <a:defRPr/>
            </a:lvl1pPr>
          </a:lstStyle>
          <a:p>
            <a:fld id="{5FF07882-6860-44D9-8D75-1728AC48B91A}" type="datetime3">
              <a:rPr lang="en-US" smtClean="0">
                <a:solidFill>
                  <a:srgbClr val="766A62"/>
                </a:solidFill>
              </a:rPr>
              <a:pPr/>
              <a:t>8 February 2017</a:t>
            </a:fld>
            <a:endParaRPr lang="en-US" dirty="0">
              <a:solidFill>
                <a:srgbClr val="766A62"/>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cxnSp>
        <p:nvCxnSpPr>
          <p:cNvPr id="16" name="Straight Connector 15"/>
          <p:cNvCxnSpPr/>
          <p:nvPr userDrawn="1"/>
        </p:nvCxnSpPr>
        <p:spPr>
          <a:xfrm>
            <a:off x="2286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VCSlogo&amp;tag.jpeg"/>
          <p:cNvPicPr>
            <a:picLocks noChangeAspect="1"/>
          </p:cNvPicPr>
          <p:nvPr userDrawn="1"/>
        </p:nvPicPr>
        <p:blipFill rotWithShape="1">
          <a:blip r:embed="rId2" cstate="print"/>
          <a:srcRect r="44851" b="22841"/>
          <a:stretch/>
        </p:blipFill>
        <p:spPr>
          <a:xfrm>
            <a:off x="304801" y="6248400"/>
            <a:ext cx="990599" cy="495300"/>
          </a:xfrm>
          <a:prstGeom prst="rect">
            <a:avLst/>
          </a:prstGeom>
          <a:ln w="3175">
            <a:noFill/>
          </a:ln>
        </p:spPr>
      </p:pic>
    </p:spTree>
    <p:extLst>
      <p:ext uri="{BB962C8B-B14F-4D97-AF65-F5344CB8AC3E}">
        <p14:creationId xmlns:p14="http://schemas.microsoft.com/office/powerpoint/2010/main" val="14930839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83464"/>
            <a:ext cx="8153400" cy="585216"/>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8DFF8B-C255-4C2D-B747-F7CC317E262B}" type="datetime3">
              <a:rPr lang="en-US" smtClean="0">
                <a:solidFill>
                  <a:srgbClr val="766A62"/>
                </a:solidFill>
              </a:rPr>
              <a:pPr/>
              <a:t>8 February 2017</a:t>
            </a:fld>
            <a:endParaRPr lang="en-US">
              <a:solidFill>
                <a:srgbClr val="766A62"/>
              </a:solidFill>
            </a:endParaRPr>
          </a:p>
        </p:txBody>
      </p:sp>
      <p:sp>
        <p:nvSpPr>
          <p:cNvPr id="8" name="Content Placeholder 7"/>
          <p:cNvSpPr>
            <a:spLocks noGrp="1"/>
          </p:cNvSpPr>
          <p:nvPr>
            <p:ph sz="quarter" idx="1"/>
          </p:nvPr>
        </p:nvSpPr>
        <p:spPr>
          <a:xfrm>
            <a:off x="612648" y="1219200"/>
            <a:ext cx="8153400" cy="4876800"/>
          </a:xfrm>
        </p:spPr>
        <p:txBody>
          <a:bodyPr/>
          <a:lstStyle>
            <a:lvl2pPr marL="640080" indent="-274320">
              <a:buFont typeface="Wingdings" panose="05000000000000000000" pitchFamily="2" charset="2"/>
              <a:buChar char="ü"/>
              <a:defRPr/>
            </a:lvl2pPr>
            <a:lvl3pPr marL="914400" indent="-228600">
              <a:buFont typeface="Arial" panose="020B0604020202020204" pitchFamily="34" charset="0"/>
              <a:buChar char="-"/>
              <a:defRPr/>
            </a:lvl3pPr>
            <a:lvl4pPr marL="1143000" indent="0">
              <a:buNone/>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2138867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20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600" dirty="0">
              <a:solidFill>
                <a:prstClr val="white"/>
              </a:solidFill>
            </a:endParaRPr>
          </a:p>
        </p:txBody>
      </p:sp>
      <p:pic>
        <p:nvPicPr>
          <p:cNvPr id="13" name="Picture 12" descr="VCSlogo&amp;tag.jpeg"/>
          <p:cNvPicPr>
            <a:picLocks noChangeAspect="1"/>
          </p:cNvPicPr>
          <p:nvPr userDrawn="1"/>
        </p:nvPicPr>
        <p:blipFill rotWithShape="1">
          <a:blip r:embed="rId2" cstate="print"/>
          <a:srcRect r="44868" b="28550"/>
          <a:stretch/>
        </p:blipFill>
        <p:spPr>
          <a:xfrm>
            <a:off x="7654012" y="6019800"/>
            <a:ext cx="1489988" cy="737616"/>
          </a:xfrm>
          <a:prstGeom prst="rect">
            <a:avLst/>
          </a:prstGeom>
        </p:spPr>
      </p:pic>
      <p:sp>
        <p:nvSpPr>
          <p:cNvPr id="15" name="Title 7"/>
          <p:cNvSpPr>
            <a:spLocks noGrp="1"/>
          </p:cNvSpPr>
          <p:nvPr>
            <p:ph type="ctrTitle" hasCustomPrompt="1"/>
          </p:nvPr>
        </p:nvSpPr>
        <p:spPr>
          <a:xfrm>
            <a:off x="381000" y="228600"/>
            <a:ext cx="8229600" cy="762000"/>
          </a:xfrm>
        </p:spPr>
        <p:txBody>
          <a:bodyPr anchor="ctr"/>
          <a:lstStyle>
            <a:lvl1pPr algn="ctr">
              <a:defRPr cap="none" baseline="0">
                <a:solidFill>
                  <a:schemeClr val="tx1"/>
                </a:solidFill>
              </a:defRPr>
            </a:lvl1pPr>
          </a:lstStyle>
          <a:p>
            <a:r>
              <a:rPr kumimoji="0" lang="en-US" dirty="0" smtClean="0"/>
              <a:t>Thank You</a:t>
            </a:r>
            <a:endParaRPr kumimoji="0" lang="en-US" dirty="0"/>
          </a:p>
        </p:txBody>
      </p:sp>
      <p:sp>
        <p:nvSpPr>
          <p:cNvPr id="24" name="Text Placeholder 23"/>
          <p:cNvSpPr>
            <a:spLocks noGrp="1"/>
          </p:cNvSpPr>
          <p:nvPr>
            <p:ph type="body" sz="quarter" idx="11" hasCustomPrompt="1"/>
          </p:nvPr>
        </p:nvSpPr>
        <p:spPr>
          <a:xfrm>
            <a:off x="381000" y="1371600"/>
            <a:ext cx="3886200" cy="2133600"/>
          </a:xfrm>
        </p:spPr>
        <p:txBody>
          <a:bodyPr>
            <a:noAutofit/>
          </a:bodyPr>
          <a:lstStyle>
            <a:lvl1pPr algn="l">
              <a:buNone/>
              <a:defRPr sz="2000" baseline="0">
                <a:solidFill>
                  <a:schemeClr val="tx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Name in BOLD </a:t>
            </a:r>
          </a:p>
          <a:p>
            <a:pPr lvl="0"/>
            <a:r>
              <a:rPr lang="en-US" dirty="0" smtClean="0"/>
              <a:t>Position</a:t>
            </a:r>
          </a:p>
          <a:p>
            <a:pPr lvl="0"/>
            <a:r>
              <a:rPr lang="en-US" dirty="0" smtClean="0"/>
              <a:t>Contact Number</a:t>
            </a:r>
          </a:p>
          <a:p>
            <a:pPr lvl="0"/>
            <a:r>
              <a:rPr lang="en-US" dirty="0" smtClean="0"/>
              <a:t>Email</a:t>
            </a:r>
          </a:p>
        </p:txBody>
      </p:sp>
      <p:sp>
        <p:nvSpPr>
          <p:cNvPr id="12" name="Rectangle 11"/>
          <p:cNvSpPr/>
          <p:nvPr userDrawn="1"/>
        </p:nvSpPr>
        <p:spPr>
          <a:xfrm>
            <a:off x="381000" y="3810002"/>
            <a:ext cx="3886200" cy="1877437"/>
          </a:xfrm>
          <a:prstGeom prst="rect">
            <a:avLst/>
          </a:prstGeom>
        </p:spPr>
        <p:txBody>
          <a:bodyPr wrap="square">
            <a:spAutoFit/>
          </a:bodyPr>
          <a:lstStyle/>
          <a:p>
            <a:pPr fontAlgn="auto">
              <a:spcBef>
                <a:spcPts val="1200"/>
              </a:spcBef>
              <a:spcAft>
                <a:spcPts val="0"/>
              </a:spcAft>
              <a:defRPr/>
            </a:pPr>
            <a:r>
              <a:rPr lang="en-GB" sz="2000" b="1" dirty="0" smtClean="0">
                <a:solidFill>
                  <a:prstClr val="white"/>
                </a:solidFill>
                <a:latin typeface="Arial"/>
                <a:ea typeface="+mn-ea"/>
              </a:rPr>
              <a:t>VCS Association</a:t>
            </a:r>
          </a:p>
          <a:p>
            <a:pPr fontAlgn="auto">
              <a:spcBef>
                <a:spcPct val="20000"/>
              </a:spcBef>
              <a:spcAft>
                <a:spcPts val="0"/>
              </a:spcAft>
              <a:defRPr/>
            </a:pPr>
            <a:r>
              <a:rPr lang="en-GB" sz="2000" dirty="0" smtClean="0">
                <a:solidFill>
                  <a:prstClr val="white"/>
                </a:solidFill>
                <a:latin typeface="Arial"/>
                <a:ea typeface="+mn-ea"/>
              </a:rPr>
              <a:t>1730 Rhode Island Avenue, NW</a:t>
            </a:r>
          </a:p>
          <a:p>
            <a:pPr fontAlgn="auto">
              <a:spcBef>
                <a:spcPct val="20000"/>
              </a:spcBef>
              <a:spcAft>
                <a:spcPts val="0"/>
              </a:spcAft>
              <a:defRPr/>
            </a:pPr>
            <a:r>
              <a:rPr lang="en-GB" sz="2000" dirty="0" smtClean="0">
                <a:solidFill>
                  <a:prstClr val="white"/>
                </a:solidFill>
                <a:latin typeface="Arial"/>
                <a:ea typeface="+mn-ea"/>
              </a:rPr>
              <a:t>Suite 803</a:t>
            </a:r>
          </a:p>
          <a:p>
            <a:pPr fontAlgn="auto">
              <a:spcBef>
                <a:spcPct val="20000"/>
              </a:spcBef>
              <a:spcAft>
                <a:spcPts val="0"/>
              </a:spcAft>
              <a:defRPr/>
            </a:pPr>
            <a:r>
              <a:rPr lang="en-GB" sz="2000" dirty="0" smtClean="0">
                <a:solidFill>
                  <a:prstClr val="white"/>
                </a:solidFill>
                <a:latin typeface="Arial"/>
                <a:ea typeface="+mn-ea"/>
              </a:rPr>
              <a:t>Washington, DC  20036</a:t>
            </a:r>
          </a:p>
          <a:p>
            <a:pPr fontAlgn="auto">
              <a:spcBef>
                <a:spcPct val="20000"/>
              </a:spcBef>
              <a:spcAft>
                <a:spcPts val="0"/>
              </a:spcAft>
              <a:defRPr/>
            </a:pPr>
            <a:r>
              <a:rPr lang="en-GB" sz="2000" dirty="0" smtClean="0">
                <a:solidFill>
                  <a:prstClr val="white"/>
                </a:solidFill>
                <a:latin typeface="Arial"/>
                <a:ea typeface="+mn-ea"/>
                <a:hlinkClick r:id="rId3"/>
              </a:rPr>
              <a:t>www.v-c-s.org</a:t>
            </a:r>
            <a:endParaRPr lang="en-GB" sz="2000" dirty="0" smtClean="0">
              <a:solidFill>
                <a:prstClr val="white"/>
              </a:solidFill>
              <a:latin typeface="Arial"/>
              <a:ea typeface="+mn-ea"/>
            </a:endParaRPr>
          </a:p>
        </p:txBody>
      </p:sp>
      <p:sp>
        <p:nvSpPr>
          <p:cNvPr id="16" name="Picture Placeholder 15"/>
          <p:cNvSpPr>
            <a:spLocks noGrp="1"/>
          </p:cNvSpPr>
          <p:nvPr>
            <p:ph type="pic" sz="quarter" idx="12"/>
          </p:nvPr>
        </p:nvSpPr>
        <p:spPr>
          <a:xfrm>
            <a:off x="4724400" y="1371600"/>
            <a:ext cx="3886200" cy="4267200"/>
          </a:xfrm>
        </p:spPr>
        <p:txBody>
          <a:bodyPr/>
          <a:lstStyle>
            <a:lvl1pPr>
              <a:defRPr>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3943534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20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600" dirty="0">
              <a:solidFill>
                <a:prstClr val="white"/>
              </a:solidFill>
            </a:endParaRPr>
          </a:p>
        </p:txBody>
      </p:sp>
      <p:sp>
        <p:nvSpPr>
          <p:cNvPr id="15" name="Title 7"/>
          <p:cNvSpPr>
            <a:spLocks noGrp="1"/>
          </p:cNvSpPr>
          <p:nvPr>
            <p:ph type="ctrTitle" hasCustomPrompt="1"/>
          </p:nvPr>
        </p:nvSpPr>
        <p:spPr>
          <a:xfrm>
            <a:off x="381000" y="228600"/>
            <a:ext cx="8229600" cy="762000"/>
          </a:xfrm>
        </p:spPr>
        <p:txBody>
          <a:bodyPr anchor="ctr"/>
          <a:lstStyle>
            <a:lvl1pPr algn="ctr">
              <a:defRPr cap="none" baseline="0">
                <a:solidFill>
                  <a:schemeClr val="accent1"/>
                </a:solidFill>
              </a:defRPr>
            </a:lvl1pPr>
          </a:lstStyle>
          <a:p>
            <a:r>
              <a:rPr kumimoji="0" lang="en-US" dirty="0" smtClean="0"/>
              <a:t>Thank You</a:t>
            </a:r>
            <a:endParaRPr kumimoji="0" lang="en-US" dirty="0"/>
          </a:p>
        </p:txBody>
      </p:sp>
      <p:sp>
        <p:nvSpPr>
          <p:cNvPr id="24" name="Text Placeholder 23"/>
          <p:cNvSpPr>
            <a:spLocks noGrp="1"/>
          </p:cNvSpPr>
          <p:nvPr>
            <p:ph type="body" sz="quarter" idx="11" hasCustomPrompt="1"/>
          </p:nvPr>
        </p:nvSpPr>
        <p:spPr>
          <a:xfrm>
            <a:off x="381000" y="1371600"/>
            <a:ext cx="3886200" cy="2133600"/>
          </a:xfrm>
        </p:spPr>
        <p:txBody>
          <a:bodyPr>
            <a:noAutofit/>
          </a:bodyPr>
          <a:lstStyle>
            <a:lvl1pPr algn="l">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Name in BOLD </a:t>
            </a:r>
          </a:p>
          <a:p>
            <a:pPr lvl="0"/>
            <a:r>
              <a:rPr lang="en-US" dirty="0" smtClean="0"/>
              <a:t>Position</a:t>
            </a:r>
          </a:p>
          <a:p>
            <a:pPr lvl="0"/>
            <a:r>
              <a:rPr lang="en-US" dirty="0" smtClean="0"/>
              <a:t>Contact Number</a:t>
            </a:r>
          </a:p>
          <a:p>
            <a:pPr lvl="0"/>
            <a:r>
              <a:rPr lang="en-US" dirty="0" smtClean="0"/>
              <a:t>Email</a:t>
            </a:r>
          </a:p>
        </p:txBody>
      </p:sp>
      <p:sp>
        <p:nvSpPr>
          <p:cNvPr id="12" name="Rectangle 11"/>
          <p:cNvSpPr/>
          <p:nvPr userDrawn="1"/>
        </p:nvSpPr>
        <p:spPr>
          <a:xfrm>
            <a:off x="381000" y="3761365"/>
            <a:ext cx="3886200" cy="1877437"/>
          </a:xfrm>
          <a:prstGeom prst="rect">
            <a:avLst/>
          </a:prstGeom>
        </p:spPr>
        <p:txBody>
          <a:bodyPr wrap="square">
            <a:spAutoFit/>
          </a:bodyPr>
          <a:lstStyle/>
          <a:p>
            <a:pPr fontAlgn="auto">
              <a:spcBef>
                <a:spcPts val="1200"/>
              </a:spcBef>
              <a:spcAft>
                <a:spcPts val="0"/>
              </a:spcAft>
              <a:defRPr/>
            </a:pPr>
            <a:r>
              <a:rPr lang="en-GB" sz="2000" b="1" dirty="0" smtClean="0">
                <a:solidFill>
                  <a:srgbClr val="005B82"/>
                </a:solidFill>
                <a:latin typeface="Arial"/>
                <a:ea typeface="+mn-ea"/>
              </a:rPr>
              <a:t>Verified Carbon Standard</a:t>
            </a:r>
          </a:p>
          <a:p>
            <a:pPr fontAlgn="auto">
              <a:spcBef>
                <a:spcPct val="20000"/>
              </a:spcBef>
              <a:spcAft>
                <a:spcPts val="0"/>
              </a:spcAft>
              <a:defRPr/>
            </a:pPr>
            <a:r>
              <a:rPr lang="en-GB" sz="2000" dirty="0" smtClean="0">
                <a:solidFill>
                  <a:srgbClr val="005B82"/>
                </a:solidFill>
                <a:latin typeface="Arial"/>
                <a:ea typeface="+mn-ea"/>
              </a:rPr>
              <a:t>1 Thomas Circle NW</a:t>
            </a:r>
          </a:p>
          <a:p>
            <a:pPr fontAlgn="auto">
              <a:spcBef>
                <a:spcPct val="20000"/>
              </a:spcBef>
              <a:spcAft>
                <a:spcPts val="0"/>
              </a:spcAft>
              <a:defRPr/>
            </a:pPr>
            <a:r>
              <a:rPr lang="en-GB" sz="2000" dirty="0" smtClean="0">
                <a:solidFill>
                  <a:srgbClr val="005B82"/>
                </a:solidFill>
                <a:latin typeface="Arial"/>
                <a:ea typeface="+mn-ea"/>
              </a:rPr>
              <a:t>Suite 1050</a:t>
            </a:r>
          </a:p>
          <a:p>
            <a:pPr fontAlgn="auto">
              <a:spcBef>
                <a:spcPct val="20000"/>
              </a:spcBef>
              <a:spcAft>
                <a:spcPts val="0"/>
              </a:spcAft>
              <a:defRPr/>
            </a:pPr>
            <a:r>
              <a:rPr lang="en-GB" sz="2000" dirty="0" smtClean="0">
                <a:solidFill>
                  <a:srgbClr val="005B82"/>
                </a:solidFill>
                <a:latin typeface="Arial"/>
                <a:ea typeface="+mn-ea"/>
              </a:rPr>
              <a:t>Washington, DC  20005</a:t>
            </a:r>
          </a:p>
          <a:p>
            <a:pPr fontAlgn="auto">
              <a:spcBef>
                <a:spcPct val="20000"/>
              </a:spcBef>
              <a:spcAft>
                <a:spcPts val="0"/>
              </a:spcAft>
              <a:defRPr/>
            </a:pPr>
            <a:r>
              <a:rPr lang="en-GB" sz="2000" dirty="0" smtClean="0">
                <a:solidFill>
                  <a:srgbClr val="005B82"/>
                </a:solidFill>
                <a:latin typeface="Arial"/>
                <a:ea typeface="+mn-ea"/>
                <a:hlinkClick r:id="rId2"/>
              </a:rPr>
              <a:t>www.v-c-s.org</a:t>
            </a:r>
            <a:endParaRPr lang="en-GB" sz="2000" dirty="0" smtClean="0">
              <a:solidFill>
                <a:srgbClr val="005B82"/>
              </a:solidFill>
              <a:latin typeface="Arial"/>
              <a:ea typeface="+mn-ea"/>
            </a:endParaRPr>
          </a:p>
        </p:txBody>
      </p:sp>
      <p:sp>
        <p:nvSpPr>
          <p:cNvPr id="16" name="Picture Placeholder 15"/>
          <p:cNvSpPr>
            <a:spLocks noGrp="1"/>
          </p:cNvSpPr>
          <p:nvPr>
            <p:ph type="pic" sz="quarter" idx="12"/>
          </p:nvPr>
        </p:nvSpPr>
        <p:spPr>
          <a:xfrm>
            <a:off x="4724400" y="1371600"/>
            <a:ext cx="3886200" cy="4267200"/>
          </a:xfrm>
        </p:spPr>
        <p:txBody>
          <a:bodyPr/>
          <a:lstStyle>
            <a:lvl1pPr>
              <a:defRPr>
                <a:solidFill>
                  <a:schemeClr val="tx1"/>
                </a:solidFill>
              </a:defRPr>
            </a:lvl1pPr>
          </a:lstStyle>
          <a:p>
            <a:r>
              <a:rPr lang="en-US" smtClean="0"/>
              <a:t>Click icon to add picture</a:t>
            </a:r>
            <a:endParaRPr lang="en-US" dirty="0"/>
          </a:p>
        </p:txBody>
      </p:sp>
      <p:pic>
        <p:nvPicPr>
          <p:cNvPr id="14" name="Picture 13" descr="VCSlogo&amp;tag.jpeg"/>
          <p:cNvPicPr>
            <a:picLocks noChangeAspect="1"/>
          </p:cNvPicPr>
          <p:nvPr userDrawn="1"/>
        </p:nvPicPr>
        <p:blipFill rotWithShape="1">
          <a:blip r:embed="rId3" cstate="print"/>
          <a:srcRect r="44868" b="28550"/>
          <a:stretch/>
        </p:blipFill>
        <p:spPr>
          <a:xfrm>
            <a:off x="7654012" y="6019800"/>
            <a:ext cx="1489988" cy="737616"/>
          </a:xfrm>
          <a:prstGeom prst="rect">
            <a:avLst/>
          </a:prstGeom>
        </p:spPr>
      </p:pic>
    </p:spTree>
    <p:extLst>
      <p:ext uri="{BB962C8B-B14F-4D97-AF65-F5344CB8AC3E}">
        <p14:creationId xmlns:p14="http://schemas.microsoft.com/office/powerpoint/2010/main" val="835555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388404" y="806228"/>
            <a:ext cx="8383062" cy="462660"/>
          </a:xfrm>
        </p:spPr>
        <p:txBody>
          <a:bodyPr>
            <a:noAutofit/>
          </a:bodyPr>
          <a:lstStyle>
            <a:lvl1pPr marL="0" indent="0">
              <a:buNone/>
              <a:defRPr kumimoji="0" sz="2000" b="1" i="1" u="none" strike="noStrike" kern="1200" cap="none" spc="0" normalizeH="0" baseline="0">
                <a:ln>
                  <a:noFill/>
                </a:ln>
                <a:solidFill>
                  <a:schemeClr val="tx2"/>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Placeholder 1"/>
          <p:cNvSpPr>
            <a:spLocks noGrp="1"/>
          </p:cNvSpPr>
          <p:nvPr>
            <p:ph type="title"/>
          </p:nvPr>
        </p:nvSpPr>
        <p:spPr bwMode="auto">
          <a:xfrm>
            <a:off x="388404" y="289447"/>
            <a:ext cx="8383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8" name="Text Placeholder 2"/>
          <p:cNvSpPr>
            <a:spLocks noGrp="1"/>
          </p:cNvSpPr>
          <p:nvPr>
            <p:ph idx="1"/>
          </p:nvPr>
        </p:nvSpPr>
        <p:spPr bwMode="auto">
          <a:xfrm>
            <a:off x="388403" y="1458911"/>
            <a:ext cx="838306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28173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pic>
        <p:nvPicPr>
          <p:cNvPr id="8" name="Picture 15"/>
          <p:cNvPicPr>
            <a:picLocks noChangeAspect="1"/>
          </p:cNvPicPr>
          <p:nvPr userDrawn="1"/>
        </p:nvPicPr>
        <p:blipFill>
          <a:blip r:embed="rId2" cstate="print"/>
          <a:srcRect/>
          <a:stretch>
            <a:fillRect/>
          </a:stretch>
        </p:blipFill>
        <p:spPr bwMode="auto">
          <a:xfrm>
            <a:off x="-36285" y="967396"/>
            <a:ext cx="10004676" cy="4753650"/>
          </a:xfrm>
          <a:prstGeom prst="rect">
            <a:avLst/>
          </a:prstGeom>
          <a:noFill/>
          <a:ln w="9525">
            <a:noFill/>
            <a:miter lim="800000"/>
            <a:headEnd/>
            <a:tailEnd/>
          </a:ln>
        </p:spPr>
      </p:pic>
      <p:sp>
        <p:nvSpPr>
          <p:cNvPr id="2" name="Title 1"/>
          <p:cNvSpPr>
            <a:spLocks noGrp="1"/>
          </p:cNvSpPr>
          <p:nvPr>
            <p:ph type="title"/>
          </p:nvPr>
        </p:nvSpPr>
        <p:spPr>
          <a:xfrm>
            <a:off x="1411461" y="2248354"/>
            <a:ext cx="6321079" cy="895194"/>
          </a:xfrm>
        </p:spPr>
        <p:txBody>
          <a:bodyPr>
            <a:normAutofit/>
          </a:bodyPr>
          <a:lstStyle>
            <a:lvl1pPr algn="ctr">
              <a:defRPr sz="3200" b="1" i="0" cap="none" baseline="0">
                <a:solidFill>
                  <a:schemeClr val="bg1"/>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135814" y="3365947"/>
            <a:ext cx="4872373" cy="1500187"/>
          </a:xfrm>
        </p:spPr>
        <p:txBody>
          <a:bodyPr/>
          <a:lstStyle>
            <a:lvl1pPr marL="0" indent="0" algn="ctr">
              <a:spcBef>
                <a:spcPts val="300"/>
              </a:spcBef>
              <a:buNone/>
              <a:defRPr sz="2400" i="1"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Alternative">
    <p:spTree>
      <p:nvGrpSpPr>
        <p:cNvPr id="1" name=""/>
        <p:cNvGrpSpPr/>
        <p:nvPr/>
      </p:nvGrpSpPr>
      <p:grpSpPr>
        <a:xfrm>
          <a:off x="0" y="0"/>
          <a:ext cx="0" cy="0"/>
          <a:chOff x="0" y="0"/>
          <a:chExt cx="0" cy="0"/>
        </a:xfrm>
      </p:grpSpPr>
      <p:sp>
        <p:nvSpPr>
          <p:cNvPr id="4" name="Slide Number Placeholder 5"/>
          <p:cNvSpPr txBox="1">
            <a:spLocks/>
          </p:cNvSpPr>
          <p:nvPr/>
        </p:nvSpPr>
        <p:spPr bwMode="auto">
          <a:xfrm>
            <a:off x="6794500" y="6564313"/>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schemeClr val="bg1"/>
                </a:solidFill>
                <a:latin typeface="Open Sans Light" charset="0"/>
              </a:rPr>
              <a:t>© Scientific Certification Systems | </a:t>
            </a:r>
            <a:fld id="{262ECB5B-23FD-1A49-B804-87A0DDAFC309}" type="slidenum">
              <a:rPr lang="en-US" sz="800" smtClean="0">
                <a:solidFill>
                  <a:schemeClr val="bg1"/>
                </a:solidFill>
                <a:latin typeface="Open Sans Light" charset="0"/>
              </a:rPr>
              <a:pPr algn="r" eaLnBrk="1" hangingPunct="1">
                <a:defRPr/>
              </a:pPr>
              <a:t>‹#›</a:t>
            </a:fld>
            <a:endParaRPr lang="en-US" sz="800" smtClean="0">
              <a:solidFill>
                <a:schemeClr val="bg1"/>
              </a:solidFill>
              <a:latin typeface="Open Sans Light" charset="0"/>
            </a:endParaRPr>
          </a:p>
        </p:txBody>
      </p:sp>
      <p:cxnSp>
        <p:nvCxnSpPr>
          <p:cNvPr id="5" name="Straight Connector 4"/>
          <p:cNvCxnSpPr/>
          <p:nvPr/>
        </p:nvCxnSpPr>
        <p:spPr>
          <a:xfrm>
            <a:off x="2987675" y="2635250"/>
            <a:ext cx="4903788"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0"/>
            <a:ext cx="5638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userDrawn="1"/>
        </p:nvSpPr>
        <p:spPr>
          <a:xfrm>
            <a:off x="2265363" y="0"/>
            <a:ext cx="6878637" cy="6858000"/>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887705" y="1510477"/>
            <a:ext cx="5985362" cy="895194"/>
          </a:xfrm>
          <a:prstGeom prst="rect">
            <a:avLst/>
          </a:prstGeom>
        </p:spPr>
        <p:txBody>
          <a:bodyPr>
            <a:normAutofit/>
          </a:bodyPr>
          <a:lstStyle>
            <a:lvl1pPr algn="l">
              <a:defRPr sz="3200" b="1" i="0" cap="none" baseline="0">
                <a:solidFill>
                  <a:srgbClr val="FFFFFF"/>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887706" y="2635409"/>
            <a:ext cx="4872373" cy="1500187"/>
          </a:xfrm>
          <a:prstGeom prst="rect">
            <a:avLst/>
          </a:prstGeom>
        </p:spPr>
        <p:txBody>
          <a:bodyPr/>
          <a:lstStyle>
            <a:lvl1pPr marL="0" indent="0">
              <a:spcBef>
                <a:spcPts val="300"/>
              </a:spcBef>
              <a:buNone/>
              <a:defRPr sz="2400" i="1" cap="none"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803" y="5725985"/>
            <a:ext cx="1675769" cy="79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bwMode="auto">
          <a:xfrm>
            <a:off x="6794500" y="6492875"/>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dirty="0" smtClean="0">
                <a:solidFill>
                  <a:schemeClr val="bg1"/>
                </a:solidFill>
                <a:latin typeface="Calibri" charset="0"/>
              </a:rPr>
              <a:t>© SCS Global Services </a:t>
            </a:r>
            <a:fld id="{F5F9528F-3354-EC48-8234-7233B0024145}" type="slidenum">
              <a:rPr lang="en-US" sz="800" smtClean="0">
                <a:solidFill>
                  <a:schemeClr val="bg1"/>
                </a:solidFill>
                <a:latin typeface="Calibri" charset="0"/>
              </a:rPr>
              <a:pPr algn="r" eaLnBrk="1" hangingPunct="1">
                <a:defRPr/>
              </a:pPr>
              <a:t>‹#›</a:t>
            </a:fld>
            <a:endParaRPr lang="en-US" sz="800" dirty="0" smtClean="0">
              <a:solidFill>
                <a:schemeClr val="bg1"/>
              </a:solidFill>
              <a:latin typeface="Calibri" charset="0"/>
            </a:endParaRPr>
          </a:p>
        </p:txBody>
      </p:sp>
    </p:spTree>
    <p:extLst>
      <p:ext uri="{BB962C8B-B14F-4D97-AF65-F5344CB8AC3E}">
        <p14:creationId xmlns:p14="http://schemas.microsoft.com/office/powerpoint/2010/main" val="323678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88404" y="289447"/>
            <a:ext cx="8450796"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4" name="Text Placeholder 2"/>
          <p:cNvSpPr>
            <a:spLocks noGrp="1"/>
          </p:cNvSpPr>
          <p:nvPr>
            <p:ph idx="1"/>
          </p:nvPr>
        </p:nvSpPr>
        <p:spPr bwMode="auto">
          <a:xfrm>
            <a:off x="388404" y="1314972"/>
            <a:ext cx="8450796"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1.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288925"/>
            <a:ext cx="8314794"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8937" y="1314450"/>
            <a:ext cx="8314795"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D95B4281-B4A0-4968-B51D-DE4BAD56DA09}" type="datetimeFigureOut">
              <a:rPr lang="en-US"/>
              <a:pPr/>
              <a:t>2/8/2017</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8" name="Rectangle 7"/>
          <p:cNvSpPr/>
          <p:nvPr/>
        </p:nvSpPr>
        <p:spPr>
          <a:xfrm>
            <a:off x="0" y="6423025"/>
            <a:ext cx="9144000" cy="443275"/>
          </a:xfrm>
          <a:prstGeom prst="rect">
            <a:avLst/>
          </a:prstGeom>
          <a:gradFill flip="none" rotWithShape="1">
            <a:gsLst>
              <a:gs pos="0">
                <a:srgbClr val="50702B"/>
              </a:gs>
              <a:gs pos="100000">
                <a:schemeClr val="tx2"/>
              </a:gs>
            </a:gsLst>
            <a:lin ang="16200000" scaled="0"/>
            <a:tileRect/>
          </a:gra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8" descr="SCSglobalServices_logo-01.png"/>
          <p:cNvPicPr>
            <a:picLocks noChangeAspect="1"/>
          </p:cNvPicPr>
          <p:nvPr/>
        </p:nvPicPr>
        <p:blipFill>
          <a:blip r:embed="rId18" cstate="print"/>
          <a:srcRect/>
          <a:stretch>
            <a:fillRect/>
          </a:stretch>
        </p:blipFill>
        <p:spPr bwMode="auto">
          <a:xfrm>
            <a:off x="119063" y="6532563"/>
            <a:ext cx="896937" cy="266700"/>
          </a:xfrm>
          <a:prstGeom prst="rect">
            <a:avLst/>
          </a:prstGeom>
          <a:noFill/>
          <a:ln w="9525">
            <a:noFill/>
            <a:miter lim="800000"/>
            <a:headEnd/>
            <a:tailEnd/>
          </a:ln>
        </p:spPr>
      </p:pic>
      <p:sp>
        <p:nvSpPr>
          <p:cNvPr id="11"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latin typeface="Open Sans Light" pitchFamily="34" charset="0"/>
                <a:cs typeface="Open Sans Light" pitchFamily="34" charset="0"/>
              </a:rPr>
              <a:t>© Scientific Certification Systems | </a:t>
            </a:r>
            <a:fld id="{0692FD27-7541-41CA-9BA7-117DF19A579F}" type="slidenum">
              <a:rPr lang="en-US" sz="800">
                <a:solidFill>
                  <a:schemeClr val="bg1"/>
                </a:solidFill>
                <a:latin typeface="Open Sans Light" pitchFamily="34" charset="0"/>
                <a:cs typeface="Open Sans Light" pitchFamily="34" charset="0"/>
              </a:rPr>
              <a:pPr algn="r"/>
              <a:t>‹#›</a:t>
            </a:fld>
            <a:endParaRPr lang="en-US" sz="800">
              <a:solidFill>
                <a:schemeClr val="bg1"/>
              </a:solidFill>
              <a:latin typeface="Open Sans Light" pitchFamily="34" charset="0"/>
              <a:cs typeface="Open Sans Light" pitchFamily="34" charset="0"/>
            </a:endParaRPr>
          </a:p>
        </p:txBody>
      </p:sp>
      <p:sp>
        <p:nvSpPr>
          <p:cNvPr id="10" name="Rectangle 9"/>
          <p:cNvSpPr/>
          <p:nvPr/>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8"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84679" y="6372860"/>
            <a:ext cx="1828133" cy="368195"/>
          </a:xfrm>
          <a:prstGeom prst="rect">
            <a:avLst/>
          </a:prstGeom>
          <a:noFill/>
          <a:ln w="9525">
            <a:noFill/>
            <a:miter lim="800000"/>
            <a:headEnd/>
            <a:tailEnd/>
          </a:ln>
        </p:spPr>
      </p:pic>
      <p:sp>
        <p:nvSpPr>
          <p:cNvPr id="13"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84A439D7-BC4B-49FB-9746-692761229CB9}"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 id="2147483767" r:id="rId2"/>
    <p:sldLayoutId id="2147483761" r:id="rId3"/>
    <p:sldLayoutId id="2147483747" r:id="rId4"/>
    <p:sldLayoutId id="2147483748" r:id="rId5"/>
    <p:sldLayoutId id="2147483749" r:id="rId6"/>
    <p:sldLayoutId id="2147483750" r:id="rId7"/>
    <p:sldLayoutId id="2147483766"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p:titleStyle>
    <p:body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CD59FAC-22F1-424F-A629-F21E8EF29A4C}" type="datetimeFigureOut">
              <a:rPr lang="en-US" smtClean="0">
                <a:solidFill>
                  <a:prstClr val="black">
                    <a:tint val="75000"/>
                  </a:prstClr>
                </a:solidFill>
                <a:latin typeface="Calibri" panose="020F0502020204030204"/>
                <a:ea typeface="+mn-ea"/>
              </a:rPr>
              <a:pPr fontAlgn="auto">
                <a:spcBef>
                  <a:spcPts val="0"/>
                </a:spcBef>
                <a:spcAft>
                  <a:spcPts val="0"/>
                </a:spcAft>
              </a:pPr>
              <a:t>2/8/2017</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2281FF6-5493-4A19-8A72-2DA8ED93429A}"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7531832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288925"/>
            <a:ext cx="8314794"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8937" y="1314450"/>
            <a:ext cx="8314795"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D95B4281-B4A0-4968-B51D-DE4BAD56DA09}" type="datetimeFigureOut">
              <a:rPr lang="en-US"/>
              <a:pPr/>
              <a:t>2/8/2017</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solidFill>
                <a:prstClr val="black">
                  <a:lumMod val="65000"/>
                  <a:lumOff val="35000"/>
                </a:prstClr>
              </a:solidFill>
            </a:endParaRPr>
          </a:p>
        </p:txBody>
      </p:sp>
      <p:sp>
        <p:nvSpPr>
          <p:cNvPr id="8" name="Rectangle 7"/>
          <p:cNvSpPr/>
          <p:nvPr/>
        </p:nvSpPr>
        <p:spPr>
          <a:xfrm>
            <a:off x="0" y="6423025"/>
            <a:ext cx="9144000" cy="443275"/>
          </a:xfrm>
          <a:prstGeom prst="rect">
            <a:avLst/>
          </a:prstGeom>
          <a:gradFill flip="none" rotWithShape="1">
            <a:gsLst>
              <a:gs pos="0">
                <a:srgbClr val="50702B"/>
              </a:gs>
              <a:gs pos="100000">
                <a:schemeClr val="tx2"/>
              </a:gs>
            </a:gsLst>
            <a:lin ang="16200000" scaled="0"/>
            <a:tileRect/>
          </a:gra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3" name="Picture 8" descr="SCSglobalServices_logo-01.png"/>
          <p:cNvPicPr>
            <a:picLocks noChangeAspect="1"/>
          </p:cNvPicPr>
          <p:nvPr/>
        </p:nvPicPr>
        <p:blipFill>
          <a:blip r:embed="rId18" cstate="print"/>
          <a:srcRect/>
          <a:stretch>
            <a:fillRect/>
          </a:stretch>
        </p:blipFill>
        <p:spPr bwMode="auto">
          <a:xfrm>
            <a:off x="119063" y="6532563"/>
            <a:ext cx="896937" cy="266700"/>
          </a:xfrm>
          <a:prstGeom prst="rect">
            <a:avLst/>
          </a:prstGeom>
          <a:noFill/>
          <a:ln w="9525">
            <a:noFill/>
            <a:miter lim="800000"/>
            <a:headEnd/>
            <a:tailEnd/>
          </a:ln>
        </p:spPr>
      </p:pic>
      <p:sp>
        <p:nvSpPr>
          <p:cNvPr id="11" name="Slide Number Placeholder 5"/>
          <p:cNvSpPr txBox="1">
            <a:spLocks/>
          </p:cNvSpPr>
          <p:nvPr/>
        </p:nvSpPr>
        <p:spPr>
          <a:xfrm>
            <a:off x="6794500" y="6564313"/>
            <a:ext cx="2214563" cy="365125"/>
          </a:xfrm>
          <a:prstGeom prst="rect">
            <a:avLst/>
          </a:prstGeom>
        </p:spPr>
        <p:txBody>
          <a:bodyPr/>
          <a:lstStyle/>
          <a:p>
            <a:pPr algn="r"/>
            <a:r>
              <a:rPr lang="en-US" sz="600">
                <a:solidFill>
                  <a:prstClr val="white"/>
                </a:solidFill>
                <a:latin typeface="Open Sans Light" pitchFamily="34" charset="0"/>
                <a:cs typeface="Open Sans Light" pitchFamily="34" charset="0"/>
              </a:rPr>
              <a:t>© Scientific Certification Systems | </a:t>
            </a:r>
            <a:fld id="{0692FD27-7541-41CA-9BA7-117DF19A579F}" type="slidenum">
              <a:rPr lang="en-US" sz="800">
                <a:solidFill>
                  <a:prstClr val="white"/>
                </a:solidFill>
                <a:latin typeface="Open Sans Light" pitchFamily="34" charset="0"/>
                <a:cs typeface="Open Sans Light" pitchFamily="34" charset="0"/>
              </a:rPr>
              <a:pPr algn="r"/>
              <a:t>‹#›</a:t>
            </a:fld>
            <a:endParaRPr lang="en-US" sz="800">
              <a:solidFill>
                <a:prstClr val="white"/>
              </a:solidFill>
              <a:latin typeface="Open Sans Light" pitchFamily="34" charset="0"/>
              <a:cs typeface="Open Sans Light" pitchFamily="34" charset="0"/>
            </a:endParaRPr>
          </a:p>
        </p:txBody>
      </p:sp>
      <p:sp>
        <p:nvSpPr>
          <p:cNvPr id="10" name="Rectangle 9"/>
          <p:cNvSpPr/>
          <p:nvPr/>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8"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84679" y="6372860"/>
            <a:ext cx="1828133" cy="368195"/>
          </a:xfrm>
          <a:prstGeom prst="rect">
            <a:avLst/>
          </a:prstGeom>
          <a:noFill/>
          <a:ln w="9525">
            <a:noFill/>
            <a:miter lim="800000"/>
            <a:headEnd/>
            <a:tailEnd/>
          </a:ln>
        </p:spPr>
      </p:pic>
      <p:sp>
        <p:nvSpPr>
          <p:cNvPr id="13" name="Slide Number Placeholder 5"/>
          <p:cNvSpPr txBox="1">
            <a:spLocks/>
          </p:cNvSpPr>
          <p:nvPr/>
        </p:nvSpPr>
        <p:spPr>
          <a:xfrm>
            <a:off x="6794500" y="6564313"/>
            <a:ext cx="2214563" cy="365125"/>
          </a:xfrm>
          <a:prstGeom prst="rect">
            <a:avLst/>
          </a:prstGeom>
        </p:spPr>
        <p:txBody>
          <a:bodyPr/>
          <a:lstStyle/>
          <a:p>
            <a:pPr algn="r"/>
            <a:r>
              <a:rPr lang="en-US" sz="600">
                <a:solidFill>
                  <a:prstClr val="white"/>
                </a:solidFill>
                <a:cs typeface="Open Sans Light" pitchFamily="34" charset="0"/>
              </a:rPr>
              <a:t>© SCS Global Services | </a:t>
            </a:r>
            <a:fld id="{84A439D7-BC4B-49FB-9746-692761229CB9}" type="slidenum">
              <a:rPr lang="en-US" sz="800">
                <a:solidFill>
                  <a:prstClr val="white"/>
                </a:solidFill>
                <a:cs typeface="Open Sans Light" pitchFamily="34" charset="0"/>
              </a:rPr>
              <a:pPr algn="r"/>
              <a:t>‹#›</a:t>
            </a:fld>
            <a:endParaRPr lang="en-US" sz="800">
              <a:solidFill>
                <a:prstClr val="white"/>
              </a:solidFill>
              <a:cs typeface="Open Sans Light" pitchFamily="34" charset="0"/>
            </a:endParaRPr>
          </a:p>
        </p:txBody>
      </p:sp>
    </p:spTree>
    <p:extLst>
      <p:ext uri="{BB962C8B-B14F-4D97-AF65-F5344CB8AC3E}">
        <p14:creationId xmlns:p14="http://schemas.microsoft.com/office/powerpoint/2010/main" val="24848669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p:titleStyle>
    <p:body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9114"/>
            <a:ext cx="8153400" cy="584775"/>
          </a:xfrm>
          <a:prstGeom prst="rect">
            <a:avLst/>
          </a:prstGeom>
        </p:spPr>
        <p:txBody>
          <a:bodyPr vert="horz" anchor="ctr">
            <a:normAutofit/>
          </a:bodyPr>
          <a:lstStyle/>
          <a:p>
            <a:r>
              <a:rPr kumimoji="0" lang="en-US" dirty="0" smtClean="0"/>
              <a:t>Insert Slide Title</a:t>
            </a:r>
            <a:endParaRPr kumimoji="0" lang="en-US" dirty="0"/>
          </a:p>
        </p:txBody>
      </p:sp>
      <p:sp>
        <p:nvSpPr>
          <p:cNvPr id="13" name="Text Placeholder 12"/>
          <p:cNvSpPr>
            <a:spLocks noGrp="1"/>
          </p:cNvSpPr>
          <p:nvPr>
            <p:ph type="body" idx="1"/>
          </p:nvPr>
        </p:nvSpPr>
        <p:spPr>
          <a:xfrm>
            <a:off x="612648" y="1219200"/>
            <a:ext cx="8153400" cy="4907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934200" y="6248402"/>
            <a:ext cx="1908048" cy="53339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E753F43A-4FF6-49C2-A1C8-03642BDA8980}" type="datetime3">
              <a:rPr lang="en-US" smtClean="0">
                <a:solidFill>
                  <a:srgbClr val="766A62"/>
                </a:solidFill>
                <a:latin typeface="Arial"/>
                <a:ea typeface="+mn-ea"/>
              </a:rPr>
              <a:pPr fontAlgn="auto">
                <a:spcBef>
                  <a:spcPts val="0"/>
                </a:spcBef>
                <a:spcAft>
                  <a:spcPts val="0"/>
                </a:spcAft>
              </a:pPr>
              <a:t>8 February 2017</a:t>
            </a:fld>
            <a:endParaRPr lang="en-US" dirty="0">
              <a:solidFill>
                <a:srgbClr val="766A62"/>
              </a:solidFill>
              <a:latin typeface="Arial"/>
              <a:ea typeface="+mn-ea"/>
            </a:endParaRPr>
          </a:p>
        </p:txBody>
      </p:sp>
      <p:sp>
        <p:nvSpPr>
          <p:cNvPr id="8" name="Rectangle 7"/>
          <p:cNvSpPr/>
          <p:nvPr userDrawn="1"/>
        </p:nvSpPr>
        <p:spPr>
          <a:xfrm>
            <a:off x="0" y="914400"/>
            <a:ext cx="533400" cy="228600"/>
          </a:xfrm>
          <a:prstGeom prst="rect">
            <a:avLst/>
          </a:prstGeom>
          <a:solidFill>
            <a:srgbClr val="427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590550" y="914400"/>
            <a:ext cx="8553450" cy="228600"/>
          </a:xfrm>
          <a:prstGeom prst="rect">
            <a:avLst/>
          </a:prstGeom>
          <a:solidFill>
            <a:srgbClr val="005B8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pic>
        <p:nvPicPr>
          <p:cNvPr id="10" name="Picture 9" descr="VCSlogo&amp;tag.jpeg"/>
          <p:cNvPicPr>
            <a:picLocks noChangeAspect="1"/>
          </p:cNvPicPr>
          <p:nvPr/>
        </p:nvPicPr>
        <p:blipFill rotWithShape="1">
          <a:blip r:embed="rId15" cstate="print"/>
          <a:srcRect r="44851" b="22841"/>
          <a:stretch/>
        </p:blipFill>
        <p:spPr>
          <a:xfrm>
            <a:off x="304801" y="6248400"/>
            <a:ext cx="990599" cy="495300"/>
          </a:xfrm>
          <a:prstGeom prst="rect">
            <a:avLst/>
          </a:prstGeom>
          <a:ln w="3175">
            <a:noFill/>
          </a:ln>
        </p:spPr>
      </p:pic>
      <p:cxnSp>
        <p:nvCxnSpPr>
          <p:cNvPr id="12" name="Straight Connector 11"/>
          <p:cNvCxnSpPr/>
          <p:nvPr/>
        </p:nvCxnSpPr>
        <p:spPr>
          <a:xfrm>
            <a:off x="228600" y="6225320"/>
            <a:ext cx="8534400" cy="0"/>
          </a:xfrm>
          <a:prstGeom prst="line">
            <a:avLst/>
          </a:prstGeom>
          <a:ln w="22225">
            <a:solidFill>
              <a:srgbClr val="A71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00094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iming>
    <p:tnLst>
      <p:par>
        <p:cTn id="1" dur="indefinite" restart="never" nodeType="tmRoot"/>
      </p:par>
    </p:tnLst>
  </p:timing>
  <p:hf sldNum="0" hdr="0" ftr="0"/>
  <p:txStyles>
    <p:titleStyle>
      <a:lvl1pPr algn="l" rtl="0" eaLnBrk="1" latinLnBrk="0" hangingPunct="1">
        <a:spcBef>
          <a:spcPct val="0"/>
        </a:spcBef>
        <a:buNone/>
        <a:defRPr kumimoji="0" sz="3200" kern="1200">
          <a:solidFill>
            <a:srgbClr val="62585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hyperlink" Target="http://www.v-c-s.org/project/ccb-program/rules-requirements-and-guidance/" TargetMode="Externa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www.v-c-s.org/project/ccb-program/guidance/"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hyperlink" Target="http://vcsprojectdatabase.org/#/cc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867" y="2534235"/>
            <a:ext cx="6790266" cy="792589"/>
          </a:xfrm>
        </p:spPr>
        <p:txBody>
          <a:bodyPr/>
          <a:lstStyle/>
          <a:p>
            <a:r>
              <a:rPr lang="en-US" dirty="0" smtClean="0"/>
              <a:t>Establishing a Climate, Community &amp; Biodiversity Verification Roadmap:               </a:t>
            </a:r>
            <a:br>
              <a:rPr lang="en-US" dirty="0" smtClean="0"/>
            </a:br>
            <a:r>
              <a:rPr lang="en-US" sz="2400" dirty="0" smtClean="0"/>
              <a:t>What are the Necessary Steps and Requirements for Establishing a Meadows CCB Project</a:t>
            </a:r>
            <a:endParaRPr lang="en-US" sz="2400" dirty="0"/>
          </a:p>
        </p:txBody>
      </p:sp>
      <p:sp>
        <p:nvSpPr>
          <p:cNvPr id="3" name="Subtitle 2"/>
          <p:cNvSpPr>
            <a:spLocks noGrp="1"/>
          </p:cNvSpPr>
          <p:nvPr>
            <p:ph type="subTitle" idx="1"/>
          </p:nvPr>
        </p:nvSpPr>
        <p:spPr>
          <a:xfrm>
            <a:off x="906905" y="5317067"/>
            <a:ext cx="7330190" cy="799879"/>
          </a:xfrm>
        </p:spPr>
        <p:txBody>
          <a:bodyPr>
            <a:normAutofit fontScale="85000" lnSpcReduction="20000"/>
          </a:bodyPr>
          <a:lstStyle/>
          <a:p>
            <a:endParaRPr lang="en-US" dirty="0" smtClean="0"/>
          </a:p>
          <a:p>
            <a:r>
              <a:rPr lang="en-US" dirty="0" smtClean="0"/>
              <a:t>Dr. Letty B. Brown</a:t>
            </a:r>
            <a:endParaRPr lang="en-US" dirty="0"/>
          </a:p>
          <a:p>
            <a:r>
              <a:rPr lang="en-US" dirty="0" smtClean="0"/>
              <a:t>SCS Global Services</a:t>
            </a:r>
            <a:endParaRPr lang="en-US" dirty="0"/>
          </a:p>
        </p:txBody>
      </p:sp>
    </p:spTree>
    <p:extLst>
      <p:ext uri="{BB962C8B-B14F-4D97-AF65-F5344CB8AC3E}">
        <p14:creationId xmlns:p14="http://schemas.microsoft.com/office/powerpoint/2010/main" val="3988462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 Validation Process</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graphicFrame>
        <p:nvGraphicFramePr>
          <p:cNvPr id="6" name="Content Placeholder 5"/>
          <p:cNvGraphicFramePr>
            <a:graphicFrameLocks noGrp="1"/>
          </p:cNvGraphicFramePr>
          <p:nvPr>
            <p:ph sz="quarter" idx="1"/>
            <p:extLst/>
          </p:nvPr>
        </p:nvGraphicFramePr>
        <p:xfrm>
          <a:off x="1069848" y="1752600"/>
          <a:ext cx="7083552" cy="138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457200" y="3467102"/>
          <a:ext cx="8308848"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6157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 Verification Process</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graphicFrame>
        <p:nvGraphicFramePr>
          <p:cNvPr id="6" name="Content Placeholder 5"/>
          <p:cNvGraphicFramePr>
            <a:graphicFrameLocks noGrp="1"/>
          </p:cNvGraphicFramePr>
          <p:nvPr>
            <p:ph sz="quarter" idx="1"/>
            <p:extLst/>
          </p:nvPr>
        </p:nvGraphicFramePr>
        <p:xfrm>
          <a:off x="1219200" y="1828800"/>
          <a:ext cx="7083552" cy="138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52400" y="2895600"/>
          <a:ext cx="8839200" cy="3124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Arc 11"/>
          <p:cNvSpPr/>
          <p:nvPr/>
        </p:nvSpPr>
        <p:spPr>
          <a:xfrm rot="8461145">
            <a:off x="579718" y="-567031"/>
            <a:ext cx="7679763" cy="6257090"/>
          </a:xfrm>
          <a:prstGeom prst="arc">
            <a:avLst/>
          </a:prstGeom>
          <a:ln w="57150">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5420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Positive Benefits: Climate</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sp>
        <p:nvSpPr>
          <p:cNvPr id="4" name="Content Placeholder 3"/>
          <p:cNvSpPr>
            <a:spLocks noGrp="1"/>
          </p:cNvSpPr>
          <p:nvPr>
            <p:ph sz="quarter" idx="1"/>
          </p:nvPr>
        </p:nvSpPr>
        <p:spPr/>
        <p:txBody>
          <a:bodyPr/>
          <a:lstStyle/>
          <a:p>
            <a:r>
              <a:rPr lang="en-US" sz="2400" dirty="0" smtClean="0"/>
              <a:t>Achieved by: reducing expected emissions or removing existing greenhouse gases from the atmosphere</a:t>
            </a:r>
          </a:p>
          <a:p>
            <a:r>
              <a:rPr lang="en-US" sz="2400" dirty="0" smtClean="0"/>
              <a:t>Issues to consider:</a:t>
            </a:r>
          </a:p>
          <a:p>
            <a:pPr lvl="1"/>
            <a:r>
              <a:rPr lang="en-US" sz="2000" dirty="0" smtClean="0"/>
              <a:t>The projects methodological approach must be ‘approved’ or ‘defensible’.</a:t>
            </a:r>
          </a:p>
          <a:p>
            <a:pPr lvl="1"/>
            <a:r>
              <a:rPr lang="en-US" sz="2000" dirty="0" smtClean="0"/>
              <a:t>Leakage</a:t>
            </a:r>
          </a:p>
          <a:p>
            <a:pPr lvl="1"/>
            <a:r>
              <a:rPr lang="en-US" sz="2000" dirty="0" smtClean="0"/>
              <a:t>Gold Level – Community adaptation benefits</a:t>
            </a:r>
            <a:endParaRPr lang="en-US" sz="2000" dirty="0"/>
          </a:p>
        </p:txBody>
      </p:sp>
    </p:spTree>
    <p:extLst>
      <p:ext uri="{BB962C8B-B14F-4D97-AF65-F5344CB8AC3E}">
        <p14:creationId xmlns:p14="http://schemas.microsoft.com/office/powerpoint/2010/main" val="46399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Positive Benefits: </a:t>
            </a:r>
            <a:r>
              <a:rPr lang="en-US" dirty="0" smtClean="0"/>
              <a:t>Biodiversity</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sp>
        <p:nvSpPr>
          <p:cNvPr id="4" name="Content Placeholder 3"/>
          <p:cNvSpPr>
            <a:spLocks noGrp="1"/>
          </p:cNvSpPr>
          <p:nvPr>
            <p:ph sz="quarter" idx="1"/>
          </p:nvPr>
        </p:nvSpPr>
        <p:spPr/>
        <p:txBody>
          <a:bodyPr>
            <a:normAutofit/>
          </a:bodyPr>
          <a:lstStyle/>
          <a:p>
            <a:r>
              <a:rPr lang="en-US" sz="2400" dirty="0" smtClean="0"/>
              <a:t>Achieved by: net positive biodiversity impacts within the project zone over the project lifetime.</a:t>
            </a:r>
          </a:p>
          <a:p>
            <a:r>
              <a:rPr lang="en-US" sz="2400" dirty="0" smtClean="0"/>
              <a:t>Issues to consider:</a:t>
            </a:r>
          </a:p>
          <a:p>
            <a:pPr lvl="1"/>
            <a:r>
              <a:rPr lang="en-US" sz="2000" dirty="0" smtClean="0"/>
              <a:t>Appropriate methodologies to estimate changes in biodiversity in the project zone</a:t>
            </a:r>
          </a:p>
          <a:p>
            <a:pPr lvl="1"/>
            <a:r>
              <a:rPr lang="en-US" sz="2000" dirty="0" smtClean="0"/>
              <a:t>Protection and enhancement of High Conservation Values</a:t>
            </a:r>
          </a:p>
          <a:p>
            <a:pPr lvl="1"/>
            <a:r>
              <a:rPr lang="en-US" sz="2000" dirty="0" smtClean="0"/>
              <a:t>Gold Level – biodiversity conservation at sites of global significance for biodiversity</a:t>
            </a:r>
          </a:p>
        </p:txBody>
      </p:sp>
    </p:spTree>
    <p:extLst>
      <p:ext uri="{BB962C8B-B14F-4D97-AF65-F5344CB8AC3E}">
        <p14:creationId xmlns:p14="http://schemas.microsoft.com/office/powerpoint/2010/main" val="206240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Positive Benefits: Community</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sp>
        <p:nvSpPr>
          <p:cNvPr id="4" name="Content Placeholder 3"/>
          <p:cNvSpPr>
            <a:spLocks noGrp="1"/>
          </p:cNvSpPr>
          <p:nvPr>
            <p:ph sz="quarter" idx="1"/>
          </p:nvPr>
        </p:nvSpPr>
        <p:spPr/>
        <p:txBody>
          <a:bodyPr>
            <a:normAutofit/>
          </a:bodyPr>
          <a:lstStyle/>
          <a:p>
            <a:r>
              <a:rPr lang="en-US" sz="2600" dirty="0" smtClean="0"/>
              <a:t>Achieved by: net positive impacts </a:t>
            </a:r>
            <a:r>
              <a:rPr lang="en-US" sz="2600" dirty="0"/>
              <a:t>on the well-being of </a:t>
            </a:r>
            <a:r>
              <a:rPr lang="en-US" sz="2600" dirty="0" smtClean="0"/>
              <a:t>communities and community </a:t>
            </a:r>
            <a:r>
              <a:rPr lang="en-US" sz="2600" dirty="0"/>
              <a:t>g</a:t>
            </a:r>
            <a:r>
              <a:rPr lang="en-US" sz="2600" dirty="0" smtClean="0"/>
              <a:t>roups </a:t>
            </a:r>
            <a:r>
              <a:rPr lang="en-US" sz="2600" dirty="0"/>
              <a:t>over the project </a:t>
            </a:r>
            <a:r>
              <a:rPr lang="en-US" sz="2600" dirty="0" smtClean="0"/>
              <a:t>lifetime.</a:t>
            </a:r>
            <a:endParaRPr lang="en-US" dirty="0"/>
          </a:p>
          <a:p>
            <a:r>
              <a:rPr lang="en-US" sz="2600" dirty="0" smtClean="0"/>
              <a:t>Issues to consider:</a:t>
            </a:r>
          </a:p>
          <a:p>
            <a:pPr lvl="1"/>
            <a:r>
              <a:rPr lang="en-US" sz="2200" dirty="0" smtClean="0"/>
              <a:t>How to identify stakeholders</a:t>
            </a:r>
          </a:p>
          <a:p>
            <a:pPr lvl="1"/>
            <a:r>
              <a:rPr lang="en-US" sz="2200" dirty="0" smtClean="0"/>
              <a:t>A participatory process</a:t>
            </a:r>
          </a:p>
          <a:p>
            <a:pPr lvl="1"/>
            <a:r>
              <a:rPr lang="en-US" sz="2200" dirty="0" smtClean="0"/>
              <a:t>Full and effective participation from all relevant stakeholders</a:t>
            </a:r>
          </a:p>
          <a:p>
            <a:pPr lvl="1"/>
            <a:r>
              <a:rPr lang="en-US" sz="2200" dirty="0" smtClean="0"/>
              <a:t>Gold Level – smallholder-led or pro-poor projects</a:t>
            </a:r>
          </a:p>
          <a:p>
            <a:endParaRPr lang="en-US" dirty="0" smtClean="0"/>
          </a:p>
          <a:p>
            <a:pPr marL="0" indent="0">
              <a:buNone/>
            </a:pPr>
            <a:endParaRPr lang="en-US" dirty="0" smtClean="0"/>
          </a:p>
        </p:txBody>
      </p:sp>
    </p:spTree>
    <p:extLst>
      <p:ext uri="{BB962C8B-B14F-4D97-AF65-F5344CB8AC3E}">
        <p14:creationId xmlns:p14="http://schemas.microsoft.com/office/powerpoint/2010/main" val="397931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11" y="2112917"/>
            <a:ext cx="3892732" cy="1698172"/>
          </a:xfrm>
        </p:spPr>
        <p:txBody>
          <a:bodyPr/>
          <a:lstStyle/>
          <a:p>
            <a:r>
              <a:rPr lang="en-US" dirty="0" smtClean="0"/>
              <a:t>Sierra National Forest Meadows and CCB Standards</a:t>
            </a:r>
            <a:endParaRPr lang="en-US"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l="31628" t="20039" r="30307" b="-163"/>
          <a:stretch>
            <a:fillRect/>
          </a:stretch>
        </p:blipFill>
        <p:spPr bwMode="auto">
          <a:xfrm>
            <a:off x="4156243" y="0"/>
            <a:ext cx="4987757"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706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5" y="106544"/>
            <a:ext cx="4700276" cy="682625"/>
          </a:xfrm>
        </p:spPr>
        <p:txBody>
          <a:bodyPr/>
          <a:lstStyle/>
          <a:p>
            <a:r>
              <a:rPr lang="en-US" dirty="0" smtClean="0"/>
              <a:t>Potential Stakeholders</a:t>
            </a:r>
            <a:br>
              <a:rPr lang="en-US" dirty="0" smtClean="0"/>
            </a:br>
            <a:r>
              <a:rPr lang="en-US" sz="2800" dirty="0" smtClean="0"/>
              <a:t>(Sequoia National Forest Meadows)</a:t>
            </a:r>
            <a:endParaRPr lang="en-US" sz="2800" dirty="0"/>
          </a:p>
        </p:txBody>
      </p:sp>
      <p:pic>
        <p:nvPicPr>
          <p:cNvPr id="3" name="Picture 2" descr="S:\CORP_Art\_Resources\Non-SCS Assets\CCB\c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719" y="276361"/>
            <a:ext cx="3849649" cy="782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75" y="1546972"/>
            <a:ext cx="4232031" cy="4832092"/>
          </a:xfrm>
          <a:prstGeom prst="rect">
            <a:avLst/>
          </a:prstGeom>
        </p:spPr>
        <p:txBody>
          <a:bodyPr wrap="square">
            <a:spAutoFit/>
          </a:bodyPr>
          <a:lstStyle/>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Community groups (e.g. members of </a:t>
            </a:r>
            <a:r>
              <a:rPr lang="en-US" sz="1600" dirty="0" smtClean="0">
                <a:ea typeface="Calibri" panose="020F0502020204030204" pitchFamily="34" charset="0"/>
                <a:cs typeface="Times New Roman" panose="02020603050405020304" pitchFamily="18" charset="0"/>
              </a:rPr>
              <a:t>neighboring towns, groups </a:t>
            </a:r>
            <a:r>
              <a:rPr lang="en-US" sz="1600" dirty="0">
                <a:ea typeface="Calibri" panose="020F0502020204030204" pitchFamily="34" charset="0"/>
                <a:cs typeface="Times New Roman" panose="02020603050405020304" pitchFamily="18" charset="0"/>
              </a:rPr>
              <a:t>who use </a:t>
            </a:r>
            <a:r>
              <a:rPr lang="en-US" sz="1600" dirty="0" smtClean="0">
                <a:ea typeface="Calibri" panose="020F0502020204030204" pitchFamily="34" charset="0"/>
                <a:cs typeface="Times New Roman" panose="02020603050405020304" pitchFamily="18" charset="0"/>
              </a:rPr>
              <a:t>project area)- who </a:t>
            </a:r>
            <a:r>
              <a:rPr lang="en-US" sz="1600" dirty="0">
                <a:ea typeface="Calibri" panose="020F0502020204030204" pitchFamily="34" charset="0"/>
                <a:cs typeface="Times New Roman" panose="02020603050405020304" pitchFamily="18" charset="0"/>
              </a:rPr>
              <a:t>“derive income, livelihood or cultural values and other contributions to well-being” from </a:t>
            </a:r>
            <a:r>
              <a:rPr lang="en-US" sz="1600" dirty="0" smtClean="0">
                <a:ea typeface="Calibri" panose="020F0502020204030204" pitchFamily="34" charset="0"/>
                <a:cs typeface="Times New Roman" panose="02020603050405020304" pitchFamily="18" charset="0"/>
              </a:rPr>
              <a:t>project </a:t>
            </a:r>
            <a:r>
              <a:rPr lang="en-US" sz="1600" dirty="0">
                <a:ea typeface="Calibri" panose="020F0502020204030204" pitchFamily="34" charset="0"/>
                <a:cs typeface="Times New Roman" panose="02020603050405020304" pitchFamily="18" charset="0"/>
              </a:rPr>
              <a:t>area</a:t>
            </a:r>
          </a:p>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Hunters, anglers, </a:t>
            </a:r>
            <a:r>
              <a:rPr lang="en-US" sz="1600" dirty="0" smtClean="0">
                <a:ea typeface="Calibri" panose="020F0502020204030204" pitchFamily="34" charset="0"/>
                <a:cs typeface="Times New Roman" panose="02020603050405020304" pitchFamily="18" charset="0"/>
              </a:rPr>
              <a:t>birdwatchers, hikers, school groups</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L</a:t>
            </a:r>
            <a:r>
              <a:rPr lang="en-US" sz="1600" dirty="0" smtClean="0">
                <a:ea typeface="Calibri" panose="020F0502020204030204" pitchFamily="34" charset="0"/>
                <a:cs typeface="Times New Roman" panose="02020603050405020304" pitchFamily="18" charset="0"/>
              </a:rPr>
              <a:t>andowner </a:t>
            </a:r>
            <a:r>
              <a:rPr lang="en-US" sz="1600" dirty="0">
                <a:ea typeface="Calibri" panose="020F0502020204030204" pitchFamily="34" charset="0"/>
                <a:cs typeface="Times New Roman" panose="02020603050405020304" pitchFamily="18" charset="0"/>
              </a:rPr>
              <a:t>(e.g. USFS or another public entity, or a private entity</a:t>
            </a:r>
            <a:r>
              <a:rPr lang="en-US" sz="1600" dirty="0" smtClean="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Neighbors (e.g. property owners adjacent to projects</a:t>
            </a:r>
            <a:r>
              <a:rPr lang="en-US" sz="1600" dirty="0" smtClean="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Leaseholders or other entities who were using the land prior to its </a:t>
            </a:r>
            <a:r>
              <a:rPr lang="en-US" sz="1600" dirty="0" smtClean="0">
                <a:ea typeface="Calibri" panose="020F0502020204030204" pitchFamily="34" charset="0"/>
                <a:cs typeface="Times New Roman" panose="02020603050405020304" pitchFamily="18" charset="0"/>
              </a:rPr>
              <a:t>restoration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ea typeface="Calibri" panose="020F0502020204030204" pitchFamily="34" charset="0"/>
                <a:cs typeface="Times New Roman" panose="02020603050405020304" pitchFamily="18" charset="0"/>
              </a:rPr>
              <a:t>Project implementers (e.g. parties involved with site selection, restoration activities, biological monitoring, carbon monitoring, long-term management</a:t>
            </a:r>
            <a:r>
              <a:rPr lang="en-US" sz="1600" dirty="0" smtClean="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smtClean="0">
                <a:ea typeface="Calibri" panose="020F0502020204030204" pitchFamily="34" charset="0"/>
                <a:cs typeface="Times New Roman" panose="02020603050405020304" pitchFamily="18" charset="0"/>
              </a:rPr>
              <a:t>Any </a:t>
            </a:r>
            <a:r>
              <a:rPr lang="en-US" sz="1600" dirty="0">
                <a:ea typeface="Calibri" panose="020F0502020204030204" pitchFamily="34" charset="0"/>
                <a:cs typeface="Times New Roman" panose="02020603050405020304" pitchFamily="18" charset="0"/>
              </a:rPr>
              <a:t>“Other Stakeholders” not identified</a:t>
            </a:r>
          </a:p>
          <a:p>
            <a:pPr marL="0" marR="0">
              <a:spcBef>
                <a:spcPts val="0"/>
              </a:spcBef>
              <a:spcAft>
                <a:spcPts val="0"/>
              </a:spcAft>
            </a:pPr>
            <a:endParaRPr lang="en-US" sz="2000" dirty="0">
              <a:solidFill>
                <a:srgbClr val="595959"/>
              </a:solidFill>
              <a:latin typeface="Calibri"/>
              <a:ea typeface="ＭＳ Ｐゴシック"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006" y="1498970"/>
            <a:ext cx="4783554" cy="3592014"/>
          </a:xfrm>
          <a:prstGeom prst="rect">
            <a:avLst/>
          </a:prstGeom>
        </p:spPr>
      </p:pic>
    </p:spTree>
    <p:extLst>
      <p:ext uri="{BB962C8B-B14F-4D97-AF65-F5344CB8AC3E}">
        <p14:creationId xmlns:p14="http://schemas.microsoft.com/office/powerpoint/2010/main" val="3480566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5" y="2041"/>
            <a:ext cx="4465145" cy="682625"/>
          </a:xfrm>
        </p:spPr>
        <p:txBody>
          <a:bodyPr/>
          <a:lstStyle/>
          <a:p>
            <a:r>
              <a:rPr lang="en-US" dirty="0" smtClean="0"/>
              <a:t>Stakeholder Engagement</a:t>
            </a:r>
            <a:br>
              <a:rPr lang="en-US" dirty="0" smtClean="0"/>
            </a:br>
            <a:r>
              <a:rPr lang="en-US" sz="2800" dirty="0" smtClean="0"/>
              <a:t>(Sequoia National Forest Meadows)</a:t>
            </a:r>
            <a:r>
              <a:rPr lang="en-US" dirty="0" smtClean="0"/>
              <a:t/>
            </a:r>
            <a:br>
              <a:rPr lang="en-US" dirty="0" smtClean="0"/>
            </a:br>
            <a:r>
              <a:rPr lang="en-US" dirty="0"/>
              <a:t/>
            </a:r>
            <a:br>
              <a:rPr lang="en-US" dirty="0"/>
            </a:br>
            <a:endParaRPr lang="en-US" dirty="0"/>
          </a:p>
        </p:txBody>
      </p:sp>
      <p:pic>
        <p:nvPicPr>
          <p:cNvPr id="3" name="Picture 2" descr="S:\CORP_Art\_Resources\Non-SCS Assets\CCB\c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719" y="276361"/>
            <a:ext cx="3849649" cy="7826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126" y="1629342"/>
            <a:ext cx="6015397" cy="5324535"/>
          </a:xfrm>
          <a:prstGeom prst="rect">
            <a:avLst/>
          </a:prstGeom>
        </p:spPr>
        <p:txBody>
          <a:bodyPr wrap="square">
            <a:spAutoFit/>
          </a:bodyPr>
          <a:lstStyle/>
          <a:p>
            <a:pPr marL="342900" marR="0" lvl="0" indent="-342900">
              <a:spcBef>
                <a:spcPts val="0"/>
              </a:spcBef>
              <a:spcAft>
                <a:spcPts val="0"/>
              </a:spcAft>
              <a:buFont typeface="+mj-lt"/>
              <a:buAutoNum type="arabicPeriod"/>
            </a:pPr>
            <a:r>
              <a:rPr lang="en-US" sz="1600" dirty="0" smtClean="0">
                <a:ea typeface="Calibri" panose="020F0502020204030204" pitchFamily="34" charset="0"/>
                <a:cs typeface="Times New Roman" panose="02020603050405020304" pitchFamily="18" charset="0"/>
              </a:rPr>
              <a:t>A participatory </a:t>
            </a:r>
            <a:r>
              <a:rPr lang="en-US" sz="1600" dirty="0">
                <a:ea typeface="Calibri" panose="020F0502020204030204" pitchFamily="34" charset="0"/>
                <a:cs typeface="Times New Roman" panose="02020603050405020304" pitchFamily="18" charset="0"/>
              </a:rPr>
              <a:t>process </a:t>
            </a:r>
            <a:r>
              <a:rPr lang="en-US" sz="1600" dirty="0" smtClean="0">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through full and effective participation, including access to information, consultation, participation in decision-making and implementation</a:t>
            </a:r>
            <a:r>
              <a:rPr lang="en-US" sz="1600" dirty="0" smtClean="0">
                <a:ea typeface="Calibri" panose="020F0502020204030204" pitchFamily="34" charset="0"/>
                <a:cs typeface="Times New Roman" panose="02020603050405020304" pitchFamily="18" charset="0"/>
              </a:rPr>
              <a:t>.” (applies to both design and implementation)</a:t>
            </a:r>
          </a:p>
          <a:p>
            <a:pPr marL="342900" marR="0" lvl="0" indent="-342900">
              <a:spcBef>
                <a:spcPts val="0"/>
              </a:spcBef>
              <a:spcAft>
                <a:spcPts val="0"/>
              </a:spcAft>
              <a:buFont typeface="+mj-lt"/>
              <a:buAutoNum type="arabicPeriod"/>
            </a:pPr>
            <a:r>
              <a:rPr lang="en-US" sz="1600" dirty="0" smtClean="0">
                <a:ea typeface="Calibri" panose="020F0502020204030204" pitchFamily="34" charset="0"/>
                <a:cs typeface="Times New Roman" panose="02020603050405020304" pitchFamily="18" charset="0"/>
              </a:rPr>
              <a:t>Access: Information </a:t>
            </a:r>
            <a:r>
              <a:rPr lang="en-US" sz="1600" dirty="0">
                <a:ea typeface="Calibri" panose="020F0502020204030204" pitchFamily="34" charset="0"/>
                <a:cs typeface="Times New Roman" panose="02020603050405020304" pitchFamily="18" charset="0"/>
              </a:rPr>
              <a:t>about the </a:t>
            </a:r>
            <a:r>
              <a:rPr lang="en-US" sz="1600" dirty="0" smtClean="0">
                <a:ea typeface="Calibri" panose="020F0502020204030204" pitchFamily="34" charset="0"/>
                <a:cs typeface="Times New Roman" panose="02020603050405020304" pitchFamily="18" charset="0"/>
              </a:rPr>
              <a:t>projects  </a:t>
            </a:r>
            <a:r>
              <a:rPr lang="en-US" sz="1600" dirty="0">
                <a:ea typeface="Calibri" panose="020F0502020204030204" pitchFamily="34" charset="0"/>
                <a:cs typeface="Times New Roman" panose="02020603050405020304" pitchFamily="18" charset="0"/>
              </a:rPr>
              <a:t>will need to be made available via media outlets such as radio, newspapers, websites, and social media (e.g. Twitter and Facebook pages</a:t>
            </a:r>
            <a:r>
              <a:rPr lang="en-US" sz="1600" dirty="0" smtClean="0">
                <a:ea typeface="Calibri" panose="020F0502020204030204" pitchFamily="34" charset="0"/>
                <a:cs typeface="Times New Roman" panose="02020603050405020304" pitchFamily="18" charset="0"/>
              </a:rPr>
              <a:t>) as well as talks and signage</a:t>
            </a:r>
          </a:p>
          <a:p>
            <a:pPr marL="342900" marR="0" lvl="0" indent="-342900">
              <a:spcBef>
                <a:spcPts val="0"/>
              </a:spcBef>
              <a:spcAft>
                <a:spcPts val="0"/>
              </a:spcAft>
              <a:buFont typeface="+mj-lt"/>
              <a:buAutoNum type="arabicPeriod"/>
            </a:pPr>
            <a:r>
              <a:rPr lang="en-US" sz="1600" dirty="0" smtClean="0">
                <a:ea typeface="Calibri" panose="020F0502020204030204" pitchFamily="34" charset="0"/>
                <a:cs typeface="Times New Roman" panose="02020603050405020304" pitchFamily="18" charset="0"/>
              </a:rPr>
              <a:t>Project </a:t>
            </a:r>
            <a:r>
              <a:rPr lang="en-US" sz="1600" dirty="0">
                <a:ea typeface="Calibri" panose="020F0502020204030204" pitchFamily="34" charset="0"/>
                <a:cs typeface="Times New Roman" panose="02020603050405020304" pitchFamily="18" charset="0"/>
              </a:rPr>
              <a:t>documentation, including </a:t>
            </a:r>
            <a:r>
              <a:rPr lang="en-US" sz="1600" dirty="0" smtClean="0">
                <a:ea typeface="Calibri" panose="020F0502020204030204" pitchFamily="34" charset="0"/>
                <a:cs typeface="Times New Roman" panose="02020603050405020304" pitchFamily="18" charset="0"/>
              </a:rPr>
              <a:t>PDD, and </a:t>
            </a:r>
            <a:r>
              <a:rPr lang="en-US" sz="1600" dirty="0">
                <a:ea typeface="Calibri" panose="020F0502020204030204" pitchFamily="34" charset="0"/>
                <a:cs typeface="Times New Roman" panose="02020603050405020304" pitchFamily="18" charset="0"/>
              </a:rPr>
              <a:t>monitoring reports (as they become available</a:t>
            </a:r>
            <a:r>
              <a:rPr lang="en-US" sz="1600" dirty="0" smtClean="0">
                <a:ea typeface="Calibri" panose="020F0502020204030204" pitchFamily="34" charset="0"/>
                <a:cs typeface="Times New Roman" panose="02020603050405020304" pitchFamily="18" charset="0"/>
              </a:rPr>
              <a:t>), should be made </a:t>
            </a:r>
            <a:r>
              <a:rPr lang="en-US" sz="1600" dirty="0">
                <a:ea typeface="Calibri" panose="020F0502020204030204" pitchFamily="34" charset="0"/>
                <a:cs typeface="Times New Roman" panose="02020603050405020304" pitchFamily="18" charset="0"/>
              </a:rPr>
              <a:t>readily accessible through the project </a:t>
            </a:r>
            <a:r>
              <a:rPr lang="en-US" sz="1600" dirty="0" smtClean="0">
                <a:ea typeface="Calibri" panose="020F0502020204030204" pitchFamily="34" charset="0"/>
                <a:cs typeface="Times New Roman" panose="02020603050405020304" pitchFamily="18" charset="0"/>
              </a:rPr>
              <a:t>lifetime </a:t>
            </a:r>
          </a:p>
          <a:p>
            <a:pPr marL="342900" marR="0" lvl="0" indent="-342900">
              <a:spcBef>
                <a:spcPts val="0"/>
              </a:spcBef>
              <a:spcAft>
                <a:spcPts val="0"/>
              </a:spcAft>
              <a:buFont typeface="+mj-lt"/>
              <a:buAutoNum type="arabicPeriod"/>
            </a:pPr>
            <a:r>
              <a:rPr lang="en-US" sz="1600" dirty="0" smtClean="0">
                <a:ea typeface="Calibri" panose="020F0502020204030204" pitchFamily="34" charset="0"/>
                <a:cs typeface="Times New Roman" panose="02020603050405020304" pitchFamily="18" charset="0"/>
              </a:rPr>
              <a:t>Consultation: describe the process, how stakeholders influenced design/implementation through effective consultation</a:t>
            </a:r>
          </a:p>
          <a:p>
            <a:pPr marL="342900" marR="0" lvl="0" indent="-342900">
              <a:spcBef>
                <a:spcPts val="0"/>
              </a:spcBef>
              <a:spcAft>
                <a:spcPts val="0"/>
              </a:spcAft>
              <a:buFont typeface="+mj-lt"/>
              <a:buAutoNum type="arabicPeriod"/>
            </a:pPr>
            <a:r>
              <a:rPr lang="en-US" sz="1600" dirty="0" smtClean="0">
                <a:ea typeface="Calibri" panose="020F0502020204030204" pitchFamily="34" charset="0"/>
                <a:cs typeface="Times New Roman" panose="02020603050405020304" pitchFamily="18" charset="0"/>
              </a:rPr>
              <a:t>NEPA/CEQA not enough, but can be used as an example</a:t>
            </a: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If there are any expected negative well-being impacts for any groups impacted by the project (e.g., stakeholders, communities, other communities), measures taken to mitigate these negative impacts must be </a:t>
            </a:r>
            <a:r>
              <a:rPr lang="en-US" sz="1600" dirty="0" smtClean="0">
                <a:ea typeface="Calibri" panose="020F0502020204030204" pitchFamily="34" charset="0"/>
                <a:cs typeface="Times New Roman" panose="02020603050405020304" pitchFamily="18" charset="0"/>
              </a:rPr>
              <a:t>described</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endParaRPr lang="en-US" sz="1600" dirty="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solidFill>
                <a:srgbClr val="595959"/>
              </a:solidFill>
              <a:latin typeface="Calibri"/>
              <a:ea typeface="ＭＳ Ｐゴシック" charset="0"/>
            </a:endParaRPr>
          </a:p>
        </p:txBody>
      </p:sp>
      <p:pic>
        <p:nvPicPr>
          <p:cNvPr id="1026" name="Picture 2" descr="Image result for stakeholder engagement meado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273" y="1057762"/>
            <a:ext cx="3017095" cy="18985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17525" y="2930172"/>
            <a:ext cx="1388842" cy="276999"/>
          </a:xfrm>
          <a:prstGeom prst="rect">
            <a:avLst/>
          </a:prstGeom>
          <a:noFill/>
        </p:spPr>
        <p:txBody>
          <a:bodyPr wrap="none" rtlCol="0">
            <a:spAutoFit/>
          </a:bodyPr>
          <a:lstStyle/>
          <a:p>
            <a:r>
              <a:rPr lang="en-US" sz="1200" dirty="0" smtClean="0"/>
              <a:t>Source: LDA Design</a:t>
            </a:r>
            <a:endParaRPr lang="en-US" sz="12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669" y="3172997"/>
            <a:ext cx="2174699" cy="1631024"/>
          </a:xfrm>
          <a:prstGeom prst="rect">
            <a:avLst/>
          </a:prstGeom>
        </p:spPr>
      </p:pic>
    </p:spTree>
    <p:extLst>
      <p:ext uri="{BB962C8B-B14F-4D97-AF65-F5344CB8AC3E}">
        <p14:creationId xmlns:p14="http://schemas.microsoft.com/office/powerpoint/2010/main" val="1593091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2" y="12208"/>
            <a:ext cx="5473338" cy="1015663"/>
          </a:xfrm>
          <a:prstGeom prst="rect">
            <a:avLst/>
          </a:prstGeom>
        </p:spPr>
        <p:txBody>
          <a:bodyPr wrap="square">
            <a:spAutoFit/>
          </a:bodyPr>
          <a:lstStyle/>
          <a:p>
            <a:r>
              <a:rPr lang="en-US" sz="3200" b="1" dirty="0" smtClean="0">
                <a:solidFill>
                  <a:srgbClr val="78A22F"/>
                </a:solidFill>
                <a:latin typeface="Calibri"/>
                <a:ea typeface="ＭＳ Ｐゴシック" charset="0"/>
              </a:rPr>
              <a:t>Positive Community Impacts </a:t>
            </a:r>
            <a:r>
              <a:rPr lang="en-US" sz="3200" b="1" dirty="0">
                <a:solidFill>
                  <a:srgbClr val="78A22F"/>
                </a:solidFill>
                <a:latin typeface="Calibri"/>
                <a:ea typeface="ＭＳ Ｐゴシック" charset="0"/>
              </a:rPr>
              <a:t/>
            </a:r>
            <a:br>
              <a:rPr lang="en-US" sz="3200" b="1" dirty="0">
                <a:solidFill>
                  <a:srgbClr val="78A22F"/>
                </a:solidFill>
                <a:latin typeface="Calibri"/>
                <a:ea typeface="ＭＳ Ｐゴシック" charset="0"/>
              </a:rPr>
            </a:br>
            <a:r>
              <a:rPr lang="en-US" sz="2800" b="1" dirty="0">
                <a:solidFill>
                  <a:srgbClr val="78A22F"/>
                </a:solidFill>
                <a:latin typeface="Calibri"/>
                <a:ea typeface="ＭＳ Ｐゴシック" charset="0"/>
              </a:rPr>
              <a:t>(Sequoia </a:t>
            </a:r>
            <a:r>
              <a:rPr lang="en-US" sz="2800" b="1" dirty="0" smtClean="0">
                <a:solidFill>
                  <a:srgbClr val="78A22F"/>
                </a:solidFill>
                <a:latin typeface="Calibri"/>
                <a:ea typeface="ＭＳ Ｐゴシック" charset="0"/>
              </a:rPr>
              <a:t>National Forest Meadows)</a:t>
            </a:r>
            <a:endParaRPr lang="en-US" sz="1600" dirty="0"/>
          </a:p>
        </p:txBody>
      </p:sp>
      <p:sp>
        <p:nvSpPr>
          <p:cNvPr id="5" name="Rectangle 4"/>
          <p:cNvSpPr/>
          <p:nvPr/>
        </p:nvSpPr>
        <p:spPr>
          <a:xfrm>
            <a:off x="0" y="1100619"/>
            <a:ext cx="4572000" cy="5016758"/>
          </a:xfrm>
          <a:prstGeom prst="rect">
            <a:avLst/>
          </a:prstGeom>
        </p:spPr>
        <p:txBody>
          <a:bodyPr wrap="square">
            <a:spAutoFit/>
          </a:bodyPr>
          <a:lstStyle/>
          <a:p>
            <a:pPr marL="0" marR="0">
              <a:spcBef>
                <a:spcPts val="0"/>
              </a:spcBef>
              <a:spcAft>
                <a:spcPts val="0"/>
              </a:spcAft>
            </a:pPr>
            <a:r>
              <a:rPr lang="en-US" sz="1600" dirty="0">
                <a:ea typeface="Calibri" panose="020F0502020204030204" pitchFamily="34" charset="0"/>
                <a:cs typeface="Times New Roman" panose="02020603050405020304" pitchFamily="18" charset="0"/>
              </a:rPr>
              <a:t>Examples of </a:t>
            </a:r>
            <a:r>
              <a:rPr lang="en-US" sz="1600" dirty="0" smtClean="0">
                <a:ea typeface="Calibri" panose="020F0502020204030204" pitchFamily="34" charset="0"/>
                <a:cs typeface="Times New Roman" panose="02020603050405020304" pitchFamily="18" charset="0"/>
              </a:rPr>
              <a:t>potential </a:t>
            </a:r>
            <a:r>
              <a:rPr lang="en-US" sz="1600" dirty="0">
                <a:ea typeface="Calibri" panose="020F0502020204030204" pitchFamily="34" charset="0"/>
                <a:cs typeface="Times New Roman" panose="02020603050405020304" pitchFamily="18" charset="0"/>
              </a:rPr>
              <a:t>positive community impacts </a:t>
            </a:r>
            <a:r>
              <a:rPr lang="en-US" sz="1600" dirty="0" smtClean="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Provision of </a:t>
            </a:r>
            <a:r>
              <a:rPr lang="en-US" sz="1600" dirty="0" smtClean="0">
                <a:ea typeface="Calibri" panose="020F0502020204030204" pitchFamily="34" charset="0"/>
                <a:cs typeface="Times New Roman" panose="02020603050405020304" pitchFamily="18" charset="0"/>
              </a:rPr>
              <a:t>educational </a:t>
            </a:r>
            <a:r>
              <a:rPr lang="en-US" sz="1600" dirty="0">
                <a:ea typeface="Calibri" panose="020F0502020204030204" pitchFamily="34" charset="0"/>
                <a:cs typeface="Times New Roman" panose="02020603050405020304" pitchFamily="18" charset="0"/>
              </a:rPr>
              <a:t>resources- </a:t>
            </a:r>
            <a:r>
              <a:rPr lang="en-US" sz="1600" dirty="0" smtClean="0">
                <a:ea typeface="Calibri" panose="020F0502020204030204" pitchFamily="34" charset="0"/>
                <a:cs typeface="Times New Roman" panose="02020603050405020304" pitchFamily="18" charset="0"/>
              </a:rPr>
              <a:t>science/biology </a:t>
            </a:r>
            <a:r>
              <a:rPr lang="en-US" sz="1600" dirty="0">
                <a:ea typeface="Calibri" panose="020F0502020204030204" pitchFamily="34" charset="0"/>
                <a:cs typeface="Times New Roman" panose="02020603050405020304" pitchFamily="18" charset="0"/>
              </a:rPr>
              <a:t>classes from local schools, </a:t>
            </a:r>
            <a:r>
              <a:rPr lang="en-US" sz="1600" dirty="0" smtClean="0">
                <a:ea typeface="Calibri" panose="020F0502020204030204" pitchFamily="34" charset="0"/>
                <a:cs typeface="Times New Roman" panose="02020603050405020304" pitchFamily="18" charset="0"/>
              </a:rPr>
              <a:t>researchers </a:t>
            </a:r>
            <a:r>
              <a:rPr lang="en-US" sz="1600" dirty="0">
                <a:ea typeface="Calibri" panose="020F0502020204030204" pitchFamily="34" charset="0"/>
                <a:cs typeface="Times New Roman" panose="02020603050405020304" pitchFamily="18" charset="0"/>
              </a:rPr>
              <a:t>from local university; </a:t>
            </a: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Provision of opportunities to tour the carbon sequestration plots </a:t>
            </a: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Enhancement of recreational activities for locals via restored meadows, fishing, bird watching, wildlife viewing;</a:t>
            </a: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For the greater region of California and the US SW, the same, plus a greater number of rare and highly productive mountain meadow </a:t>
            </a:r>
            <a:r>
              <a:rPr lang="en-US" sz="1600" dirty="0" smtClean="0">
                <a:ea typeface="Calibri" panose="020F0502020204030204" pitchFamily="34" charset="0"/>
                <a:cs typeface="Times New Roman" panose="02020603050405020304" pitchFamily="18" charset="0"/>
              </a:rPr>
              <a:t>ecosystems;</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Increased dollars associated with increased recreation in area (e.g. campgrounds, country stores, hotels/motels);</a:t>
            </a:r>
          </a:p>
          <a:p>
            <a:pPr marL="342900" marR="0" lvl="0" indent="-342900">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Disadvantages:  Will there be any use restrictions associated for specific stakeholder groups? Reduced economic activity? Reduced access and recreation?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9348" y="1579257"/>
            <a:ext cx="4704649" cy="3136434"/>
          </a:xfrm>
          <a:prstGeom prst="rect">
            <a:avLst/>
          </a:prstGeom>
        </p:spPr>
      </p:pic>
    </p:spTree>
    <p:extLst>
      <p:ext uri="{BB962C8B-B14F-4D97-AF65-F5344CB8AC3E}">
        <p14:creationId xmlns:p14="http://schemas.microsoft.com/office/powerpoint/2010/main" val="3595634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208"/>
            <a:ext cx="5068389" cy="1446550"/>
          </a:xfrm>
          <a:prstGeom prst="rect">
            <a:avLst/>
          </a:prstGeom>
        </p:spPr>
        <p:txBody>
          <a:bodyPr wrap="square">
            <a:spAutoFit/>
          </a:bodyPr>
          <a:lstStyle/>
          <a:p>
            <a:r>
              <a:rPr lang="en-US" sz="3200" b="1" dirty="0" smtClean="0">
                <a:solidFill>
                  <a:srgbClr val="78A22F"/>
                </a:solidFill>
                <a:latin typeface="Calibri"/>
                <a:ea typeface="ＭＳ Ｐゴシック" charset="0"/>
              </a:rPr>
              <a:t>Positive Biodiversity Impacts </a:t>
            </a:r>
            <a:r>
              <a:rPr lang="en-US" sz="2800" b="1" dirty="0" smtClean="0">
                <a:solidFill>
                  <a:srgbClr val="78A22F"/>
                </a:solidFill>
                <a:latin typeface="Calibri"/>
                <a:ea typeface="ＭＳ Ｐゴシック" charset="0"/>
              </a:rPr>
              <a:t>(Sequoia National Forest </a:t>
            </a:r>
          </a:p>
          <a:p>
            <a:r>
              <a:rPr lang="en-US" sz="2800" b="1" dirty="0" smtClean="0">
                <a:solidFill>
                  <a:srgbClr val="78A22F"/>
                </a:solidFill>
                <a:latin typeface="Calibri"/>
                <a:ea typeface="ＭＳ Ｐゴシック" charset="0"/>
              </a:rPr>
              <a:t>Meadows)</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202" y="174316"/>
            <a:ext cx="3984171" cy="2656114"/>
          </a:xfrm>
          <a:prstGeom prst="rect">
            <a:avLst/>
          </a:prstGeom>
        </p:spPr>
      </p:pic>
      <p:sp>
        <p:nvSpPr>
          <p:cNvPr id="5" name="Rectangle 4"/>
          <p:cNvSpPr/>
          <p:nvPr/>
        </p:nvSpPr>
        <p:spPr>
          <a:xfrm>
            <a:off x="244236" y="1454477"/>
            <a:ext cx="3710543" cy="4247317"/>
          </a:xfrm>
          <a:prstGeom prst="rect">
            <a:avLst/>
          </a:prstGeom>
        </p:spPr>
        <p:txBody>
          <a:bodyPr wrap="square">
            <a:spAutoFit/>
          </a:bodyPr>
          <a:lstStyle/>
          <a:p>
            <a:pPr marL="0" marR="0">
              <a:spcBef>
                <a:spcPts val="0"/>
              </a:spcBef>
              <a:spcAft>
                <a:spcPts val="0"/>
              </a:spcAft>
            </a:pPr>
            <a:r>
              <a:rPr lang="en-US" dirty="0">
                <a:ea typeface="Calibri" panose="020F0502020204030204" pitchFamily="34" charset="0"/>
                <a:cs typeface="Times New Roman" panose="02020603050405020304" pitchFamily="18" charset="0"/>
              </a:rPr>
              <a:t>Examples of </a:t>
            </a:r>
            <a:r>
              <a:rPr lang="en-US" u="sng" dirty="0">
                <a:ea typeface="Calibri" panose="020F0502020204030204" pitchFamily="34" charset="0"/>
                <a:cs typeface="Times New Roman" panose="02020603050405020304" pitchFamily="18" charset="0"/>
              </a:rPr>
              <a:t>potential</a:t>
            </a:r>
            <a:r>
              <a:rPr lang="en-US" dirty="0">
                <a:ea typeface="Calibri" panose="020F0502020204030204" pitchFamily="34" charset="0"/>
                <a:cs typeface="Times New Roman" panose="02020603050405020304" pitchFamily="18" charset="0"/>
              </a:rPr>
              <a:t> biodiversity benefits for Sierra Meadow Research and Restoration Partnership </a:t>
            </a:r>
            <a:r>
              <a:rPr lang="en-US" dirty="0" smtClean="0">
                <a:ea typeface="Calibri" panose="020F0502020204030204" pitchFamily="34" charset="0"/>
                <a:cs typeface="Times New Roman" panose="02020603050405020304" pitchFamily="18" charset="0"/>
              </a:rPr>
              <a:t>projects: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a typeface="Calibri" panose="020F0502020204030204" pitchFamily="34" charset="0"/>
                <a:cs typeface="Times New Roman" panose="02020603050405020304" pitchFamily="18" charset="0"/>
              </a:rPr>
              <a:t>Enhanced Biodiversity</a:t>
            </a:r>
          </a:p>
          <a:p>
            <a:pPr marL="342900" marR="0" lvl="0" indent="-342900">
              <a:spcBef>
                <a:spcPts val="0"/>
              </a:spcBef>
              <a:spcAft>
                <a:spcPts val="0"/>
              </a:spcAft>
              <a:buFont typeface="+mj-lt"/>
              <a:buAutoNum type="arabicPeriod"/>
            </a:pPr>
            <a:r>
              <a:rPr lang="en-US" dirty="0">
                <a:ea typeface="Calibri" panose="020F0502020204030204" pitchFamily="34" charset="0"/>
                <a:cs typeface="Times New Roman" panose="02020603050405020304" pitchFamily="18" charset="0"/>
              </a:rPr>
              <a:t>Critical Habitat for Threatened/Endangered Species</a:t>
            </a:r>
          </a:p>
          <a:p>
            <a:pPr marL="342900" marR="0" lvl="0" indent="-342900">
              <a:spcBef>
                <a:spcPts val="0"/>
              </a:spcBef>
              <a:spcAft>
                <a:spcPts val="0"/>
              </a:spcAft>
              <a:buFont typeface="+mj-lt"/>
              <a:buAutoNum type="arabicPeriod"/>
            </a:pPr>
            <a:r>
              <a:rPr lang="en-US" dirty="0">
                <a:ea typeface="Calibri" panose="020F0502020204030204" pitchFamily="34" charset="0"/>
                <a:cs typeface="Times New Roman" panose="02020603050405020304" pitchFamily="18" charset="0"/>
              </a:rPr>
              <a:t>Improved Water </a:t>
            </a:r>
            <a:r>
              <a:rPr lang="en-US" dirty="0" smtClean="0">
                <a:ea typeface="Calibri" panose="020F0502020204030204" pitchFamily="34" charset="0"/>
                <a:cs typeface="Times New Roman" panose="02020603050405020304" pitchFamily="18" charset="0"/>
              </a:rPr>
              <a:t>Quality</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smtClean="0">
                <a:ea typeface="Calibri" panose="020F0502020204030204" pitchFamily="34" charset="0"/>
                <a:cs typeface="Times New Roman" panose="02020603050405020304" pitchFamily="18" charset="0"/>
              </a:rPr>
              <a:t>Lowered </a:t>
            </a:r>
            <a:r>
              <a:rPr lang="en-US" dirty="0">
                <a:ea typeface="Calibri" panose="020F0502020204030204" pitchFamily="34" charset="0"/>
                <a:cs typeface="Times New Roman" panose="02020603050405020304" pitchFamily="18" charset="0"/>
              </a:rPr>
              <a:t>Water Temperature </a:t>
            </a:r>
          </a:p>
          <a:p>
            <a:pPr marL="342900" marR="0" lvl="0" indent="-342900">
              <a:spcBef>
                <a:spcPts val="0"/>
              </a:spcBef>
              <a:spcAft>
                <a:spcPts val="0"/>
              </a:spcAft>
              <a:buFont typeface="+mj-lt"/>
              <a:buAutoNum type="arabicPeriod"/>
            </a:pPr>
            <a:r>
              <a:rPr lang="en-US" dirty="0">
                <a:ea typeface="Calibri" panose="020F0502020204030204" pitchFamily="34" charset="0"/>
                <a:cs typeface="Times New Roman" panose="02020603050405020304" pitchFamily="18" charset="0"/>
              </a:rPr>
              <a:t>Natural Flood Storage and Improved Soil </a:t>
            </a:r>
            <a:r>
              <a:rPr lang="en-US" dirty="0" smtClean="0">
                <a:ea typeface="Calibri" panose="020F0502020204030204" pitchFamily="34" charset="0"/>
                <a:cs typeface="Times New Roman" panose="02020603050405020304" pitchFamily="18" charset="0"/>
              </a:rPr>
              <a:t>Protection</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a typeface="Calibri" panose="020F0502020204030204" pitchFamily="34" charset="0"/>
                <a:cs typeface="Times New Roman" panose="02020603050405020304" pitchFamily="18" charset="0"/>
              </a:rPr>
              <a:t>Disadvantages:  Will there be increases in invasive species abundances? Are there anticipated decreases in special status native species?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451" y="2905308"/>
            <a:ext cx="4460429" cy="2912360"/>
          </a:xfrm>
          <a:prstGeom prst="rect">
            <a:avLst/>
          </a:prstGeom>
        </p:spPr>
      </p:pic>
    </p:spTree>
    <p:extLst>
      <p:ext uri="{BB962C8B-B14F-4D97-AF65-F5344CB8AC3E}">
        <p14:creationId xmlns:p14="http://schemas.microsoft.com/office/powerpoint/2010/main" val="318864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GHG Standards</a:t>
            </a:r>
            <a:endParaRPr lang="en-US" dirty="0"/>
          </a:p>
        </p:txBody>
      </p:sp>
      <p:pic>
        <p:nvPicPr>
          <p:cNvPr id="3" name="Picture 2" descr="S:\CORP_Art\_Resources\Non-SCS Assets\CCB\c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68" y="4067947"/>
            <a:ext cx="3849649" cy="782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ORP_Art\_Resources\Non-SCS Assets\American Carbon Registry\acr_logo_1216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633" y="1380458"/>
            <a:ext cx="1976378" cy="8407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250" y="2630146"/>
            <a:ext cx="2685286" cy="853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ORP_Art\_Resources\Non-SCS Assets\Climate Action Reserve\Reserve Logo Final Color.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05973" y="2642393"/>
            <a:ext cx="1281038" cy="19215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lifornia Environmental Protection Agency Air Resources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75" y="1451127"/>
            <a:ext cx="4707770" cy="6994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313" y="5147903"/>
            <a:ext cx="4322419" cy="69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496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136525"/>
            <a:ext cx="4724929" cy="1167342"/>
          </a:xfrm>
        </p:spPr>
        <p:txBody>
          <a:bodyPr/>
          <a:lstStyle/>
          <a:p>
            <a:r>
              <a:rPr lang="en-US" dirty="0" smtClean="0"/>
              <a:t>Project </a:t>
            </a:r>
            <a:r>
              <a:rPr lang="en-US" dirty="0"/>
              <a:t>Monitoring (Sequoia National Forest </a:t>
            </a:r>
            <a:br>
              <a:rPr lang="en-US" dirty="0"/>
            </a:br>
            <a:r>
              <a:rPr lang="en-US" dirty="0"/>
              <a:t>Meadows)</a:t>
            </a:r>
            <a:br>
              <a:rPr lang="en-US" dirty="0"/>
            </a:br>
            <a:endParaRPr lang="en-US" dirty="0"/>
          </a:p>
        </p:txBody>
      </p:sp>
      <p:sp>
        <p:nvSpPr>
          <p:cNvPr id="3" name="Rectangle 2"/>
          <p:cNvSpPr/>
          <p:nvPr/>
        </p:nvSpPr>
        <p:spPr>
          <a:xfrm>
            <a:off x="0" y="2014478"/>
            <a:ext cx="3471863" cy="2862322"/>
          </a:xfrm>
          <a:prstGeom prst="rect">
            <a:avLst/>
          </a:prstGeom>
        </p:spPr>
        <p:txBody>
          <a:bodyPr wrap="square">
            <a:spAutoFit/>
          </a:bodyPr>
          <a:lstStyle/>
          <a:p>
            <a:pPr marL="342900" indent="-342900">
              <a:buFont typeface="+mj-lt"/>
              <a:buAutoNum type="arabicPeriod"/>
            </a:pPr>
            <a:r>
              <a:rPr lang="en-US" dirty="0"/>
              <a:t>A monitoring plan, and its effective execution, is necessary for projects to support the claims of benefits achieved through project </a:t>
            </a:r>
            <a:r>
              <a:rPr lang="en-US" dirty="0" smtClean="0"/>
              <a:t>activities</a:t>
            </a:r>
          </a:p>
          <a:p>
            <a:pPr marL="342900" indent="-342900">
              <a:buFont typeface="+mj-lt"/>
              <a:buAutoNum type="arabicPeriod"/>
            </a:pPr>
            <a:r>
              <a:rPr lang="en-US" dirty="0" smtClean="0"/>
              <a:t>Considerations</a:t>
            </a:r>
            <a:r>
              <a:rPr lang="en-US" dirty="0"/>
              <a:t>:</a:t>
            </a:r>
          </a:p>
          <a:p>
            <a:pPr marL="742950" lvl="1" indent="-285750">
              <a:buFont typeface="Arial" panose="020B0604020202020204" pitchFamily="34" charset="0"/>
              <a:buChar char="•"/>
            </a:pPr>
            <a:r>
              <a:rPr lang="en-US" dirty="0"/>
              <a:t>Appropriate indicators </a:t>
            </a:r>
          </a:p>
          <a:p>
            <a:pPr marL="742950" lvl="1" indent="-285750">
              <a:buFont typeface="Arial" panose="020B0604020202020204" pitchFamily="34" charset="0"/>
              <a:buChar char="•"/>
            </a:pPr>
            <a:r>
              <a:rPr lang="en-US" dirty="0"/>
              <a:t>Feasibility of monitoring</a:t>
            </a:r>
          </a:p>
          <a:p>
            <a:pPr marL="742950" lvl="1" indent="-285750">
              <a:buFont typeface="Arial" panose="020B0604020202020204" pitchFamily="34" charset="0"/>
              <a:buChar char="•"/>
            </a:pPr>
            <a:r>
              <a:rPr lang="en-US" dirty="0"/>
              <a:t>Frequency of monitoring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303867"/>
            <a:ext cx="5359400" cy="3572933"/>
          </a:xfrm>
          <a:prstGeom prst="rect">
            <a:avLst/>
          </a:prstGeom>
        </p:spPr>
      </p:pic>
    </p:spTree>
    <p:extLst>
      <p:ext uri="{BB962C8B-B14F-4D97-AF65-F5344CB8AC3E}">
        <p14:creationId xmlns:p14="http://schemas.microsoft.com/office/powerpoint/2010/main" val="222530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05" y="51858"/>
            <a:ext cx="8314794" cy="682625"/>
          </a:xfrm>
        </p:spPr>
        <p:txBody>
          <a:bodyPr/>
          <a:lstStyle/>
          <a:p>
            <a:r>
              <a:rPr lang="en-US" dirty="0"/>
              <a:t>Programmatic Approach </a:t>
            </a:r>
            <a:r>
              <a:rPr lang="en-US" dirty="0" smtClean="0"/>
              <a:t>(</a:t>
            </a:r>
            <a:r>
              <a:rPr lang="en-US" sz="2400" dirty="0" smtClean="0"/>
              <a:t>Aggregation Framework</a:t>
            </a:r>
            <a:r>
              <a:rPr lang="en-US" dirty="0" smtClean="0"/>
              <a:t>)</a:t>
            </a:r>
            <a:endParaRPr lang="en-US" dirty="0"/>
          </a:p>
        </p:txBody>
      </p:sp>
      <p:sp>
        <p:nvSpPr>
          <p:cNvPr id="3" name="Content Placeholder 3"/>
          <p:cNvSpPr txBox="1">
            <a:spLocks/>
          </p:cNvSpPr>
          <p:nvPr/>
        </p:nvSpPr>
        <p:spPr>
          <a:xfrm>
            <a:off x="219605" y="734483"/>
            <a:ext cx="5910262" cy="5327650"/>
          </a:xfrm>
          <a:prstGeom prst="rect">
            <a:avLst/>
          </a:prstGeom>
        </p:spPr>
        <p:txBody>
          <a:bodyPr>
            <a:normAutofit fontScale="85000" lnSpcReduction="10000"/>
          </a:bodyPr>
          <a:lst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smtClean="0"/>
              <a:t>A programmatic approach allows project proponents to expand their land areas</a:t>
            </a:r>
          </a:p>
          <a:p>
            <a:r>
              <a:rPr lang="en-US" dirty="0" smtClean="0"/>
              <a:t>The </a:t>
            </a:r>
            <a:r>
              <a:rPr lang="en-US" dirty="0"/>
              <a:t>project zone set out in the project design document must include all potential project </a:t>
            </a:r>
            <a:r>
              <a:rPr lang="en-US" dirty="0" smtClean="0"/>
              <a:t>areas</a:t>
            </a:r>
          </a:p>
          <a:p>
            <a:r>
              <a:rPr lang="en-US" dirty="0"/>
              <a:t>The project design document must set out eligibility criteria for the inclusion of new project areas, i.e., new project areas must be the same as the initial project areas in the following ways: </a:t>
            </a:r>
          </a:p>
          <a:p>
            <a:pPr lvl="1"/>
            <a:r>
              <a:rPr lang="en-US" dirty="0"/>
              <a:t>Activities </a:t>
            </a:r>
          </a:p>
          <a:p>
            <a:pPr lvl="1"/>
            <a:r>
              <a:rPr lang="en-US" dirty="0"/>
              <a:t>Without-project scenario</a:t>
            </a:r>
          </a:p>
          <a:p>
            <a:pPr lvl="1"/>
            <a:r>
              <a:rPr lang="en-US" dirty="0"/>
              <a:t>Additionality characteristics</a:t>
            </a:r>
          </a:p>
          <a:p>
            <a:pPr lvl="1"/>
            <a:r>
              <a:rPr lang="en-US" dirty="0"/>
              <a:t>Process for stakeholder engagement</a:t>
            </a:r>
          </a:p>
          <a:p>
            <a:pPr lvl="1"/>
            <a:r>
              <a:rPr lang="en-US" dirty="0"/>
              <a:t>Monitoring protocols &amp; procedures</a:t>
            </a:r>
          </a:p>
          <a:p>
            <a:r>
              <a:rPr lang="en-US" dirty="0"/>
              <a:t>New project areas must be added to the project at verification </a:t>
            </a:r>
            <a:r>
              <a:rPr lang="en-US" dirty="0" smtClean="0"/>
              <a:t>events</a:t>
            </a:r>
            <a:endParaRPr lang="en-US" dirty="0"/>
          </a:p>
          <a:p>
            <a:endParaRPr lang="en-US" dirty="0"/>
          </a:p>
          <a:p>
            <a:endParaRPr lang="en-US" dirty="0" smtClean="0"/>
          </a:p>
        </p:txBody>
      </p:sp>
      <p:pic>
        <p:nvPicPr>
          <p:cNvPr id="4" name="Picture 3"/>
          <p:cNvPicPr>
            <a:picLocks noChangeAspect="1"/>
          </p:cNvPicPr>
          <p:nvPr/>
        </p:nvPicPr>
        <p:blipFill>
          <a:blip r:embed="rId2"/>
          <a:stretch>
            <a:fillRect/>
          </a:stretch>
        </p:blipFill>
        <p:spPr>
          <a:xfrm>
            <a:off x="5978667" y="734483"/>
            <a:ext cx="3031706" cy="3780367"/>
          </a:xfrm>
          <a:prstGeom prst="rect">
            <a:avLst/>
          </a:prstGeom>
        </p:spPr>
      </p:pic>
    </p:spTree>
    <p:extLst>
      <p:ext uri="{BB962C8B-B14F-4D97-AF65-F5344CB8AC3E}">
        <p14:creationId xmlns:p14="http://schemas.microsoft.com/office/powerpoint/2010/main" val="4194264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for Developing a CCB Project</a:t>
            </a:r>
            <a:endParaRPr lang="en-US" dirty="0"/>
          </a:p>
        </p:txBody>
      </p:sp>
      <p:sp>
        <p:nvSpPr>
          <p:cNvPr id="4" name="Date Placeholder 3"/>
          <p:cNvSpPr>
            <a:spLocks noGrp="1"/>
          </p:cNvSpPr>
          <p:nvPr>
            <p:ph type="dt" sz="half" idx="10"/>
          </p:nvPr>
        </p:nvSpPr>
        <p:spPr/>
        <p:txBody>
          <a:bodyPr/>
          <a:lstStyle/>
          <a:p>
            <a:fld id="{AF49F3DC-8B42-437C-B77C-58E7E6ED6FD5}" type="datetime3">
              <a:rPr lang="en-US" smtClean="0"/>
              <a:pPr/>
              <a:t>8 February 2017</a:t>
            </a:fld>
            <a:endParaRPr lang="en-US" dirty="0"/>
          </a:p>
        </p:txBody>
      </p:sp>
    </p:spTree>
    <p:extLst>
      <p:ext uri="{BB962C8B-B14F-4D97-AF65-F5344CB8AC3E}">
        <p14:creationId xmlns:p14="http://schemas.microsoft.com/office/powerpoint/2010/main" val="1726662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 Program Documents	</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sp>
        <p:nvSpPr>
          <p:cNvPr id="4" name="Content Placeholder 3"/>
          <p:cNvSpPr>
            <a:spLocks noGrp="1"/>
          </p:cNvSpPr>
          <p:nvPr>
            <p:ph sz="quarter" idx="1"/>
          </p:nvPr>
        </p:nvSpPr>
        <p:spPr/>
        <p:txBody>
          <a:bodyPr/>
          <a:lstStyle/>
          <a:p>
            <a:r>
              <a:rPr lang="en-US" i="1" dirty="0" smtClean="0"/>
              <a:t>Climate, Community &amp; Biodiversity Standards</a:t>
            </a:r>
          </a:p>
          <a:p>
            <a:r>
              <a:rPr lang="en-US" i="1" dirty="0" smtClean="0"/>
              <a:t>Rules for the Use of the CCB Standards</a:t>
            </a:r>
          </a:p>
          <a:p>
            <a:r>
              <a:rPr lang="en-US" i="1" dirty="0" smtClean="0"/>
              <a:t>Fee Schedule for the CCB Standards</a:t>
            </a:r>
            <a:r>
              <a:rPr lang="en-US" dirty="0" smtClean="0"/>
              <a:t>     </a:t>
            </a:r>
          </a:p>
          <a:p>
            <a:pPr marL="0" indent="0">
              <a:buNone/>
            </a:pPr>
            <a:endParaRPr lang="en-US" dirty="0" smtClean="0"/>
          </a:p>
          <a:p>
            <a:pPr marL="0" indent="0">
              <a:buNone/>
            </a:pPr>
            <a:r>
              <a:rPr lang="en-US" dirty="0" smtClean="0"/>
              <a:t>All CCB Program documents are available on the VCS website (</a:t>
            </a:r>
            <a:r>
              <a:rPr lang="en-US" dirty="0">
                <a:hlinkClick r:id="rId3"/>
              </a:rPr>
              <a:t>http://www.v-c-s.org/project/ccb-program/rules-requirements-and-guidance</a:t>
            </a:r>
            <a:r>
              <a:rPr lang="en-US" dirty="0" smtClean="0">
                <a:hlinkClick r:id="rId3"/>
              </a:rPr>
              <a:t>/</a:t>
            </a:r>
            <a:r>
              <a:rPr lang="en-US" dirty="0"/>
              <a:t>)</a:t>
            </a:r>
          </a:p>
        </p:txBody>
      </p:sp>
    </p:spTree>
    <p:extLst>
      <p:ext uri="{BB962C8B-B14F-4D97-AF65-F5344CB8AC3E}">
        <p14:creationId xmlns:p14="http://schemas.microsoft.com/office/powerpoint/2010/main" val="2419139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sp>
        <p:nvSpPr>
          <p:cNvPr id="4" name="Content Placeholder 3"/>
          <p:cNvSpPr>
            <a:spLocks noGrp="1"/>
          </p:cNvSpPr>
          <p:nvPr>
            <p:ph sz="quarter" idx="1"/>
          </p:nvPr>
        </p:nvSpPr>
        <p:spPr/>
        <p:txBody>
          <a:bodyPr/>
          <a:lstStyle/>
          <a:p>
            <a:r>
              <a:rPr lang="en-US" dirty="0" smtClean="0"/>
              <a:t>Guidance section of the </a:t>
            </a:r>
            <a:r>
              <a:rPr lang="en-US" dirty="0"/>
              <a:t>CCB webpages (</a:t>
            </a:r>
            <a:r>
              <a:rPr lang="en-US" dirty="0">
                <a:hlinkClick r:id="rId3"/>
              </a:rPr>
              <a:t>http://www.v-c-s.org/project/ccb-program/guidance</a:t>
            </a:r>
            <a:r>
              <a:rPr lang="en-US" dirty="0" smtClean="0">
                <a:hlinkClick r:id="rId3"/>
              </a:rPr>
              <a:t>/</a:t>
            </a:r>
            <a:r>
              <a:rPr lang="en-US" dirty="0" smtClean="0"/>
              <a:t>) </a:t>
            </a:r>
          </a:p>
          <a:p>
            <a:pPr lvl="1"/>
            <a:r>
              <a:rPr lang="en-US" i="1" dirty="0" smtClean="0"/>
              <a:t>Guidance for the Use of the CCB Standards</a:t>
            </a:r>
          </a:p>
          <a:p>
            <a:pPr lvl="1"/>
            <a:r>
              <a:rPr lang="en-US" i="1" dirty="0" smtClean="0"/>
              <a:t>Social </a:t>
            </a:r>
            <a:r>
              <a:rPr lang="en-US" i="1" dirty="0"/>
              <a:t>and Biodiversity Impact Assessment Manual for REDD+ </a:t>
            </a:r>
            <a:r>
              <a:rPr lang="en-US" i="1" dirty="0" smtClean="0"/>
              <a:t>Projects</a:t>
            </a:r>
            <a:r>
              <a:rPr lang="en-US" dirty="0" smtClean="0"/>
              <a:t> (SBIA)</a:t>
            </a:r>
          </a:p>
          <a:p>
            <a:r>
              <a:rPr lang="en-US" dirty="0" smtClean="0"/>
              <a:t>Explore CCB projects via the VCS project database</a:t>
            </a:r>
            <a:r>
              <a:rPr lang="en-US" dirty="0"/>
              <a:t> </a:t>
            </a:r>
            <a:r>
              <a:rPr lang="en-US" dirty="0" smtClean="0"/>
              <a:t>(</a:t>
            </a:r>
            <a:r>
              <a:rPr lang="en-US" dirty="0" smtClean="0">
                <a:hlinkClick r:id="rId4"/>
              </a:rPr>
              <a:t>http</a:t>
            </a:r>
            <a:r>
              <a:rPr lang="en-US" dirty="0">
                <a:hlinkClick r:id="rId4"/>
              </a:rPr>
              <a:t>://vcsprojectdatabase.org/#/</a:t>
            </a:r>
            <a:r>
              <a:rPr lang="en-US" dirty="0" smtClean="0">
                <a:hlinkClick r:id="rId4"/>
              </a:rPr>
              <a:t>ccb</a:t>
            </a:r>
            <a:r>
              <a:rPr lang="en-US" dirty="0"/>
              <a:t>)</a:t>
            </a:r>
            <a:endParaRPr lang="en-US" dirty="0" smtClean="0"/>
          </a:p>
        </p:txBody>
      </p:sp>
    </p:spTree>
    <p:extLst>
      <p:ext uri="{BB962C8B-B14F-4D97-AF65-F5344CB8AC3E}">
        <p14:creationId xmlns:p14="http://schemas.microsoft.com/office/powerpoint/2010/main" val="1386574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8061" y="2672282"/>
            <a:ext cx="4200724" cy="646331"/>
          </a:xfrm>
          <a:prstGeom prst="rect">
            <a:avLst/>
          </a:prstGeom>
          <a:noFill/>
        </p:spPr>
        <p:txBody>
          <a:bodyPr wrap="square" rtlCol="0">
            <a:spAutoFit/>
          </a:bodyPr>
          <a:lstStyle/>
          <a:p>
            <a:r>
              <a:rPr lang="en-US" dirty="0" smtClean="0"/>
              <a:t>Letty B. Brown</a:t>
            </a:r>
          </a:p>
          <a:p>
            <a:r>
              <a:rPr lang="en-US" dirty="0" smtClean="0"/>
              <a:t>LBBrown@scsglobalservices.com</a:t>
            </a:r>
            <a:endParaRPr lang="en-US" dirty="0"/>
          </a:p>
        </p:txBody>
      </p:sp>
    </p:spTree>
    <p:extLst>
      <p:ext uri="{BB962C8B-B14F-4D97-AF65-F5344CB8AC3E}">
        <p14:creationId xmlns:p14="http://schemas.microsoft.com/office/powerpoint/2010/main" val="150997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154" y="1407653"/>
            <a:ext cx="1766009" cy="1514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rPr>
              <a:t>Step 1. </a:t>
            </a:r>
          </a:p>
          <a:p>
            <a:pPr algn="ctr" fontAlgn="auto">
              <a:spcBef>
                <a:spcPts val="0"/>
              </a:spcBef>
              <a:spcAft>
                <a:spcPts val="0"/>
              </a:spcAft>
            </a:pPr>
            <a:r>
              <a:rPr lang="en-US" sz="1600" dirty="0" smtClean="0">
                <a:solidFill>
                  <a:prstClr val="white"/>
                </a:solidFill>
              </a:rPr>
              <a:t>Define the Project (What are the activities that will generate carbon offsets?)</a:t>
            </a:r>
            <a:endParaRPr lang="en-US" sz="1600" dirty="0">
              <a:solidFill>
                <a:prstClr val="white"/>
              </a:solidFill>
            </a:endParaRPr>
          </a:p>
        </p:txBody>
      </p:sp>
      <p:sp>
        <p:nvSpPr>
          <p:cNvPr id="17" name="Rectangle 16"/>
          <p:cNvSpPr/>
          <p:nvPr/>
        </p:nvSpPr>
        <p:spPr>
          <a:xfrm>
            <a:off x="2796402" y="1407653"/>
            <a:ext cx="1766009" cy="15141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rPr>
              <a:t>Step 2.</a:t>
            </a:r>
          </a:p>
          <a:p>
            <a:pPr algn="ctr" fontAlgn="auto">
              <a:spcBef>
                <a:spcPts val="0"/>
              </a:spcBef>
              <a:spcAft>
                <a:spcPts val="0"/>
              </a:spcAft>
            </a:pPr>
            <a:r>
              <a:rPr lang="en-US" sz="1600" dirty="0" smtClean="0">
                <a:solidFill>
                  <a:prstClr val="white"/>
                </a:solidFill>
              </a:rPr>
              <a:t>Compile and advance the science of mountain meadow restoration</a:t>
            </a:r>
          </a:p>
        </p:txBody>
      </p:sp>
      <p:cxnSp>
        <p:nvCxnSpPr>
          <p:cNvPr id="70" name="Straight Connector 69"/>
          <p:cNvCxnSpPr/>
          <p:nvPr/>
        </p:nvCxnSpPr>
        <p:spPr>
          <a:xfrm flipV="1">
            <a:off x="5610655" y="931588"/>
            <a:ext cx="509241" cy="481"/>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90154" y="21494"/>
            <a:ext cx="8644118" cy="954107"/>
          </a:xfrm>
          <a:prstGeom prst="rect">
            <a:avLst/>
          </a:prstGeom>
          <a:solidFill>
            <a:schemeClr val="bg1"/>
          </a:solidFill>
        </p:spPr>
        <p:txBody>
          <a:bodyPr wrap="square" rtlCol="0">
            <a:spAutoFit/>
          </a:bodyPr>
          <a:lstStyle/>
          <a:p>
            <a:pPr fontAlgn="auto">
              <a:spcBef>
                <a:spcPts val="0"/>
              </a:spcBef>
              <a:spcAft>
                <a:spcPts val="0"/>
              </a:spcAft>
            </a:pPr>
            <a:r>
              <a:rPr lang="en-US" sz="2800" b="1" dirty="0" smtClean="0">
                <a:solidFill>
                  <a:srgbClr val="78A22F"/>
                </a:solidFill>
                <a:latin typeface="Calibri" panose="020F0502020204030204"/>
                <a:ea typeface="+mn-ea"/>
              </a:rPr>
              <a:t>Road Map for Mountain Meadows Restoration Payment for Ecosystem Services/ Carbon Offset Project </a:t>
            </a:r>
            <a:endParaRPr lang="en-US" sz="2800" b="1" dirty="0">
              <a:solidFill>
                <a:srgbClr val="78A22F"/>
              </a:solidFill>
              <a:latin typeface="Calibri" panose="020F0502020204030204"/>
              <a:ea typeface="+mn-ea"/>
            </a:endParaRPr>
          </a:p>
        </p:txBody>
      </p:sp>
      <p:sp>
        <p:nvSpPr>
          <p:cNvPr id="40" name="Rectangle 39"/>
          <p:cNvSpPr/>
          <p:nvPr/>
        </p:nvSpPr>
        <p:spPr>
          <a:xfrm>
            <a:off x="5419961" y="1407653"/>
            <a:ext cx="1766009" cy="15141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3.</a:t>
            </a:r>
            <a:endParaRPr lang="en-US" sz="1600" dirty="0">
              <a:solidFill>
                <a:prstClr val="white"/>
              </a:solidFill>
            </a:endParaRPr>
          </a:p>
          <a:p>
            <a:pPr algn="ctr" fontAlgn="auto">
              <a:spcBef>
                <a:spcPts val="0"/>
              </a:spcBef>
              <a:spcAft>
                <a:spcPts val="0"/>
              </a:spcAft>
            </a:pPr>
            <a:r>
              <a:rPr lang="en-US" sz="1600" dirty="0" smtClean="0">
                <a:solidFill>
                  <a:prstClr val="white"/>
                </a:solidFill>
              </a:rPr>
              <a:t>Conduct a financial feasibility assessment of the potential carbon project</a:t>
            </a:r>
          </a:p>
        </p:txBody>
      </p:sp>
      <p:cxnSp>
        <p:nvCxnSpPr>
          <p:cNvPr id="7" name="Straight Arrow Connector 6"/>
          <p:cNvCxnSpPr/>
          <p:nvPr/>
        </p:nvCxnSpPr>
        <p:spPr>
          <a:xfrm>
            <a:off x="2245179" y="2030469"/>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672292" y="2030469"/>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38513" y="202712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37604" y="397717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245178" y="397717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90152" y="3209239"/>
            <a:ext cx="1766009" cy="1514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4</a:t>
            </a:r>
            <a:r>
              <a:rPr lang="en-US" sz="1600" dirty="0" smtClean="0">
                <a:solidFill>
                  <a:prstClr val="white"/>
                </a:solidFill>
              </a:rPr>
              <a:t>.</a:t>
            </a:r>
            <a:endParaRPr lang="en-US" sz="1600" dirty="0">
              <a:solidFill>
                <a:prstClr val="white"/>
              </a:solidFill>
            </a:endParaRPr>
          </a:p>
          <a:p>
            <a:pPr algn="ctr" fontAlgn="auto">
              <a:spcBef>
                <a:spcPts val="0"/>
              </a:spcBef>
              <a:spcAft>
                <a:spcPts val="0"/>
              </a:spcAft>
            </a:pPr>
            <a:r>
              <a:rPr lang="en-US" sz="1600" dirty="0" smtClean="0">
                <a:solidFill>
                  <a:prstClr val="white"/>
                </a:solidFill>
              </a:rPr>
              <a:t>Develop relationships with potential offset buyers</a:t>
            </a:r>
          </a:p>
        </p:txBody>
      </p:sp>
      <p:sp>
        <p:nvSpPr>
          <p:cNvPr id="60" name="Rectangle 59"/>
          <p:cNvSpPr/>
          <p:nvPr/>
        </p:nvSpPr>
        <p:spPr>
          <a:xfrm>
            <a:off x="2796401" y="3220121"/>
            <a:ext cx="1766009" cy="15141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5.</a:t>
            </a:r>
            <a:endParaRPr lang="en-US" sz="1600" dirty="0">
              <a:solidFill>
                <a:prstClr val="white"/>
              </a:solidFill>
            </a:endParaRPr>
          </a:p>
          <a:p>
            <a:pPr algn="ctr" fontAlgn="auto">
              <a:spcBef>
                <a:spcPts val="0"/>
              </a:spcBef>
              <a:spcAft>
                <a:spcPts val="0"/>
              </a:spcAft>
            </a:pPr>
            <a:r>
              <a:rPr lang="en-US" sz="1600" dirty="0" smtClean="0">
                <a:solidFill>
                  <a:prstClr val="white"/>
                </a:solidFill>
              </a:rPr>
              <a:t>Develop a PES/carbon offset methodology</a:t>
            </a:r>
          </a:p>
        </p:txBody>
      </p:sp>
      <p:sp>
        <p:nvSpPr>
          <p:cNvPr id="62" name="Rectangle 61"/>
          <p:cNvSpPr/>
          <p:nvPr/>
        </p:nvSpPr>
        <p:spPr>
          <a:xfrm>
            <a:off x="5419961" y="3220121"/>
            <a:ext cx="1766009" cy="15141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6.</a:t>
            </a:r>
            <a:endParaRPr lang="en-US" sz="1600" dirty="0">
              <a:solidFill>
                <a:prstClr val="white"/>
              </a:solidFill>
            </a:endParaRPr>
          </a:p>
          <a:p>
            <a:pPr algn="ctr" fontAlgn="auto">
              <a:spcBef>
                <a:spcPts val="0"/>
              </a:spcBef>
              <a:spcAft>
                <a:spcPts val="0"/>
              </a:spcAft>
            </a:pPr>
            <a:r>
              <a:rPr lang="en-US" sz="1600" dirty="0">
                <a:solidFill>
                  <a:prstClr val="white"/>
                </a:solidFill>
              </a:rPr>
              <a:t>Develop a carbon offset project</a:t>
            </a:r>
          </a:p>
        </p:txBody>
      </p:sp>
      <p:cxnSp>
        <p:nvCxnSpPr>
          <p:cNvPr id="63" name="Straight Arrow Connector 62"/>
          <p:cNvCxnSpPr/>
          <p:nvPr/>
        </p:nvCxnSpPr>
        <p:spPr>
          <a:xfrm>
            <a:off x="7358815" y="397717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737604" y="578057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245178" y="578057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90152" y="5012639"/>
            <a:ext cx="1766009" cy="15141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7.</a:t>
            </a:r>
          </a:p>
          <a:p>
            <a:pPr algn="ctr" fontAlgn="auto">
              <a:spcBef>
                <a:spcPts val="0"/>
              </a:spcBef>
              <a:spcAft>
                <a:spcPts val="0"/>
              </a:spcAft>
            </a:pPr>
            <a:r>
              <a:rPr lang="en-US" sz="1600" dirty="0">
                <a:solidFill>
                  <a:prstClr val="white"/>
                </a:solidFill>
              </a:rPr>
              <a:t>Verify the carbon offset project</a:t>
            </a:r>
          </a:p>
          <a:p>
            <a:pPr algn="ctr" fontAlgn="auto">
              <a:spcBef>
                <a:spcPts val="0"/>
              </a:spcBef>
              <a:spcAft>
                <a:spcPts val="0"/>
              </a:spcAft>
            </a:pPr>
            <a:endParaRPr lang="en-US" sz="1600" dirty="0">
              <a:solidFill>
                <a:prstClr val="white"/>
              </a:solidFill>
            </a:endParaRPr>
          </a:p>
        </p:txBody>
      </p:sp>
      <p:sp>
        <p:nvSpPr>
          <p:cNvPr id="69" name="Rectangle 68"/>
          <p:cNvSpPr/>
          <p:nvPr/>
        </p:nvSpPr>
        <p:spPr>
          <a:xfrm>
            <a:off x="2796401" y="5023521"/>
            <a:ext cx="1766009" cy="15141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8.</a:t>
            </a:r>
            <a:endParaRPr lang="en-US" sz="1600" dirty="0">
              <a:solidFill>
                <a:prstClr val="white"/>
              </a:solidFill>
            </a:endParaRPr>
          </a:p>
          <a:p>
            <a:pPr algn="ctr" fontAlgn="auto">
              <a:spcBef>
                <a:spcPts val="0"/>
              </a:spcBef>
              <a:spcAft>
                <a:spcPts val="0"/>
              </a:spcAft>
            </a:pPr>
            <a:r>
              <a:rPr lang="en-US" sz="1600" dirty="0" smtClean="0">
                <a:solidFill>
                  <a:prstClr val="white"/>
                </a:solidFill>
              </a:rPr>
              <a:t>Sell carbon offsets</a:t>
            </a:r>
          </a:p>
        </p:txBody>
      </p:sp>
      <p:sp>
        <p:nvSpPr>
          <p:cNvPr id="71" name="Rectangle 70"/>
          <p:cNvSpPr/>
          <p:nvPr/>
        </p:nvSpPr>
        <p:spPr>
          <a:xfrm>
            <a:off x="5419961" y="5023521"/>
            <a:ext cx="1766009" cy="1514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rPr>
              <a:t>Step </a:t>
            </a:r>
            <a:r>
              <a:rPr lang="en-US" sz="1600" dirty="0" smtClean="0">
                <a:solidFill>
                  <a:prstClr val="white"/>
                </a:solidFill>
              </a:rPr>
              <a:t>9.</a:t>
            </a:r>
          </a:p>
          <a:p>
            <a:pPr algn="ctr" fontAlgn="auto">
              <a:spcBef>
                <a:spcPts val="0"/>
              </a:spcBef>
              <a:spcAft>
                <a:spcPts val="0"/>
              </a:spcAft>
            </a:pPr>
            <a:r>
              <a:rPr lang="en-US" sz="1600" dirty="0" smtClean="0">
                <a:solidFill>
                  <a:prstClr val="white"/>
                </a:solidFill>
              </a:rPr>
              <a:t>Invest offset $ in additional mountain meadow restoration and research (?)</a:t>
            </a:r>
            <a:endParaRPr lang="en-US" sz="1600" dirty="0">
              <a:solidFill>
                <a:prstClr val="white"/>
              </a:solidFill>
            </a:endParaRPr>
          </a:p>
        </p:txBody>
      </p:sp>
      <p:sp>
        <p:nvSpPr>
          <p:cNvPr id="22" name="Oval 21"/>
          <p:cNvSpPr/>
          <p:nvPr/>
        </p:nvSpPr>
        <p:spPr>
          <a:xfrm>
            <a:off x="2612571" y="3069771"/>
            <a:ext cx="2125033" cy="1942868"/>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10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8A22F"/>
                </a:solidFill>
              </a:rPr>
              <a:t>Road </a:t>
            </a:r>
            <a:r>
              <a:rPr lang="en-US" dirty="0">
                <a:solidFill>
                  <a:srgbClr val="78A22F"/>
                </a:solidFill>
              </a:rPr>
              <a:t>Map for Mountain Meadows Restoration </a:t>
            </a:r>
            <a:r>
              <a:rPr lang="en-US" dirty="0" smtClean="0">
                <a:solidFill>
                  <a:srgbClr val="78A22F"/>
                </a:solidFill>
              </a:rPr>
              <a:t>Payment for Ecosystem Services/Carbon </a:t>
            </a:r>
            <a:r>
              <a:rPr lang="en-US" dirty="0">
                <a:solidFill>
                  <a:srgbClr val="78A22F"/>
                </a:solidFill>
              </a:rPr>
              <a:t>Offset Project </a:t>
            </a:r>
            <a:br>
              <a:rPr lang="en-US" dirty="0">
                <a:solidFill>
                  <a:srgbClr val="78A22F"/>
                </a:solidFill>
              </a:rPr>
            </a:br>
            <a:endParaRPr lang="en-US" dirty="0"/>
          </a:p>
        </p:txBody>
      </p:sp>
      <p:sp>
        <p:nvSpPr>
          <p:cNvPr id="4" name="TextBox 3"/>
          <p:cNvSpPr txBox="1"/>
          <p:nvPr/>
        </p:nvSpPr>
        <p:spPr>
          <a:xfrm>
            <a:off x="2980872" y="2186214"/>
            <a:ext cx="5437414" cy="4708981"/>
          </a:xfrm>
          <a:prstGeom prst="rect">
            <a:avLst/>
          </a:prstGeom>
          <a:noFill/>
          <a:ln>
            <a:noFill/>
          </a:ln>
        </p:spPr>
        <p:txBody>
          <a:bodyPr wrap="square" rtlCol="0">
            <a:spAutoFit/>
          </a:bodyPr>
          <a:lstStyle/>
          <a:p>
            <a:pPr marL="285750" lvl="1" indent="-285750">
              <a:buClr>
                <a:srgbClr val="5D8712"/>
              </a:buClr>
              <a:buFont typeface="Wingdings" panose="05000000000000000000" pitchFamily="2" charset="2"/>
              <a:buChar char="§"/>
            </a:pPr>
            <a:r>
              <a:rPr lang="en-US" sz="2000" dirty="0" smtClean="0"/>
              <a:t>Determine the offset registry to house the methodology</a:t>
            </a:r>
          </a:p>
          <a:p>
            <a:pPr marL="742950" lvl="2" indent="-285750">
              <a:buClr>
                <a:srgbClr val="5D8712"/>
              </a:buClr>
              <a:buFont typeface="Wingdings" panose="05000000000000000000" pitchFamily="2" charset="2"/>
              <a:buChar char="§"/>
            </a:pPr>
            <a:r>
              <a:rPr lang="en-US" sz="2000" dirty="0" smtClean="0"/>
              <a:t>Evaluate the pros and cons of each carbon offset registry</a:t>
            </a:r>
            <a:endParaRPr lang="en-US" sz="2000" dirty="0"/>
          </a:p>
          <a:p>
            <a:pPr marL="742950" lvl="2" indent="-285750">
              <a:buClr>
                <a:srgbClr val="5D8712"/>
              </a:buClr>
              <a:buFont typeface="Wingdings" panose="05000000000000000000" pitchFamily="2" charset="2"/>
              <a:buChar char="§"/>
            </a:pPr>
            <a:r>
              <a:rPr lang="en-US" sz="2000" dirty="0" smtClean="0"/>
              <a:t>Seek answers to key project questions</a:t>
            </a:r>
          </a:p>
          <a:p>
            <a:pPr marL="285750" lvl="1" indent="-285750">
              <a:buClr>
                <a:srgbClr val="5D8712"/>
              </a:buClr>
              <a:buFont typeface="Wingdings" panose="05000000000000000000" pitchFamily="2" charset="2"/>
              <a:buChar char="§"/>
            </a:pPr>
            <a:endParaRPr lang="en-US" sz="2000" dirty="0"/>
          </a:p>
          <a:p>
            <a:pPr marL="285750" lvl="1" indent="-285750">
              <a:buClr>
                <a:srgbClr val="5D8712"/>
              </a:buClr>
              <a:buFont typeface="Wingdings" panose="05000000000000000000" pitchFamily="2" charset="2"/>
              <a:buChar char="§"/>
            </a:pPr>
            <a:r>
              <a:rPr lang="en-US" sz="2000" dirty="0" smtClean="0"/>
              <a:t>Marry the science with the offset framework</a:t>
            </a:r>
          </a:p>
          <a:p>
            <a:pPr marL="742950" lvl="2" indent="-285750">
              <a:buClr>
                <a:srgbClr val="5D8712"/>
              </a:buClr>
              <a:buFont typeface="Wingdings" panose="05000000000000000000" pitchFamily="2" charset="2"/>
              <a:buChar char="§"/>
            </a:pPr>
            <a:r>
              <a:rPr lang="en-US" sz="2000" dirty="0" smtClean="0"/>
              <a:t>Develop a scientifically rigorous methodology that will meet the requirements of the selected registry for a carbon offset project</a:t>
            </a:r>
            <a:endParaRPr lang="en-US" sz="2000" dirty="0"/>
          </a:p>
          <a:p>
            <a:pPr marL="285750" lvl="1" indent="-285750">
              <a:buClr>
                <a:srgbClr val="5D8712"/>
              </a:buClr>
              <a:buFont typeface="Wingdings" panose="05000000000000000000" pitchFamily="2" charset="2"/>
              <a:buChar char="§"/>
            </a:pPr>
            <a:endParaRPr lang="en-US" sz="2000" dirty="0"/>
          </a:p>
          <a:p>
            <a:pPr marL="285750" lvl="1" indent="-285750">
              <a:buClr>
                <a:srgbClr val="5D8712"/>
              </a:buClr>
              <a:buFont typeface="Wingdings" panose="05000000000000000000" pitchFamily="2" charset="2"/>
              <a:buChar char="§"/>
            </a:pPr>
            <a:endParaRPr lang="en-US" sz="2000" dirty="0"/>
          </a:p>
          <a:p>
            <a:pPr marL="285750" lvl="1" indent="-285750">
              <a:buClr>
                <a:srgbClr val="5D8712"/>
              </a:buClr>
              <a:buFont typeface="Wingdings" panose="05000000000000000000" pitchFamily="2" charset="2"/>
              <a:buChar char="§"/>
            </a:pPr>
            <a:endParaRPr lang="en-US" sz="2000" dirty="0" smtClean="0"/>
          </a:p>
          <a:p>
            <a:pPr marL="285750" lvl="1" indent="-285750">
              <a:buClr>
                <a:srgbClr val="5D8712"/>
              </a:buClr>
              <a:buFont typeface="Wingdings" panose="05000000000000000000" pitchFamily="2" charset="2"/>
              <a:buChar char="§"/>
            </a:pPr>
            <a:endParaRPr lang="en-US" sz="2000" dirty="0" smtClean="0"/>
          </a:p>
        </p:txBody>
      </p:sp>
      <p:sp>
        <p:nvSpPr>
          <p:cNvPr id="6" name="Rectangle 5"/>
          <p:cNvSpPr/>
          <p:nvPr/>
        </p:nvSpPr>
        <p:spPr>
          <a:xfrm>
            <a:off x="390152" y="2186214"/>
            <a:ext cx="2302248" cy="2148350"/>
          </a:xfrm>
          <a:prstGeom prst="rect">
            <a:avLst/>
          </a:prstGeom>
          <a:solidFill>
            <a:schemeClr val="bg1">
              <a:lumMod val="65000"/>
            </a:schemeClr>
          </a:solidFill>
          <a:ln w="12700" cap="flat" cmpd="sng" algn="ctr">
            <a:noFill/>
            <a:prstDash val="solid"/>
            <a:miter lim="800000"/>
          </a:ln>
          <a:effectLst/>
        </p:spPr>
        <p:txBody>
          <a:bodyPr rtlCol="0" anchor="ctr"/>
          <a:lstStyle/>
          <a:p>
            <a:pPr algn="ctr"/>
            <a:r>
              <a:rPr lang="en-US" sz="2000" dirty="0">
                <a:solidFill>
                  <a:schemeClr val="bg1"/>
                </a:solidFill>
              </a:rPr>
              <a:t>Step 5.</a:t>
            </a:r>
          </a:p>
          <a:p>
            <a:pPr algn="ctr"/>
            <a:r>
              <a:rPr lang="en-US" sz="2000" dirty="0">
                <a:solidFill>
                  <a:schemeClr val="bg1"/>
                </a:solidFill>
              </a:rPr>
              <a:t>Develop a </a:t>
            </a:r>
            <a:r>
              <a:rPr lang="en-US" sz="2000" dirty="0" smtClean="0">
                <a:solidFill>
                  <a:schemeClr val="bg1"/>
                </a:solidFill>
              </a:rPr>
              <a:t>PES/carbon </a:t>
            </a:r>
            <a:r>
              <a:rPr lang="en-US" sz="2000" dirty="0">
                <a:solidFill>
                  <a:schemeClr val="bg1"/>
                </a:solidFill>
              </a:rPr>
              <a:t>offset methodology</a:t>
            </a:r>
          </a:p>
        </p:txBody>
      </p:sp>
    </p:spTree>
    <p:extLst>
      <p:ext uri="{BB962C8B-B14F-4D97-AF65-F5344CB8AC3E}">
        <p14:creationId xmlns:p14="http://schemas.microsoft.com/office/powerpoint/2010/main" val="2757148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to the Registries</a:t>
            </a:r>
            <a:endParaRPr lang="en-US" dirty="0"/>
          </a:p>
        </p:txBody>
      </p:sp>
      <p:sp>
        <p:nvSpPr>
          <p:cNvPr id="4" name="Content Placeholder 4"/>
          <p:cNvSpPr txBox="1">
            <a:spLocks/>
          </p:cNvSpPr>
          <p:nvPr/>
        </p:nvSpPr>
        <p:spPr>
          <a:xfrm>
            <a:off x="223572" y="515815"/>
            <a:ext cx="8310828" cy="5223499"/>
          </a:xfrm>
          <a:prstGeom prst="rect">
            <a:avLst/>
          </a:prstGeom>
        </p:spPr>
        <p:txBody>
          <a:bodyPr/>
          <a:lst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en-US" dirty="0" smtClean="0"/>
          </a:p>
          <a:p>
            <a:r>
              <a:rPr lang="en-US" dirty="0" smtClean="0"/>
              <a:t>Land Ownership Eligibility- private, public or both</a:t>
            </a:r>
          </a:p>
          <a:p>
            <a:r>
              <a:rPr lang="en-US" dirty="0" smtClean="0"/>
              <a:t>Aggregation Framework Available </a:t>
            </a:r>
          </a:p>
          <a:p>
            <a:r>
              <a:rPr lang="en-US" dirty="0"/>
              <a:t>Expected </a:t>
            </a:r>
            <a:r>
              <a:rPr lang="en-US" dirty="0" smtClean="0"/>
              <a:t>Revenue</a:t>
            </a:r>
          </a:p>
          <a:p>
            <a:r>
              <a:rPr lang="en-US" dirty="0" smtClean="0"/>
              <a:t>Similar </a:t>
            </a:r>
            <a:r>
              <a:rPr lang="en-US" dirty="0"/>
              <a:t>Methodologies Listed or Under Development</a:t>
            </a:r>
          </a:p>
          <a:p>
            <a:r>
              <a:rPr lang="en-US" dirty="0"/>
              <a:t>Process for Methodology Development </a:t>
            </a:r>
            <a:endParaRPr lang="en-US" dirty="0" smtClean="0"/>
          </a:p>
          <a:p>
            <a:r>
              <a:rPr lang="en-US" dirty="0" smtClean="0"/>
              <a:t>Existing Methodology in Place</a:t>
            </a:r>
          </a:p>
          <a:p>
            <a:r>
              <a:rPr lang="en-US" dirty="0" smtClean="0"/>
              <a:t>Multi-benefit</a:t>
            </a:r>
          </a:p>
          <a:p>
            <a:endParaRPr lang="en-US" dirty="0" smtClean="0"/>
          </a:p>
        </p:txBody>
      </p:sp>
      <p:pic>
        <p:nvPicPr>
          <p:cNvPr id="3" name="Picture 2"/>
          <p:cNvPicPr>
            <a:picLocks noChangeAspect="1"/>
          </p:cNvPicPr>
          <p:nvPr/>
        </p:nvPicPr>
        <p:blipFill>
          <a:blip r:embed="rId3"/>
          <a:stretch>
            <a:fillRect/>
          </a:stretch>
        </p:blipFill>
        <p:spPr>
          <a:xfrm>
            <a:off x="4856823" y="4712821"/>
            <a:ext cx="3846909" cy="786452"/>
          </a:xfrm>
          <a:prstGeom prst="rect">
            <a:avLst/>
          </a:prstGeom>
        </p:spPr>
      </p:pic>
      <p:pic>
        <p:nvPicPr>
          <p:cNvPr id="5" name="Picture 4" descr="California Environmental Protection Agency Air Resources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373" y="165791"/>
            <a:ext cx="2797198" cy="5657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244364" y="787194"/>
            <a:ext cx="672039" cy="1006466"/>
          </a:xfrm>
          <a:prstGeom prst="rect">
            <a:avLst/>
          </a:prstGeom>
        </p:spPr>
      </p:pic>
      <p:pic>
        <p:nvPicPr>
          <p:cNvPr id="7" name="Picture 6" descr="S:\CORP_Art\_Resources\Non-SCS Assets\American Carbon Registry\acr_logo_1216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425" y="2344640"/>
            <a:ext cx="1291210" cy="549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7239000" y="3224641"/>
            <a:ext cx="1762071" cy="563384"/>
          </a:xfrm>
          <a:prstGeom prst="rect">
            <a:avLst/>
          </a:prstGeom>
        </p:spPr>
      </p:pic>
    </p:spTree>
    <p:extLst>
      <p:ext uri="{BB962C8B-B14F-4D97-AF65-F5344CB8AC3E}">
        <p14:creationId xmlns:p14="http://schemas.microsoft.com/office/powerpoint/2010/main" val="38557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795" y="224694"/>
            <a:ext cx="8206409" cy="584775"/>
          </a:xfrm>
          <a:prstGeom prst="rect">
            <a:avLst/>
          </a:prstGeom>
          <a:solidFill>
            <a:schemeClr val="bg1"/>
          </a:solidFill>
        </p:spPr>
        <p:txBody>
          <a:bodyPr wrap="square" rtlCol="0">
            <a:spAutoFit/>
          </a:bodyPr>
          <a:lstStyle/>
          <a:p>
            <a:pPr fontAlgn="auto">
              <a:spcBef>
                <a:spcPts val="0"/>
              </a:spcBef>
              <a:spcAft>
                <a:spcPts val="0"/>
              </a:spcAft>
            </a:pPr>
            <a:r>
              <a:rPr lang="en-US" sz="3200" b="1" dirty="0" smtClean="0">
                <a:solidFill>
                  <a:srgbClr val="78A22F"/>
                </a:solidFill>
                <a:latin typeface="Calibri" panose="020F0502020204030204"/>
                <a:ea typeface="+mn-ea"/>
              </a:rPr>
              <a:t>Outline for Talk</a:t>
            </a:r>
            <a:endParaRPr lang="en-US" sz="3200" b="1" dirty="0">
              <a:solidFill>
                <a:srgbClr val="78A22F"/>
              </a:solidFill>
              <a:latin typeface="Calibri" panose="020F0502020204030204"/>
              <a:ea typeface="+mn-ea"/>
            </a:endParaRPr>
          </a:p>
        </p:txBody>
      </p:sp>
      <p:sp>
        <p:nvSpPr>
          <p:cNvPr id="7" name="TextBox 6"/>
          <p:cNvSpPr txBox="1"/>
          <p:nvPr/>
        </p:nvSpPr>
        <p:spPr>
          <a:xfrm>
            <a:off x="468794" y="1322614"/>
            <a:ext cx="8206409" cy="5201424"/>
          </a:xfrm>
          <a:prstGeom prst="rect">
            <a:avLst/>
          </a:prstGeom>
          <a:noFill/>
          <a:ln>
            <a:noFill/>
          </a:ln>
        </p:spPr>
        <p:txBody>
          <a:bodyPr wrap="square" rtlCol="0">
            <a:spAutoFit/>
          </a:bodyPr>
          <a:lstStyle/>
          <a:p>
            <a:pPr marL="285750" marR="0" lvl="1" indent="-285750" defTabSz="914400" eaLnBrk="1" fontAlgn="auto" latinLnBrk="0" hangingPunct="1">
              <a:lnSpc>
                <a:spcPct val="100000"/>
              </a:lnSpc>
              <a:spcBef>
                <a:spcPts val="0"/>
              </a:spcBef>
              <a:spcAft>
                <a:spcPts val="0"/>
              </a:spcAft>
              <a:buClr>
                <a:srgbClr val="5D8712"/>
              </a:buClr>
              <a:buSzTx/>
              <a:buFont typeface="Wingdings" panose="05000000000000000000" pitchFamily="2" charset="2"/>
              <a:buChar char="§"/>
              <a:tabLst/>
              <a:defRPr/>
            </a:pPr>
            <a:r>
              <a:rPr kumimoji="0" lang="en-US" sz="2400" b="1" i="0" u="none" strike="noStrike" kern="0" cap="none" spc="0" normalizeH="0" baseline="0" noProof="0" dirty="0" smtClean="0">
                <a:ln>
                  <a:noFill/>
                </a:ln>
                <a:solidFill>
                  <a:prstClr val="black"/>
                </a:solidFill>
                <a:effectLst/>
                <a:uLnTx/>
                <a:uFillTx/>
              </a:rPr>
              <a:t>CCB Standards-</a:t>
            </a:r>
            <a:r>
              <a:rPr kumimoji="0" lang="en-US" sz="2400" b="1" i="0" u="none" strike="noStrike" kern="0" cap="none" spc="0" normalizeH="0" noProof="0" dirty="0" smtClean="0">
                <a:ln>
                  <a:noFill/>
                </a:ln>
                <a:solidFill>
                  <a:prstClr val="black"/>
                </a:solidFill>
                <a:effectLst/>
                <a:uLnTx/>
                <a:uFillTx/>
              </a:rPr>
              <a:t> </a:t>
            </a:r>
            <a:r>
              <a:rPr kumimoji="0" lang="en-US" sz="2400" b="1" i="0" u="none" strike="noStrike" kern="0" cap="none" spc="0" normalizeH="0" baseline="0" noProof="0" dirty="0" smtClean="0">
                <a:ln>
                  <a:noFill/>
                </a:ln>
                <a:solidFill>
                  <a:prstClr val="black"/>
                </a:solidFill>
                <a:effectLst/>
                <a:uLnTx/>
                <a:uFillTx/>
              </a:rPr>
              <a:t>Background</a:t>
            </a:r>
          </a:p>
          <a:p>
            <a:pPr marL="0" marR="0" lvl="1" defTabSz="914400" eaLnBrk="1" fontAlgn="auto" latinLnBrk="0" hangingPunct="1">
              <a:lnSpc>
                <a:spcPct val="100000"/>
              </a:lnSpc>
              <a:spcBef>
                <a:spcPts val="0"/>
              </a:spcBef>
              <a:spcAft>
                <a:spcPts val="0"/>
              </a:spcAft>
              <a:buClr>
                <a:srgbClr val="5D8712"/>
              </a:buClr>
              <a:buSzTx/>
              <a:tabLst/>
              <a:defRPr/>
            </a:pPr>
            <a:endParaRPr kumimoji="0" lang="en-US" sz="2400" b="0" i="0" u="none" strike="noStrike" kern="0" cap="none" spc="0" normalizeH="0" baseline="0" noProof="0" dirty="0" smtClean="0">
              <a:ln>
                <a:noFill/>
              </a:ln>
              <a:solidFill>
                <a:prstClr val="black"/>
              </a:solidFill>
              <a:effectLst/>
              <a:uLnTx/>
              <a:uFillTx/>
            </a:endParaRPr>
          </a:p>
          <a:p>
            <a:pPr marL="285750" marR="0" lvl="1" indent="-285750" defTabSz="914400" eaLnBrk="1" fontAlgn="auto" latinLnBrk="0" hangingPunct="1">
              <a:lnSpc>
                <a:spcPct val="100000"/>
              </a:lnSpc>
              <a:spcBef>
                <a:spcPts val="0"/>
              </a:spcBef>
              <a:spcAft>
                <a:spcPts val="0"/>
              </a:spcAft>
              <a:buClr>
                <a:srgbClr val="5D8712"/>
              </a:buClr>
              <a:buSzTx/>
              <a:buFont typeface="Wingdings" panose="05000000000000000000" pitchFamily="2" charset="2"/>
              <a:buChar char="§"/>
              <a:tabLst/>
              <a:defRPr/>
            </a:pPr>
            <a:r>
              <a:rPr kumimoji="0" lang="en-US" sz="2400" b="1" i="0" u="none" strike="noStrike" kern="0" cap="none" spc="0" normalizeH="0" baseline="0" noProof="0" dirty="0" smtClean="0">
                <a:ln>
                  <a:noFill/>
                </a:ln>
                <a:solidFill>
                  <a:prstClr val="black"/>
                </a:solidFill>
                <a:effectLst/>
                <a:uLnTx/>
                <a:uFillTx/>
              </a:rPr>
              <a:t>CCB Standards</a:t>
            </a:r>
            <a:r>
              <a:rPr lang="en-US" sz="2400" b="1" kern="0" noProof="0" dirty="0" smtClean="0">
                <a:solidFill>
                  <a:prstClr val="black"/>
                </a:solidFill>
              </a:rPr>
              <a:t>-  </a:t>
            </a:r>
            <a:r>
              <a:rPr lang="en-US" sz="2400" b="1" kern="0" dirty="0" smtClean="0">
                <a:solidFill>
                  <a:prstClr val="black"/>
                </a:solidFill>
              </a:rPr>
              <a:t>Project Development Overview</a:t>
            </a:r>
          </a:p>
          <a:p>
            <a:pPr marL="285750" marR="0" lvl="1" indent="-285750" defTabSz="914400" eaLnBrk="1" fontAlgn="auto" latinLnBrk="0" hangingPunct="1">
              <a:lnSpc>
                <a:spcPct val="100000"/>
              </a:lnSpc>
              <a:spcBef>
                <a:spcPts val="0"/>
              </a:spcBef>
              <a:spcAft>
                <a:spcPts val="0"/>
              </a:spcAft>
              <a:buClr>
                <a:srgbClr val="5D8712"/>
              </a:buClr>
              <a:buSzTx/>
              <a:buFont typeface="Wingdings" panose="05000000000000000000" pitchFamily="2" charset="2"/>
              <a:buChar char="§"/>
              <a:tabLst/>
              <a:defRPr/>
            </a:pPr>
            <a:endParaRPr lang="en-US" sz="2400" kern="0" dirty="0" smtClean="0">
              <a:solidFill>
                <a:prstClr val="black"/>
              </a:solidFill>
            </a:endParaRPr>
          </a:p>
          <a:p>
            <a:pPr marL="285750" marR="0" lvl="1" indent="-285750" defTabSz="914400" eaLnBrk="1" fontAlgn="auto" latinLnBrk="0" hangingPunct="1">
              <a:lnSpc>
                <a:spcPct val="100000"/>
              </a:lnSpc>
              <a:spcBef>
                <a:spcPts val="0"/>
              </a:spcBef>
              <a:spcAft>
                <a:spcPts val="0"/>
              </a:spcAft>
              <a:buClr>
                <a:srgbClr val="5D8712"/>
              </a:buClr>
              <a:buSzTx/>
              <a:buFont typeface="Wingdings" panose="05000000000000000000" pitchFamily="2" charset="2"/>
              <a:buChar char="§"/>
              <a:tabLst/>
              <a:defRPr/>
            </a:pPr>
            <a:r>
              <a:rPr lang="en-US" sz="2400" b="1" kern="0" dirty="0" smtClean="0">
                <a:solidFill>
                  <a:prstClr val="black"/>
                </a:solidFill>
              </a:rPr>
              <a:t>Key</a:t>
            </a:r>
            <a:r>
              <a:rPr kumimoji="0" lang="en-US" sz="2400" b="1" i="0" u="none" strike="noStrike" kern="0" cap="none" spc="0" normalizeH="0" baseline="0" noProof="0" dirty="0" smtClean="0">
                <a:ln>
                  <a:noFill/>
                </a:ln>
                <a:solidFill>
                  <a:prstClr val="black"/>
                </a:solidFill>
                <a:effectLst/>
                <a:uLnTx/>
                <a:uFillTx/>
              </a:rPr>
              <a:t> Requirements of CCB Standards</a:t>
            </a:r>
            <a:r>
              <a:rPr kumimoji="0" lang="en-US" sz="2400" b="1" i="0" u="none" strike="noStrike" kern="0" cap="none" spc="0" normalizeH="0" noProof="0" dirty="0" smtClean="0">
                <a:ln>
                  <a:noFill/>
                </a:ln>
                <a:solidFill>
                  <a:prstClr val="black"/>
                </a:solidFill>
                <a:effectLst/>
                <a:uLnTx/>
                <a:uFillTx/>
              </a:rPr>
              <a:t> </a:t>
            </a:r>
            <a:endParaRPr kumimoji="0" lang="en-US" sz="2400" b="0" i="0" u="none" strike="noStrike" kern="0" cap="none" spc="0" normalizeH="0" baseline="0" noProof="0" dirty="0" smtClean="0">
              <a:ln>
                <a:noFill/>
              </a:ln>
              <a:solidFill>
                <a:prstClr val="black"/>
              </a:solidFill>
              <a:effectLst/>
              <a:uLnTx/>
              <a:uFillTx/>
            </a:endParaRPr>
          </a:p>
          <a:p>
            <a:pPr marL="1257300" lvl="3" indent="-342900" fontAlgn="auto">
              <a:spcBef>
                <a:spcPts val="0"/>
              </a:spcBef>
              <a:spcAft>
                <a:spcPts val="0"/>
              </a:spcAft>
              <a:buClr>
                <a:srgbClr val="5D8712"/>
              </a:buClr>
              <a:buFont typeface="Wingdings" panose="05000000000000000000" pitchFamily="2" charset="2"/>
              <a:buChar char="§"/>
              <a:defRPr/>
            </a:pPr>
            <a:r>
              <a:rPr lang="en-US" sz="2400" kern="0" dirty="0" smtClean="0">
                <a:solidFill>
                  <a:prstClr val="black"/>
                </a:solidFill>
              </a:rPr>
              <a:t>Climate</a:t>
            </a:r>
          </a:p>
          <a:p>
            <a:pPr marL="1257300" lvl="3" indent="-342900" fontAlgn="auto">
              <a:spcBef>
                <a:spcPts val="0"/>
              </a:spcBef>
              <a:spcAft>
                <a:spcPts val="0"/>
              </a:spcAft>
              <a:buClr>
                <a:srgbClr val="5D8712"/>
              </a:buClr>
              <a:buFont typeface="Wingdings" panose="05000000000000000000" pitchFamily="2" charset="2"/>
              <a:buChar char="§"/>
              <a:defRPr/>
            </a:pPr>
            <a:r>
              <a:rPr lang="en-US" sz="2400" kern="0" dirty="0" smtClean="0">
                <a:solidFill>
                  <a:prstClr val="black"/>
                </a:solidFill>
              </a:rPr>
              <a:t>Community</a:t>
            </a:r>
          </a:p>
          <a:p>
            <a:pPr marL="1257300" lvl="3" indent="-342900" fontAlgn="auto">
              <a:spcBef>
                <a:spcPts val="0"/>
              </a:spcBef>
              <a:spcAft>
                <a:spcPts val="0"/>
              </a:spcAft>
              <a:buClr>
                <a:srgbClr val="5D8712"/>
              </a:buClr>
              <a:buFont typeface="Wingdings" panose="05000000000000000000" pitchFamily="2" charset="2"/>
              <a:buChar char="§"/>
              <a:defRPr/>
            </a:pPr>
            <a:r>
              <a:rPr lang="en-US" sz="2400" kern="0" dirty="0" smtClean="0">
                <a:solidFill>
                  <a:prstClr val="black"/>
                </a:solidFill>
              </a:rPr>
              <a:t>Biodiversity</a:t>
            </a:r>
          </a:p>
          <a:p>
            <a:pPr marL="1257300" lvl="3" indent="-342900" fontAlgn="auto">
              <a:spcBef>
                <a:spcPts val="0"/>
              </a:spcBef>
              <a:spcAft>
                <a:spcPts val="0"/>
              </a:spcAft>
              <a:buClr>
                <a:srgbClr val="5D8712"/>
              </a:buClr>
              <a:buFont typeface="Wingdings" panose="05000000000000000000" pitchFamily="2" charset="2"/>
              <a:buChar char="§"/>
              <a:defRPr/>
            </a:pPr>
            <a:endParaRPr lang="en-US" sz="2400" kern="0" dirty="0">
              <a:solidFill>
                <a:prstClr val="black"/>
              </a:solidFill>
            </a:endParaRPr>
          </a:p>
          <a:p>
            <a:pPr marL="285750" lvl="1" indent="-285750" fontAlgn="auto">
              <a:spcBef>
                <a:spcPts val="0"/>
              </a:spcBef>
              <a:spcAft>
                <a:spcPts val="0"/>
              </a:spcAft>
              <a:buClr>
                <a:srgbClr val="5D8712"/>
              </a:buClr>
              <a:buFont typeface="Wingdings" panose="05000000000000000000" pitchFamily="2" charset="2"/>
              <a:buChar char="§"/>
              <a:defRPr/>
            </a:pPr>
            <a:r>
              <a:rPr kumimoji="0" lang="en-US" sz="2400" b="1" i="0" u="none" strike="noStrike" kern="0" cap="none" spc="0" normalizeH="0" baseline="0" noProof="0" dirty="0" smtClean="0">
                <a:ln>
                  <a:noFill/>
                </a:ln>
                <a:solidFill>
                  <a:prstClr val="black"/>
                </a:solidFill>
                <a:effectLst/>
                <a:uLnTx/>
                <a:uFillTx/>
              </a:rPr>
              <a:t>Case</a:t>
            </a:r>
            <a:r>
              <a:rPr kumimoji="0" lang="en-US" sz="2400" b="1" i="0" u="none" strike="noStrike" kern="0" cap="none" spc="0" normalizeH="0" noProof="0" dirty="0" smtClean="0">
                <a:ln>
                  <a:noFill/>
                </a:ln>
                <a:solidFill>
                  <a:prstClr val="black"/>
                </a:solidFill>
                <a:effectLst/>
                <a:uLnTx/>
                <a:uFillTx/>
              </a:rPr>
              <a:t> Study- Sequoia National Forest Meadows</a:t>
            </a:r>
          </a:p>
          <a:p>
            <a:pPr marL="285750" lvl="1" indent="-285750" fontAlgn="auto">
              <a:spcBef>
                <a:spcPts val="0"/>
              </a:spcBef>
              <a:spcAft>
                <a:spcPts val="0"/>
              </a:spcAft>
              <a:buClr>
                <a:srgbClr val="5D8712"/>
              </a:buClr>
              <a:buFont typeface="Wingdings" panose="05000000000000000000" pitchFamily="2" charset="2"/>
              <a:buChar char="§"/>
              <a:defRPr/>
            </a:pPr>
            <a:endParaRPr kumimoji="0" lang="en-US" sz="2400" b="1" i="0" u="none" strike="noStrike" kern="0" cap="none" spc="0" normalizeH="0" baseline="0" noProof="0" dirty="0" smtClean="0">
              <a:ln>
                <a:noFill/>
              </a:ln>
              <a:solidFill>
                <a:prstClr val="black"/>
              </a:solidFill>
              <a:effectLst/>
              <a:uLnTx/>
              <a:uFillTx/>
            </a:endParaRPr>
          </a:p>
          <a:p>
            <a:pPr marL="285750" lvl="1" indent="-285750" fontAlgn="auto">
              <a:spcBef>
                <a:spcPts val="0"/>
              </a:spcBef>
              <a:spcAft>
                <a:spcPts val="0"/>
              </a:spcAft>
              <a:buClr>
                <a:srgbClr val="5D8712"/>
              </a:buClr>
              <a:buFont typeface="Wingdings" panose="05000000000000000000" pitchFamily="2" charset="2"/>
              <a:buChar char="§"/>
              <a:defRPr/>
            </a:pPr>
            <a:r>
              <a:rPr kumimoji="0" lang="en-US" sz="2400" b="1" i="0" u="none" strike="noStrike" kern="0" cap="none" spc="0" normalizeH="0" baseline="0" noProof="0" dirty="0" smtClean="0">
                <a:ln>
                  <a:noFill/>
                </a:ln>
                <a:solidFill>
                  <a:prstClr val="black"/>
                </a:solidFill>
                <a:effectLst/>
                <a:uLnTx/>
                <a:uFillTx/>
              </a:rPr>
              <a:t>Programmatic</a:t>
            </a:r>
            <a:r>
              <a:rPr kumimoji="0" lang="en-US" sz="2400" b="1" i="0" u="none" strike="noStrike" kern="0" cap="none" spc="0" normalizeH="0" noProof="0" dirty="0" smtClean="0">
                <a:ln>
                  <a:noFill/>
                </a:ln>
                <a:solidFill>
                  <a:prstClr val="black"/>
                </a:solidFill>
                <a:effectLst/>
                <a:uLnTx/>
                <a:uFillTx/>
              </a:rPr>
              <a:t> Approach</a:t>
            </a:r>
          </a:p>
          <a:p>
            <a:pPr marL="0" lvl="1" fontAlgn="auto">
              <a:spcBef>
                <a:spcPts val="0"/>
              </a:spcBef>
              <a:spcAft>
                <a:spcPts val="0"/>
              </a:spcAft>
              <a:buClr>
                <a:srgbClr val="5D8712"/>
              </a:buClr>
              <a:defRPr/>
            </a:pPr>
            <a:endParaRPr kumimoji="0" lang="en-US" sz="2000" b="0" i="0" u="none" strike="noStrike" kern="0" cap="none" spc="0" normalizeH="0" baseline="0" noProof="0" dirty="0" smtClean="0">
              <a:ln>
                <a:noFill/>
              </a:ln>
              <a:solidFill>
                <a:prstClr val="black"/>
              </a:solidFill>
              <a:effectLst/>
              <a:uLnTx/>
              <a:uFillTx/>
            </a:endParaRPr>
          </a:p>
          <a:p>
            <a:pPr marL="0" marR="0" lvl="1" defTabSz="914400" eaLnBrk="1" fontAlgn="auto" latinLnBrk="0" hangingPunct="1">
              <a:lnSpc>
                <a:spcPct val="100000"/>
              </a:lnSpc>
              <a:spcBef>
                <a:spcPts val="0"/>
              </a:spcBef>
              <a:spcAft>
                <a:spcPts val="0"/>
              </a:spcAft>
              <a:buClr>
                <a:srgbClr val="5D8712"/>
              </a:buClr>
              <a:buSzTx/>
              <a:tabLst/>
              <a:defRPr/>
            </a:pPr>
            <a:endParaRPr kumimoji="0" lang="en-US" sz="20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3831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288925"/>
            <a:ext cx="4465145" cy="682625"/>
          </a:xfrm>
        </p:spPr>
        <p:txBody>
          <a:bodyPr/>
          <a:lstStyle/>
          <a:p>
            <a:r>
              <a:rPr lang="en-US" dirty="0" smtClean="0"/>
              <a:t>Climate Community and Biodiversity Alliance (CCB or CCBA)</a:t>
            </a:r>
            <a:endParaRPr lang="en-US" dirty="0"/>
          </a:p>
        </p:txBody>
      </p:sp>
      <p:pic>
        <p:nvPicPr>
          <p:cNvPr id="3" name="Picture 2" descr="S:\CORP_Art\_Resources\Non-SCS Assets\CCB\c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083" y="617674"/>
            <a:ext cx="3849649" cy="782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323860"/>
            <a:ext cx="4406900" cy="2503249"/>
          </a:xfrm>
          <a:prstGeom prst="rect">
            <a:avLst/>
          </a:prstGeom>
        </p:spPr>
        <p:txBody>
          <a:bodyPr wrap="square">
            <a:spAutoFit/>
          </a:bodyPr>
          <a:lstStyle/>
          <a:p>
            <a:pPr marL="228600" lvl="0" indent="-228600">
              <a:spcBef>
                <a:spcPts val="2000"/>
              </a:spcBef>
              <a:buClr>
                <a:srgbClr val="78A22F"/>
              </a:buClr>
              <a:buSzPct val="75000"/>
              <a:buFont typeface="Wingdings" pitchFamily="2" charset="2"/>
              <a:buChar char="n"/>
            </a:pPr>
            <a:r>
              <a:rPr lang="en-US" sz="2000" dirty="0" smtClean="0">
                <a:solidFill>
                  <a:srgbClr val="595959"/>
                </a:solidFill>
                <a:latin typeface="Calibri"/>
                <a:ea typeface="ＭＳ Ｐゴシック" charset="0"/>
              </a:rPr>
              <a:t>Background: Partnership of leading NGO’s, founded in 2003</a:t>
            </a:r>
          </a:p>
          <a:p>
            <a:pPr marL="228600" lvl="0" indent="-228600">
              <a:spcBef>
                <a:spcPts val="2000"/>
              </a:spcBef>
              <a:buClr>
                <a:srgbClr val="78A22F"/>
              </a:buClr>
              <a:buSzPct val="75000"/>
              <a:buFont typeface="Wingdings" pitchFamily="2" charset="2"/>
              <a:buChar char="n"/>
            </a:pPr>
            <a:r>
              <a:rPr lang="en-US" sz="2000" dirty="0" smtClean="0">
                <a:solidFill>
                  <a:srgbClr val="595959"/>
                </a:solidFill>
                <a:latin typeface="Calibri"/>
                <a:ea typeface="ＭＳ Ｐゴシック" charset="0"/>
              </a:rPr>
              <a:t>Identify multi-benefit land management projects that deliver net positive benefits for climate change mitigation, for local communities, and for biodiversity</a:t>
            </a:r>
          </a:p>
        </p:txBody>
      </p:sp>
      <p:pic>
        <p:nvPicPr>
          <p:cNvPr id="6" name="Picture 5"/>
          <p:cNvPicPr>
            <a:picLocks noChangeAspect="1"/>
          </p:cNvPicPr>
          <p:nvPr/>
        </p:nvPicPr>
        <p:blipFill>
          <a:blip r:embed="rId4"/>
          <a:stretch>
            <a:fillRect/>
          </a:stretch>
        </p:blipFill>
        <p:spPr>
          <a:xfrm>
            <a:off x="4937755" y="1574560"/>
            <a:ext cx="3682303" cy="3682303"/>
          </a:xfrm>
          <a:prstGeom prst="rect">
            <a:avLst/>
          </a:prstGeom>
        </p:spPr>
      </p:pic>
    </p:spTree>
    <p:extLst>
      <p:ext uri="{BB962C8B-B14F-4D97-AF65-F5344CB8AC3E}">
        <p14:creationId xmlns:p14="http://schemas.microsoft.com/office/powerpoint/2010/main" val="2806201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85216"/>
          </a:xfrm>
        </p:spPr>
        <p:txBody>
          <a:bodyPr/>
          <a:lstStyle/>
          <a:p>
            <a:pPr eaLnBrk="1" hangingPunct="1">
              <a:defRPr/>
            </a:pPr>
            <a:r>
              <a:rPr lang="en-US" sz="3000" dirty="0" smtClean="0">
                <a:ea typeface="+mj-ea"/>
              </a:rPr>
              <a:t>Climate, Community &amp; Biodiversity Program</a:t>
            </a:r>
            <a:endParaRPr lang="en-US" sz="3000" dirty="0">
              <a:ea typeface="+mj-ea"/>
            </a:endParaRPr>
          </a:p>
        </p:txBody>
      </p:sp>
      <p:sp>
        <p:nvSpPr>
          <p:cNvPr id="9" name="Rectangle 8"/>
          <p:cNvSpPr>
            <a:spLocks noChangeArrowheads="1"/>
          </p:cNvSpPr>
          <p:nvPr/>
        </p:nvSpPr>
        <p:spPr bwMode="auto">
          <a:xfrm>
            <a:off x="7162800" y="6400801"/>
            <a:ext cx="1677562" cy="304800"/>
          </a:xfrm>
          <a:prstGeom prst="rect">
            <a:avLst/>
          </a:prstGeom>
          <a:noFill/>
          <a:ln w="9525">
            <a:noFill/>
            <a:miter lim="800000"/>
            <a:headEnd/>
            <a:tailEnd/>
          </a:ln>
          <a:effectLst/>
        </p:spPr>
        <p:txBody>
          <a:bodyPr anchor="ctr"/>
          <a:lstStyle/>
          <a:p>
            <a:pPr algn="ctr">
              <a:defRPr/>
            </a:pPr>
            <a:r>
              <a:rPr lang="en-US" sz="1100" dirty="0" smtClean="0">
                <a:latin typeface="+mn-lt"/>
              </a:rPr>
              <a:t>Photos: </a:t>
            </a:r>
            <a:r>
              <a:rPr lang="en-US" sz="1100" dirty="0" err="1" smtClean="0">
                <a:latin typeface="+mn-lt"/>
              </a:rPr>
              <a:t>J.Henman</a:t>
            </a:r>
            <a:endParaRPr lang="en-US" sz="1100" dirty="0">
              <a:latin typeface="+mn-lt"/>
            </a:endParaRPr>
          </a:p>
        </p:txBody>
      </p:sp>
      <p:sp>
        <p:nvSpPr>
          <p:cNvPr id="14" name="Content Placeholder 2"/>
          <p:cNvSpPr txBox="1">
            <a:spLocks/>
          </p:cNvSpPr>
          <p:nvPr/>
        </p:nvSpPr>
        <p:spPr>
          <a:xfrm>
            <a:off x="612648" y="1289713"/>
            <a:ext cx="8531352" cy="2286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algn="ctr">
              <a:buFont typeface="Arial" pitchFamily="34" charset="0"/>
              <a:buNone/>
            </a:pPr>
            <a:r>
              <a:rPr lang="en-US" dirty="0" smtClean="0">
                <a:cs typeface="Gill Sans MT" pitchFamily="34" charset="0"/>
              </a:rPr>
              <a:t>The CCB Program stimulates and promotes land management activities that credibly </a:t>
            </a:r>
            <a:r>
              <a:rPr lang="en-US" dirty="0" smtClean="0">
                <a:solidFill>
                  <a:schemeClr val="accent6"/>
                </a:solidFill>
                <a:cs typeface="Gill Sans MT" pitchFamily="34" charset="0"/>
              </a:rPr>
              <a:t>mitigate global climate change</a:t>
            </a:r>
            <a:r>
              <a:rPr lang="en-US" dirty="0" smtClean="0">
                <a:cs typeface="Gill Sans MT" pitchFamily="34" charset="0"/>
              </a:rPr>
              <a:t>, </a:t>
            </a:r>
            <a:r>
              <a:rPr lang="en-US" dirty="0" smtClean="0">
                <a:solidFill>
                  <a:schemeClr val="accent4"/>
                </a:solidFill>
                <a:cs typeface="Gill Sans MT" pitchFamily="34" charset="0"/>
              </a:rPr>
              <a:t>improve the wellbeing and reduce the poverty of local communities</a:t>
            </a:r>
            <a:r>
              <a:rPr lang="en-US" dirty="0" smtClean="0">
                <a:cs typeface="Gill Sans MT" pitchFamily="34" charset="0"/>
              </a:rPr>
              <a:t>, and </a:t>
            </a:r>
            <a:r>
              <a:rPr lang="en-US" dirty="0" smtClean="0">
                <a:solidFill>
                  <a:schemeClr val="accent2"/>
                </a:solidFill>
                <a:cs typeface="Gill Sans MT" pitchFamily="34" charset="0"/>
              </a:rPr>
              <a:t>conserve biodiversity</a:t>
            </a:r>
            <a:r>
              <a:rPr lang="en-US" dirty="0" smtClean="0">
                <a:cs typeface="Gill Sans MT" pitchFamily="34" charset="0"/>
              </a:rPr>
              <a:t>.</a:t>
            </a:r>
            <a:endParaRPr lang="en-US" sz="3200" b="1" dirty="0" smtClean="0">
              <a:cs typeface="Gill Sans MT" pitchFamily="34" charset="0"/>
            </a:endParaRPr>
          </a:p>
        </p:txBody>
      </p:sp>
      <p:pic>
        <p:nvPicPr>
          <p:cNvPr id="15" name="Picture 14" descr="DSC02892.JPG"/>
          <p:cNvPicPr>
            <a:picLocks noChangeAspect="1"/>
          </p:cNvPicPr>
          <p:nvPr/>
        </p:nvPicPr>
        <p:blipFill>
          <a:blip r:embed="rId3" cstate="screen"/>
          <a:srcRect/>
          <a:stretch>
            <a:fillRect/>
          </a:stretch>
        </p:blipFill>
        <p:spPr>
          <a:xfrm>
            <a:off x="3657600" y="3638904"/>
            <a:ext cx="2341819" cy="2364026"/>
          </a:xfrm>
          <a:prstGeom prst="ellipse">
            <a:avLst/>
          </a:prstGeom>
          <a:ln w="41275">
            <a:solidFill>
              <a:schemeClr val="bg1"/>
            </a:solidFill>
          </a:ln>
        </p:spPr>
      </p:pic>
      <p:pic>
        <p:nvPicPr>
          <p:cNvPr id="16" name="Content Placeholder 13" descr="IMG_1199.JPG"/>
          <p:cNvPicPr>
            <a:picLocks noChangeAspect="1"/>
          </p:cNvPicPr>
          <p:nvPr/>
        </p:nvPicPr>
        <p:blipFill>
          <a:blip r:embed="rId4" cstate="screen"/>
          <a:srcRect/>
          <a:stretch>
            <a:fillRect/>
          </a:stretch>
        </p:blipFill>
        <p:spPr bwMode="auto">
          <a:xfrm>
            <a:off x="1427419" y="3625282"/>
            <a:ext cx="2381417" cy="2329531"/>
          </a:xfrm>
          <a:prstGeom prst="flowChartConnector">
            <a:avLst/>
          </a:prstGeom>
          <a:noFill/>
          <a:ln w="41275">
            <a:solidFill>
              <a:schemeClr val="bg1"/>
            </a:solidFill>
            <a:miter lim="800000"/>
            <a:headEnd/>
            <a:tailEnd/>
          </a:ln>
        </p:spPr>
      </p:pic>
      <p:pic>
        <p:nvPicPr>
          <p:cNvPr id="17" name="Picture 16" descr="DSC02670.JPG"/>
          <p:cNvPicPr>
            <a:picLocks noChangeAspect="1"/>
          </p:cNvPicPr>
          <p:nvPr/>
        </p:nvPicPr>
        <p:blipFill>
          <a:blip r:embed="rId5" cstate="screen"/>
          <a:srcRect/>
          <a:stretch>
            <a:fillRect/>
          </a:stretch>
        </p:blipFill>
        <p:spPr>
          <a:xfrm>
            <a:off x="5845611" y="3696722"/>
            <a:ext cx="2180521" cy="2306207"/>
          </a:xfrm>
          <a:prstGeom prst="ellipse">
            <a:avLst/>
          </a:prstGeom>
          <a:ln w="41275">
            <a:solidFill>
              <a:schemeClr val="bg1"/>
            </a:solidFill>
          </a:ln>
        </p:spPr>
      </p:pic>
    </p:spTree>
    <p:extLst>
      <p:ext uri="{BB962C8B-B14F-4D97-AF65-F5344CB8AC3E}">
        <p14:creationId xmlns:p14="http://schemas.microsoft.com/office/powerpoint/2010/main" val="1445291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 Projects Worldwide</a:t>
            </a:r>
            <a:endParaRPr lang="en-US" dirty="0"/>
          </a:p>
        </p:txBody>
      </p:sp>
      <p:sp>
        <p:nvSpPr>
          <p:cNvPr id="3" name="Date Placeholder 2"/>
          <p:cNvSpPr>
            <a:spLocks noGrp="1"/>
          </p:cNvSpPr>
          <p:nvPr>
            <p:ph type="dt" sz="half" idx="10"/>
          </p:nvPr>
        </p:nvSpPr>
        <p:spPr/>
        <p:txBody>
          <a:bodyPr/>
          <a:lstStyle/>
          <a:p>
            <a:fld id="{EC00F28B-6221-442C-9392-3E559E387EC0}" type="datetime3">
              <a:rPr lang="en-US" smtClean="0"/>
              <a:pPr/>
              <a:t>8 February 2017</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006132768"/>
              </p:ext>
            </p:extLst>
          </p:nvPr>
        </p:nvGraphicFramePr>
        <p:xfrm>
          <a:off x="612775" y="1219200"/>
          <a:ext cx="5874289"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6487064" y="1443989"/>
            <a:ext cx="2505406" cy="187719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87064" y="3755613"/>
            <a:ext cx="2541277" cy="1905958"/>
          </a:xfrm>
          <a:prstGeom prst="rect">
            <a:avLst/>
          </a:prstGeom>
        </p:spPr>
      </p:pic>
    </p:spTree>
    <p:extLst>
      <p:ext uri="{BB962C8B-B14F-4D97-AF65-F5344CB8AC3E}">
        <p14:creationId xmlns:p14="http://schemas.microsoft.com/office/powerpoint/2010/main" val="2901545425"/>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COM_TMP_PowerPointTemplate_V4-0_0917112">
  <a:themeElements>
    <a:clrScheme name="SCSglobal2012">
      <a:dk1>
        <a:sysClr val="windowText" lastClr="000000"/>
      </a:dk1>
      <a:lt1>
        <a:sysClr val="window" lastClr="FFFFFF"/>
      </a:lt1>
      <a:dk2>
        <a:srgbClr val="78A22F"/>
      </a:dk2>
      <a:lt2>
        <a:srgbClr val="007FB2"/>
      </a:lt2>
      <a:accent1>
        <a:srgbClr val="F47B20"/>
      </a:accent1>
      <a:accent2>
        <a:srgbClr val="61116A"/>
      </a:accent2>
      <a:accent3>
        <a:srgbClr val="80DB4B"/>
      </a:accent3>
      <a:accent4>
        <a:srgbClr val="E8EFDC"/>
      </a:accent4>
      <a:accent5>
        <a:srgbClr val="808094"/>
      </a:accent5>
      <a:accent6>
        <a:srgbClr val="E3DF51"/>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M_TMP_PowerPointTemplate_V4-0_0917112">
  <a:themeElements>
    <a:clrScheme name="SCSglobal2012">
      <a:dk1>
        <a:sysClr val="windowText" lastClr="000000"/>
      </a:dk1>
      <a:lt1>
        <a:sysClr val="window" lastClr="FFFFFF"/>
      </a:lt1>
      <a:dk2>
        <a:srgbClr val="78A22F"/>
      </a:dk2>
      <a:lt2>
        <a:srgbClr val="007FB2"/>
      </a:lt2>
      <a:accent1>
        <a:srgbClr val="F47B20"/>
      </a:accent1>
      <a:accent2>
        <a:srgbClr val="61116A"/>
      </a:accent2>
      <a:accent3>
        <a:srgbClr val="80DB4B"/>
      </a:accent3>
      <a:accent4>
        <a:srgbClr val="E8EFDC"/>
      </a:accent4>
      <a:accent5>
        <a:srgbClr val="808094"/>
      </a:accent5>
      <a:accent6>
        <a:srgbClr val="E3DF51"/>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VCS PPT Presentation Template June 2012">
  <a:themeElements>
    <a:clrScheme name="VCS Master Slides">
      <a:dk1>
        <a:srgbClr val="766A62"/>
      </a:dk1>
      <a:lt1>
        <a:sysClr val="window" lastClr="FFFFFF"/>
      </a:lt1>
      <a:dk2>
        <a:srgbClr val="766A62"/>
      </a:dk2>
      <a:lt2>
        <a:srgbClr val="EBDDC3"/>
      </a:lt2>
      <a:accent1>
        <a:srgbClr val="005B82"/>
      </a:accent1>
      <a:accent2>
        <a:srgbClr val="427730"/>
      </a:accent2>
      <a:accent3>
        <a:srgbClr val="55517B"/>
      </a:accent3>
      <a:accent4>
        <a:srgbClr val="BB650E"/>
      </a:accent4>
      <a:accent5>
        <a:srgbClr val="C2D7E0"/>
      </a:accent5>
      <a:accent6>
        <a:srgbClr val="9F0927"/>
      </a:accent6>
      <a:hlink>
        <a:srgbClr val="F7B615"/>
      </a:hlink>
      <a:folHlink>
        <a:srgbClr val="70440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bodyPr vert="horz"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chemeClr val="accent1"/>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VCS PPT Presentation Template 2014-2015" id="{D37EEC1F-38EA-4974-AD66-B0178D2B99E4}" vid="{8992FF9F-8A7F-46B9-B706-2CE6ADA76C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1472</TotalTime>
  <Words>1958</Words>
  <Application>Microsoft Office PowerPoint</Application>
  <PresentationFormat>On-screen Show (4:3)</PresentationFormat>
  <Paragraphs>229</Paragraphs>
  <Slides>25</Slides>
  <Notes>18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MS PGothic</vt:lpstr>
      <vt:lpstr>MS PGothic</vt:lpstr>
      <vt:lpstr>Arial</vt:lpstr>
      <vt:lpstr>Calibri</vt:lpstr>
      <vt:lpstr>Calibri Light</vt:lpstr>
      <vt:lpstr>Gill Sans MT</vt:lpstr>
      <vt:lpstr>Open Sans</vt:lpstr>
      <vt:lpstr>Open Sans Light</vt:lpstr>
      <vt:lpstr>Open Sans Semibold</vt:lpstr>
      <vt:lpstr>Times New Roman</vt:lpstr>
      <vt:lpstr>Wingdings</vt:lpstr>
      <vt:lpstr>COM_TMP_PowerPointTemplate_V4-0_0917112</vt:lpstr>
      <vt:lpstr>Office Theme</vt:lpstr>
      <vt:lpstr>1_COM_TMP_PowerPointTemplate_V4-0_0917112</vt:lpstr>
      <vt:lpstr>VCS PPT Presentation Template June 2012</vt:lpstr>
      <vt:lpstr>Establishing a Climate, Community &amp; Biodiversity Verification Roadmap:                What are the Necessary Steps and Requirements for Establishing a Meadows CCB Project</vt:lpstr>
      <vt:lpstr>GHG Standards</vt:lpstr>
      <vt:lpstr>PowerPoint Presentation</vt:lpstr>
      <vt:lpstr>Road Map for Mountain Meadows Restoration Payment for Ecosystem Services/Carbon Offset Project  </vt:lpstr>
      <vt:lpstr>Key Questions to the Registries</vt:lpstr>
      <vt:lpstr>PowerPoint Presentation</vt:lpstr>
      <vt:lpstr>Climate Community and Biodiversity Alliance (CCB or CCBA)</vt:lpstr>
      <vt:lpstr>Climate, Community &amp; Biodiversity Program</vt:lpstr>
      <vt:lpstr>CCB Projects Worldwide</vt:lpstr>
      <vt:lpstr>CCB Validation Process</vt:lpstr>
      <vt:lpstr>CCB Verification Process</vt:lpstr>
      <vt:lpstr>Net Positive Benefits: Climate</vt:lpstr>
      <vt:lpstr>Net Positive Benefits: Biodiversity</vt:lpstr>
      <vt:lpstr>Net Positive Benefits: Community</vt:lpstr>
      <vt:lpstr>Sierra National Forest Meadows and CCB Standards</vt:lpstr>
      <vt:lpstr>Potential Stakeholders (Sequoia National Forest Meadows)</vt:lpstr>
      <vt:lpstr>Stakeholder Engagement (Sequoia National Forest Meadows)  </vt:lpstr>
      <vt:lpstr>PowerPoint Presentation</vt:lpstr>
      <vt:lpstr>PowerPoint Presentation</vt:lpstr>
      <vt:lpstr>Project Monitoring (Sequoia National Forest  Meadows) </vt:lpstr>
      <vt:lpstr>Programmatic Approach (Aggregation Framework)</vt:lpstr>
      <vt:lpstr>Resources for Developing a CCB Project</vt:lpstr>
      <vt:lpstr>CCB Program Documents </vt:lpstr>
      <vt:lpstr>Other Resources</vt:lpstr>
      <vt:lpstr>PowerPoint Presentation</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Eaton</dc:creator>
  <cp:lastModifiedBy>Letty B. Brown</cp:lastModifiedBy>
  <cp:revision>129</cp:revision>
  <cp:lastPrinted>2017-02-08T02:13:08Z</cp:lastPrinted>
  <dcterms:created xsi:type="dcterms:W3CDTF">2016-02-09T00:28:19Z</dcterms:created>
  <dcterms:modified xsi:type="dcterms:W3CDTF">2017-02-08T21:44:31Z</dcterms:modified>
</cp:coreProperties>
</file>