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8" r:id="rId2"/>
    <p:sldId id="260" r:id="rId3"/>
    <p:sldId id="261" r:id="rId4"/>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52058"/>
  </p:normalViewPr>
  <p:slideViewPr>
    <p:cSldViewPr snapToGrid="0" snapToObjects="1">
      <p:cViewPr varScale="1">
        <p:scale>
          <a:sx n="30" d="100"/>
          <a:sy n="30" d="100"/>
        </p:scale>
        <p:origin x="672" y="24"/>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73AF4-0775-2E48-8E2F-D752B443D05A}" type="datetimeFigureOut">
              <a:rPr lang="en-US" smtClean="0"/>
              <a:t>5/31/2018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D34AB-D549-A64A-AA05-12159878B7BA}" type="slidenum">
              <a:rPr lang="en-US" smtClean="0"/>
              <a:t>‹#›</a:t>
            </a:fld>
            <a:endParaRPr lang="en-US"/>
          </a:p>
        </p:txBody>
      </p:sp>
    </p:spTree>
    <p:extLst>
      <p:ext uri="{BB962C8B-B14F-4D97-AF65-F5344CB8AC3E}">
        <p14:creationId xmlns:p14="http://schemas.microsoft.com/office/powerpoint/2010/main" val="1556720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 </a:t>
            </a:r>
          </a:p>
          <a:p>
            <a:pPr marL="171450" indent="-171450">
              <a:buFont typeface="Arial" charset="0"/>
              <a:buChar char="•"/>
            </a:pPr>
            <a:r>
              <a:rPr lang="en-US" b="1" dirty="0"/>
              <a:t>Role</a:t>
            </a:r>
            <a:r>
              <a:rPr lang="en-US" b="1" baseline="0" dirty="0"/>
              <a:t> and Title: </a:t>
            </a:r>
            <a:r>
              <a:rPr lang="en-US" baseline="0" dirty="0"/>
              <a:t>Staff Attorney and Policy Lead. My role, on the policy side, is to coordinate with our regional offices and try to distill the lessons learned from our science based approaches in each region and turn it into funding opportunities and protections for our water based natural resources. </a:t>
            </a:r>
          </a:p>
          <a:p>
            <a:pPr marL="0" indent="0">
              <a:buFont typeface="Arial" charset="0"/>
              <a:buNone/>
            </a:pPr>
            <a:endParaRPr lang="en-US" baseline="0" dirty="0"/>
          </a:p>
          <a:p>
            <a:pPr marL="171450" indent="-171450">
              <a:buFont typeface="Arial" charset="0"/>
              <a:buChar char="•"/>
            </a:pPr>
            <a:r>
              <a:rPr lang="en-US" b="1" baseline="0" dirty="0"/>
              <a:t>Why I am here: </a:t>
            </a:r>
            <a:r>
              <a:rPr lang="en-US" b="0" baseline="0" dirty="0"/>
              <a:t>I have worked with Mark and now Janet to learn more about the SMP and even to do our best to steer funding in Prop 68 and through the GHG Reduction Fund towards meadows, but I am thrilled to finally be meeting you all with an eye towards coordinating our collective policy skills.</a:t>
            </a:r>
          </a:p>
          <a:p>
            <a:pPr marL="171450" indent="-171450">
              <a:buFont typeface="Arial" charset="0"/>
              <a:buChar char="•"/>
            </a:pPr>
            <a:endParaRPr lang="en-US" b="0" baseline="0" dirty="0"/>
          </a:p>
          <a:p>
            <a:pPr marL="171450" indent="-171450">
              <a:buFont typeface="Arial" charset="0"/>
              <a:buChar char="•"/>
            </a:pPr>
            <a:r>
              <a:rPr lang="en-US" b="1" baseline="0" dirty="0"/>
              <a:t>Outline of Talk: </a:t>
            </a:r>
            <a:r>
              <a:rPr lang="en-US" b="0" baseline="0" dirty="0"/>
              <a:t>Today I plan on giving an update, as best I can, on the current Policy Climate; what we have done; on future opportunities; and on a proposal to set up a policy committee within the SMP with examples of similar partnerships which have gone this route. </a:t>
            </a:r>
            <a:endParaRPr lang="en-US" b="1" dirty="0"/>
          </a:p>
        </p:txBody>
      </p:sp>
      <p:sp>
        <p:nvSpPr>
          <p:cNvPr id="4" name="Slide Number Placeholder 3"/>
          <p:cNvSpPr>
            <a:spLocks noGrp="1"/>
          </p:cNvSpPr>
          <p:nvPr>
            <p:ph type="sldNum" sz="quarter" idx="10"/>
          </p:nvPr>
        </p:nvSpPr>
        <p:spPr/>
        <p:txBody>
          <a:bodyPr/>
          <a:lstStyle/>
          <a:p>
            <a:fld id="{0BDD34AB-D549-A64A-AA05-12159878B7BA}" type="slidenum">
              <a:rPr lang="en-US" smtClean="0"/>
              <a:t>1</a:t>
            </a:fld>
            <a:endParaRPr lang="en-US"/>
          </a:p>
        </p:txBody>
      </p:sp>
    </p:spTree>
    <p:extLst>
      <p:ext uri="{BB962C8B-B14F-4D97-AF65-F5344CB8AC3E}">
        <p14:creationId xmlns:p14="http://schemas.microsoft.com/office/powerpoint/2010/main" val="100430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1" dirty="0"/>
              <a:t>Background</a:t>
            </a:r>
            <a:r>
              <a:rPr lang="en-US" dirty="0"/>
              <a:t>: I am sure that most</a:t>
            </a:r>
            <a:r>
              <a:rPr lang="en-US" baseline="0" dirty="0"/>
              <a:t> of you are aware of the current policy conversations surrounding mountain meadows, but here’s a rundown of some of the most prominent mountain meadow funding sources, current legislative conversations, and on future opportunities.</a:t>
            </a:r>
          </a:p>
          <a:p>
            <a:pPr marL="171450" indent="-171450">
              <a:buFont typeface="Arial" charset="0"/>
              <a:buChar cha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1" baseline="0" dirty="0"/>
              <a:t>Current Climate: </a:t>
            </a:r>
            <a:r>
              <a:rPr lang="en-US" dirty="0"/>
              <a:t>The legislature and SMP partners are currently struggling with how to address the GHG, climate change, climate adaptation challenges. I’ve enjoyed listening to the various</a:t>
            </a:r>
            <a:r>
              <a:rPr lang="en-US" baseline="0" dirty="0"/>
              <a:t> drivers of conversation today surrounding GHG, hydrologic function, and protection of specific species, because it mirrors the important conversations we’re having on the policy level.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1" baseline="0"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1" baseline="0" dirty="0"/>
              <a:t>Climate’s great: </a:t>
            </a:r>
            <a:r>
              <a:rPr lang="en-US" b="0" baseline="0" dirty="0"/>
              <a:t>Bottom line: there’s an appetite in the legislature to fund GHG research and to address the climate adaptation question, and we need all of your voices at the table helping to shape this conversation.</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0" baseline="0"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1" baseline="0" dirty="0"/>
              <a:t>Past Success</a:t>
            </a:r>
            <a:r>
              <a:rPr lang="en-US" b="0" baseline="0" dirty="0"/>
              <a:t>: There are currently too many funding sources to list, but we’ve got a few major sources that we’ve been relying on for planning, implementation, and monitoring funds. Prop 1 is working its way though and GGRF remains a source of recurring funding. California has provided and hopefully will provide consistent funding, but we can</a:t>
            </a:r>
            <a:r>
              <a:rPr lang="mr-IN" b="0" baseline="0" dirty="0"/>
              <a:t>’</a:t>
            </a:r>
            <a:r>
              <a:rPr lang="en-US" b="0" baseline="0" dirty="0"/>
              <a:t>t take that for granted.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0" baseline="0"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1" baseline="0" dirty="0"/>
              <a:t>Future Opportunities</a:t>
            </a:r>
            <a:r>
              <a:rPr lang="en-US" b="0" baseline="0" dirty="0"/>
              <a:t>:</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0" baseline="0" dirty="0"/>
              <a:t>SB 5, now Prop 68, provides funding sources for meadows. SNR spoke yesterday about the potential $310 million and there is more than that for natural resources. We worked from SB 5’s inception to include funding for natural resources that could be used for mountain meadow funding and worked through the budget process to help steer that money towards mountain meadows. Prop 68 comes in at over $4 billion, but </a:t>
            </a:r>
            <a:r>
              <a:rPr lang="en-US" b="0" baseline="0" dirty="0" err="1"/>
              <a:t>plits</a:t>
            </a:r>
            <a:r>
              <a:rPr lang="en-US" b="0" baseline="0" dirty="0"/>
              <a:t> the pot into parks, natural resource, and water funding and should likely be a yes vote for everyone in the room. If you’d like to learn more about how your organization can support the cause, please reach out to me, or to your TNC friends. We’re both involved in political campaigns to get this passed and can give your organizations social media and GOTV cues for the fast approaching June 5</a:t>
            </a:r>
            <a:r>
              <a:rPr lang="en-US" b="0" baseline="30000" dirty="0"/>
              <a:t>th</a:t>
            </a:r>
            <a:r>
              <a:rPr lang="en-US" b="0" baseline="0" dirty="0"/>
              <a:t> election. </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endParaRPr lang="en-US" b="0" baseline="0" dirty="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1" baseline="0" dirty="0" err="1"/>
              <a:t>Meral</a:t>
            </a:r>
            <a:r>
              <a:rPr lang="en-US" b="1" baseline="0" dirty="0"/>
              <a:t> Bond: </a:t>
            </a:r>
            <a:r>
              <a:rPr lang="en-US" b="0" baseline="0" dirty="0"/>
              <a:t>Similarly, we worked language into the </a:t>
            </a:r>
            <a:r>
              <a:rPr lang="en-US" b="0" baseline="0" dirty="0" err="1"/>
              <a:t>Meral</a:t>
            </a:r>
            <a:r>
              <a:rPr lang="en-US" b="0" baseline="0" dirty="0"/>
              <a:t> Bond, which will be on the November ballot and comes in with a whopping $9 billion in water relation funding. </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endParaRPr lang="en-US" b="0" baseline="0" dirty="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1" baseline="0" dirty="0"/>
              <a:t>AB 2528: </a:t>
            </a:r>
            <a:r>
              <a:rPr lang="en-US" b="0" baseline="0" dirty="0"/>
              <a:t>We’re working with Blooms office to build off of the Source Water bill (AB 2480), and include source water and mountain meadows in our focus. Our goal is to steer the Climate Adaptation Strategy to include research for these areas as we believe they deserve resources for research beyond our work.</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0" baseline="0" dirty="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1" baseline="0" dirty="0"/>
              <a:t>Climate Adaptation Bill</a:t>
            </a:r>
            <a:r>
              <a:rPr lang="en-US" b="0" baseline="0" dirty="0"/>
              <a:t>:</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0" baseline="0" dirty="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1" baseline="0" dirty="0"/>
              <a:t>GGRF: </a:t>
            </a:r>
            <a:r>
              <a:rPr lang="en-US" b="0" baseline="0" dirty="0"/>
              <a:t>We need to collectively advocate for continued GGRF funding. We</a:t>
            </a:r>
            <a:r>
              <a:rPr lang="mr-IN" b="0" baseline="0" dirty="0"/>
              <a:t>’</a:t>
            </a:r>
            <a:r>
              <a:rPr lang="en-US" b="0" baseline="0" dirty="0" err="1"/>
              <a:t>ve</a:t>
            </a:r>
            <a:r>
              <a:rPr lang="en-US" b="0" baseline="0" dirty="0"/>
              <a:t> gotten funding over the last two years to the tune of $15 million, and the current projection this year is $20 million, but we need to </a:t>
            </a:r>
            <a:r>
              <a:rPr lang="en-US" b="0" baseline="0" dirty="0" err="1"/>
              <a:t>conitnue</a:t>
            </a:r>
            <a:r>
              <a:rPr lang="en-US" b="0" baseline="0" dirty="0"/>
              <a:t> to keep this pot in order to make this a regular source of funding. </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0" baseline="0" dirty="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0" dirty="0"/>
          </a:p>
        </p:txBody>
      </p:sp>
      <p:sp>
        <p:nvSpPr>
          <p:cNvPr id="4" name="Slide Number Placeholder 3"/>
          <p:cNvSpPr>
            <a:spLocks noGrp="1"/>
          </p:cNvSpPr>
          <p:nvPr>
            <p:ph type="sldNum" sz="quarter" idx="10"/>
          </p:nvPr>
        </p:nvSpPr>
        <p:spPr/>
        <p:txBody>
          <a:bodyPr/>
          <a:lstStyle/>
          <a:p>
            <a:fld id="{0BDD34AB-D549-A64A-AA05-12159878B7BA}" type="slidenum">
              <a:rPr lang="en-US" smtClean="0"/>
              <a:t>2</a:t>
            </a:fld>
            <a:endParaRPr lang="en-US"/>
          </a:p>
        </p:txBody>
      </p:sp>
    </p:spTree>
    <p:extLst>
      <p:ext uri="{BB962C8B-B14F-4D97-AF65-F5344CB8AC3E}">
        <p14:creationId xmlns:p14="http://schemas.microsoft.com/office/powerpoint/2010/main" val="179306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charset="0"/>
              <a:buChar char="•"/>
            </a:pPr>
            <a:r>
              <a:rPr lang="en-US" b="1" dirty="0">
                <a:solidFill>
                  <a:srgbClr val="0096D6"/>
                </a:solidFill>
              </a:rPr>
              <a:t>SMP POLICY COMMITTEE PITCH:</a:t>
            </a:r>
            <a:r>
              <a:rPr lang="en-US" b="1" baseline="0" dirty="0">
                <a:solidFill>
                  <a:srgbClr val="0096D6"/>
                </a:solidFill>
              </a:rPr>
              <a:t> </a:t>
            </a:r>
            <a:r>
              <a:rPr lang="en-US" dirty="0"/>
              <a:t>Our collective power as a group is stronger than any one advocating organization and a coherent clean message on the important of mountain meadows would go a long way in driving the policy conversation.</a:t>
            </a:r>
          </a:p>
          <a:p>
            <a:pPr marL="0" indent="0">
              <a:buFont typeface="Arial" charset="0"/>
              <a:buNone/>
            </a:pPr>
            <a:endParaRPr lang="en-US" baseline="0" dirty="0">
              <a:solidFill>
                <a:srgbClr val="0096D6"/>
              </a:solidFill>
            </a:endParaRPr>
          </a:p>
          <a:p>
            <a:pPr marL="228600" indent="-228600">
              <a:buFont typeface="Arial" charset="0"/>
              <a:buChar char="•"/>
            </a:pPr>
            <a:r>
              <a:rPr lang="en-US" b="1" baseline="0" dirty="0">
                <a:solidFill>
                  <a:srgbClr val="0096D6"/>
                </a:solidFill>
              </a:rPr>
              <a:t>Past Models</a:t>
            </a:r>
            <a:r>
              <a:rPr lang="en-US" baseline="0" dirty="0">
                <a:solidFill>
                  <a:srgbClr val="0096D6"/>
                </a:solidFill>
              </a:rPr>
              <a:t>: Joint Venture and CVSHP have a large mixture of public, private, state, and federal partners working towards the same goal. They also have successfully  established policy committees that include all of these partners working together. </a:t>
            </a:r>
          </a:p>
          <a:p>
            <a:pPr marL="228600" indent="-228600">
              <a:buFont typeface="Arial" charset="0"/>
              <a:buChar char="•"/>
            </a:pPr>
            <a:endParaRPr lang="en-US" b="0" baseline="0" dirty="0">
              <a:solidFill>
                <a:srgbClr val="0096D6"/>
              </a:solidFill>
            </a:endParaRPr>
          </a:p>
          <a:p>
            <a:pPr marL="228600" indent="-228600">
              <a:buFont typeface="Arial" charset="0"/>
              <a:buChar char="•"/>
            </a:pPr>
            <a:r>
              <a:rPr lang="en-US" b="1" baseline="0" dirty="0">
                <a:solidFill>
                  <a:srgbClr val="0096D6"/>
                </a:solidFill>
              </a:rPr>
              <a:t>Basic Structure: </a:t>
            </a:r>
            <a:r>
              <a:rPr lang="en-US" b="0" baseline="0" dirty="0">
                <a:solidFill>
                  <a:srgbClr val="0096D6"/>
                </a:solidFill>
              </a:rPr>
              <a:t>The idea would be to create a policy committee that works together to discuss policy drivers that will push the Sierra Meadows Partnership into a position where it can have a real policy impact. Each organization that has the capacity would offer up their time (or the person in their org that works on policy’s time) to meet, talk, and discuss policy opportunities. The group would then coordinate with the steering committee and all the partners to make sure that our efforts reflect the work we are doing collectively.</a:t>
            </a:r>
          </a:p>
          <a:p>
            <a:pPr marL="228600" indent="-228600">
              <a:buFont typeface="Arial" charset="0"/>
              <a:buChar char="•"/>
            </a:pPr>
            <a:endParaRPr lang="en-US" b="0" baseline="0" dirty="0">
              <a:solidFill>
                <a:srgbClr val="0096D6"/>
              </a:solidFill>
            </a:endParaRPr>
          </a:p>
          <a:p>
            <a:pPr marL="228600" indent="-228600">
              <a:buFont typeface="Arial" charset="0"/>
              <a:buChar char="•"/>
            </a:pPr>
            <a:r>
              <a:rPr lang="en-US" b="1" baseline="0" dirty="0">
                <a:solidFill>
                  <a:srgbClr val="0096D6"/>
                </a:solidFill>
              </a:rPr>
              <a:t>Buy In: </a:t>
            </a:r>
            <a:r>
              <a:rPr lang="en-US" b="0" baseline="0" dirty="0">
                <a:solidFill>
                  <a:srgbClr val="0096D6"/>
                </a:solidFill>
              </a:rPr>
              <a:t>We need people to take ownership and to step forward with their time and policy. I’ve spoken with leadership in the joint venture, specifically about policy engagement and they all have the same message: you have to make this a nimble and committed group. </a:t>
            </a:r>
            <a:endParaRPr lang="en-US" b="1" baseline="0" dirty="0">
              <a:solidFill>
                <a:srgbClr val="0096D6"/>
              </a:solidFill>
            </a:endParaRPr>
          </a:p>
          <a:p>
            <a:pPr marL="228600" indent="-228600">
              <a:buFont typeface="Arial" charset="0"/>
              <a:buChar char="•"/>
            </a:pPr>
            <a:endParaRPr lang="en-US" b="0" baseline="0" dirty="0">
              <a:solidFill>
                <a:srgbClr val="0096D6"/>
              </a:solidFill>
            </a:endParaRPr>
          </a:p>
          <a:p>
            <a:pPr marL="228600" marR="0" indent="-228600" algn="l" defTabSz="914400" rtl="0" eaLnBrk="1" fontAlgn="auto" latinLnBrk="0" hangingPunct="1">
              <a:lnSpc>
                <a:spcPct val="100000"/>
              </a:lnSpc>
              <a:spcBef>
                <a:spcPts val="0"/>
              </a:spcBef>
              <a:spcAft>
                <a:spcPts val="0"/>
              </a:spcAft>
              <a:buClrTx/>
              <a:buSzTx/>
              <a:buFont typeface="Arial" charset="0"/>
              <a:buChar char="•"/>
              <a:tabLst/>
              <a:defRPr/>
            </a:pPr>
            <a:r>
              <a:rPr lang="en-US" b="1" dirty="0">
                <a:solidFill>
                  <a:srgbClr val="0096D6"/>
                </a:solidFill>
              </a:rPr>
              <a:t>Pitch:</a:t>
            </a:r>
            <a:r>
              <a:rPr lang="en-US" b="1" baseline="0" dirty="0">
                <a:solidFill>
                  <a:srgbClr val="0096D6"/>
                </a:solidFill>
              </a:rPr>
              <a:t> </a:t>
            </a:r>
            <a:r>
              <a:rPr lang="en-US" dirty="0">
                <a:solidFill>
                  <a:srgbClr val="0096D6"/>
                </a:solidFill>
              </a:rPr>
              <a:t>Taking</a:t>
            </a:r>
            <a:r>
              <a:rPr lang="en-US" baseline="0" dirty="0">
                <a:solidFill>
                  <a:srgbClr val="0096D6"/>
                </a:solidFill>
              </a:rPr>
              <a:t> a Page from the Ryan’s opening talk yesterday, I looked back at the Sierra Meadow Strategy and at the distilled three goals: the second really stands out for me: Enhance Coordination and Funding and establishing sufficient funding. I would quibble with sufficient and lean towards bottomless, but the point stands. We are all committed to helping to drive coordination and funding. </a:t>
            </a:r>
          </a:p>
          <a:p>
            <a:pPr marL="228600" indent="-228600">
              <a:buFont typeface="Arial" charset="0"/>
              <a:buChar char="•"/>
            </a:pPr>
            <a:endParaRPr lang="en-US" b="0" baseline="0" dirty="0">
              <a:solidFill>
                <a:srgbClr val="0096D6"/>
              </a:solidFill>
            </a:endParaRPr>
          </a:p>
          <a:p>
            <a:pPr marL="228600" indent="-228600">
              <a:buFont typeface="Arial" charset="0"/>
              <a:buChar char="•"/>
            </a:pPr>
            <a:endParaRPr lang="en-US" b="0" baseline="0" dirty="0">
              <a:solidFill>
                <a:srgbClr val="0096D6"/>
              </a:solidFill>
            </a:endParaRPr>
          </a:p>
          <a:p>
            <a:pPr marL="228600" indent="-228600">
              <a:buFont typeface="Arial" charset="0"/>
              <a:buChar char="•"/>
            </a:pPr>
            <a:endParaRPr lang="en-US" b="0" baseline="0" dirty="0">
              <a:solidFill>
                <a:srgbClr val="0096D6"/>
              </a:solidFill>
            </a:endParaRPr>
          </a:p>
          <a:p>
            <a:pPr marL="228600" indent="-228600">
              <a:buFont typeface="Arial" charset="0"/>
              <a:buChar char="•"/>
            </a:pPr>
            <a:endParaRPr lang="en-US" b="0" baseline="0" dirty="0">
              <a:solidFill>
                <a:srgbClr val="0096D6"/>
              </a:solidFill>
            </a:endParaRPr>
          </a:p>
          <a:p>
            <a:pPr marL="228600" indent="-228600">
              <a:buFont typeface="Arial" charset="0"/>
              <a:buChar char="•"/>
            </a:pPr>
            <a:endParaRPr lang="en-US" b="0" baseline="0" dirty="0">
              <a:solidFill>
                <a:srgbClr val="0096D6"/>
              </a:solidFill>
            </a:endParaRPr>
          </a:p>
          <a:p>
            <a:pPr marL="228600" indent="-228600">
              <a:buFont typeface="Arial" charset="0"/>
              <a:buChar char="•"/>
            </a:pPr>
            <a:endParaRPr lang="en-US" b="0" baseline="0" dirty="0">
              <a:solidFill>
                <a:srgbClr val="0096D6"/>
              </a:solidFill>
            </a:endParaRPr>
          </a:p>
          <a:p>
            <a:pPr marL="228600" indent="-228600">
              <a:buFont typeface="Arial" charset="0"/>
              <a:buChar char="•"/>
            </a:pPr>
            <a:endParaRPr lang="en-US" b="0" dirty="0"/>
          </a:p>
        </p:txBody>
      </p:sp>
      <p:sp>
        <p:nvSpPr>
          <p:cNvPr id="4" name="Slide Number Placeholder 3"/>
          <p:cNvSpPr>
            <a:spLocks noGrp="1"/>
          </p:cNvSpPr>
          <p:nvPr>
            <p:ph type="sldNum" sz="quarter" idx="10"/>
          </p:nvPr>
        </p:nvSpPr>
        <p:spPr/>
        <p:txBody>
          <a:bodyPr/>
          <a:lstStyle/>
          <a:p>
            <a:fld id="{0BDD34AB-D549-A64A-AA05-12159878B7BA}" type="slidenum">
              <a:rPr lang="en-US" smtClean="0"/>
              <a:t>3</a:t>
            </a:fld>
            <a:endParaRPr lang="en-US"/>
          </a:p>
        </p:txBody>
      </p:sp>
    </p:spTree>
    <p:extLst>
      <p:ext uri="{BB962C8B-B14F-4D97-AF65-F5344CB8AC3E}">
        <p14:creationId xmlns:p14="http://schemas.microsoft.com/office/powerpoint/2010/main" val="199042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charset="0"/>
              <a:buChar char="•"/>
            </a:pPr>
            <a:endParaRPr lang="en-US" b="0" baseline="0" dirty="0">
              <a:solidFill>
                <a:srgbClr val="0096D6"/>
              </a:solidFill>
            </a:endParaRPr>
          </a:p>
          <a:p>
            <a:pPr marL="228600" indent="-228600">
              <a:buFont typeface="Arial" charset="0"/>
              <a:buChar char="•"/>
            </a:pPr>
            <a:endParaRPr lang="en-US" b="0" baseline="0" dirty="0">
              <a:solidFill>
                <a:srgbClr val="0096D6"/>
              </a:solidFill>
            </a:endParaRPr>
          </a:p>
          <a:p>
            <a:pPr marL="228600" indent="-228600">
              <a:buFont typeface="Arial" charset="0"/>
              <a:buChar char="•"/>
            </a:pPr>
            <a:endParaRPr lang="en-US" b="0" baseline="0" dirty="0">
              <a:solidFill>
                <a:srgbClr val="0096D6"/>
              </a:solidFill>
            </a:endParaRPr>
          </a:p>
          <a:p>
            <a:pPr marL="228600" indent="-228600">
              <a:buFont typeface="Arial" charset="0"/>
              <a:buChar char="•"/>
            </a:pPr>
            <a:endParaRPr lang="en-US" b="0" dirty="0"/>
          </a:p>
        </p:txBody>
      </p:sp>
      <p:sp>
        <p:nvSpPr>
          <p:cNvPr id="4" name="Slide Number Placeholder 3"/>
          <p:cNvSpPr>
            <a:spLocks noGrp="1"/>
          </p:cNvSpPr>
          <p:nvPr>
            <p:ph type="sldNum" sz="quarter" idx="10"/>
          </p:nvPr>
        </p:nvSpPr>
        <p:spPr/>
        <p:txBody>
          <a:bodyPr/>
          <a:lstStyle/>
          <a:p>
            <a:fld id="{0BDD34AB-D549-A64A-AA05-12159878B7BA}" type="slidenum">
              <a:rPr lang="en-US" smtClean="0"/>
              <a:t>4</a:t>
            </a:fld>
            <a:endParaRPr lang="en-US"/>
          </a:p>
        </p:txBody>
      </p:sp>
    </p:spTree>
    <p:extLst>
      <p:ext uri="{BB962C8B-B14F-4D97-AF65-F5344CB8AC3E}">
        <p14:creationId xmlns:p14="http://schemas.microsoft.com/office/powerpoint/2010/main" val="44343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6D44DF-87CF-144E-B734-0BCDEDEB064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A960-095E-D04E-897E-56CB0D7C9B7E}" type="slidenum">
              <a:rPr lang="en-US" smtClean="0"/>
              <a:t>‹#›</a:t>
            </a:fld>
            <a:endParaRPr lang="en-US"/>
          </a:p>
        </p:txBody>
      </p:sp>
    </p:spTree>
    <p:extLst>
      <p:ext uri="{BB962C8B-B14F-4D97-AF65-F5344CB8AC3E}">
        <p14:creationId xmlns:p14="http://schemas.microsoft.com/office/powerpoint/2010/main" val="43957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6D44DF-87CF-144E-B734-0BCDEDEB064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A960-095E-D04E-897E-56CB0D7C9B7E}" type="slidenum">
              <a:rPr lang="en-US" smtClean="0"/>
              <a:t>‹#›</a:t>
            </a:fld>
            <a:endParaRPr lang="en-US"/>
          </a:p>
        </p:txBody>
      </p:sp>
    </p:spTree>
    <p:extLst>
      <p:ext uri="{BB962C8B-B14F-4D97-AF65-F5344CB8AC3E}">
        <p14:creationId xmlns:p14="http://schemas.microsoft.com/office/powerpoint/2010/main" val="8261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6D44DF-87CF-144E-B734-0BCDEDEB064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A960-095E-D04E-897E-56CB0D7C9B7E}" type="slidenum">
              <a:rPr lang="en-US" smtClean="0"/>
              <a:t>‹#›</a:t>
            </a:fld>
            <a:endParaRPr lang="en-US"/>
          </a:p>
        </p:txBody>
      </p:sp>
    </p:spTree>
    <p:extLst>
      <p:ext uri="{BB962C8B-B14F-4D97-AF65-F5344CB8AC3E}">
        <p14:creationId xmlns:p14="http://schemas.microsoft.com/office/powerpoint/2010/main" val="119716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6D44DF-87CF-144E-B734-0BCDEDEB064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A960-095E-D04E-897E-56CB0D7C9B7E}" type="slidenum">
              <a:rPr lang="en-US" smtClean="0"/>
              <a:t>‹#›</a:t>
            </a:fld>
            <a:endParaRPr lang="en-US"/>
          </a:p>
        </p:txBody>
      </p:sp>
    </p:spTree>
    <p:extLst>
      <p:ext uri="{BB962C8B-B14F-4D97-AF65-F5344CB8AC3E}">
        <p14:creationId xmlns:p14="http://schemas.microsoft.com/office/powerpoint/2010/main" val="3893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D44DF-87CF-144E-B734-0BCDEDEB064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A960-095E-D04E-897E-56CB0D7C9B7E}" type="slidenum">
              <a:rPr lang="en-US" smtClean="0"/>
              <a:t>‹#›</a:t>
            </a:fld>
            <a:endParaRPr lang="en-US"/>
          </a:p>
        </p:txBody>
      </p:sp>
    </p:spTree>
    <p:extLst>
      <p:ext uri="{BB962C8B-B14F-4D97-AF65-F5344CB8AC3E}">
        <p14:creationId xmlns:p14="http://schemas.microsoft.com/office/powerpoint/2010/main" val="112430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6D44DF-87CF-144E-B734-0BCDEDEB064F}"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2A960-095E-D04E-897E-56CB0D7C9B7E}" type="slidenum">
              <a:rPr lang="en-US" smtClean="0"/>
              <a:t>‹#›</a:t>
            </a:fld>
            <a:endParaRPr lang="en-US"/>
          </a:p>
        </p:txBody>
      </p:sp>
    </p:spTree>
    <p:extLst>
      <p:ext uri="{BB962C8B-B14F-4D97-AF65-F5344CB8AC3E}">
        <p14:creationId xmlns:p14="http://schemas.microsoft.com/office/powerpoint/2010/main" val="45261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6D44DF-87CF-144E-B734-0BCDEDEB064F}"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2A960-095E-D04E-897E-56CB0D7C9B7E}" type="slidenum">
              <a:rPr lang="en-US" smtClean="0"/>
              <a:t>‹#›</a:t>
            </a:fld>
            <a:endParaRPr lang="en-US"/>
          </a:p>
        </p:txBody>
      </p:sp>
    </p:spTree>
    <p:extLst>
      <p:ext uri="{BB962C8B-B14F-4D97-AF65-F5344CB8AC3E}">
        <p14:creationId xmlns:p14="http://schemas.microsoft.com/office/powerpoint/2010/main" val="74584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6D44DF-87CF-144E-B734-0BCDEDEB064F}" type="datetimeFigureOut">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2A960-095E-D04E-897E-56CB0D7C9B7E}" type="slidenum">
              <a:rPr lang="en-US" smtClean="0"/>
              <a:t>‹#›</a:t>
            </a:fld>
            <a:endParaRPr lang="en-US"/>
          </a:p>
        </p:txBody>
      </p:sp>
    </p:spTree>
    <p:extLst>
      <p:ext uri="{BB962C8B-B14F-4D97-AF65-F5344CB8AC3E}">
        <p14:creationId xmlns:p14="http://schemas.microsoft.com/office/powerpoint/2010/main" val="1615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D44DF-87CF-144E-B734-0BCDEDEB064F}" type="datetimeFigureOut">
              <a:rPr lang="en-US" smtClean="0"/>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2A960-095E-D04E-897E-56CB0D7C9B7E}" type="slidenum">
              <a:rPr lang="en-US" smtClean="0"/>
              <a:t>‹#›</a:t>
            </a:fld>
            <a:endParaRPr lang="en-US"/>
          </a:p>
        </p:txBody>
      </p:sp>
    </p:spTree>
    <p:extLst>
      <p:ext uri="{BB962C8B-B14F-4D97-AF65-F5344CB8AC3E}">
        <p14:creationId xmlns:p14="http://schemas.microsoft.com/office/powerpoint/2010/main" val="143773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D44DF-87CF-144E-B734-0BCDEDEB064F}"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2A960-095E-D04E-897E-56CB0D7C9B7E}" type="slidenum">
              <a:rPr lang="en-US" smtClean="0"/>
              <a:t>‹#›</a:t>
            </a:fld>
            <a:endParaRPr lang="en-US"/>
          </a:p>
        </p:txBody>
      </p:sp>
    </p:spTree>
    <p:extLst>
      <p:ext uri="{BB962C8B-B14F-4D97-AF65-F5344CB8AC3E}">
        <p14:creationId xmlns:p14="http://schemas.microsoft.com/office/powerpoint/2010/main" val="49581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D44DF-87CF-144E-B734-0BCDEDEB064F}"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2A960-095E-D04E-897E-56CB0D7C9B7E}" type="slidenum">
              <a:rPr lang="en-US" smtClean="0"/>
              <a:t>‹#›</a:t>
            </a:fld>
            <a:endParaRPr lang="en-US"/>
          </a:p>
        </p:txBody>
      </p:sp>
    </p:spTree>
    <p:extLst>
      <p:ext uri="{BB962C8B-B14F-4D97-AF65-F5344CB8AC3E}">
        <p14:creationId xmlns:p14="http://schemas.microsoft.com/office/powerpoint/2010/main" val="88112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D44DF-87CF-144E-B734-0BCDEDEB064F}" type="datetimeFigureOut">
              <a:rPr lang="en-US" smtClean="0"/>
              <a:t>5/31/2018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2A960-095E-D04E-897E-56CB0D7C9B7E}" type="slidenum">
              <a:rPr lang="en-US" smtClean="0"/>
              <a:t>‹#›</a:t>
            </a:fld>
            <a:endParaRPr lang="en-US"/>
          </a:p>
        </p:txBody>
      </p:sp>
    </p:spTree>
    <p:extLst>
      <p:ext uri="{BB962C8B-B14F-4D97-AF65-F5344CB8AC3E}">
        <p14:creationId xmlns:p14="http://schemas.microsoft.com/office/powerpoint/2010/main" val="377595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08A03-9A44-40DD-8E35-714BE684B1A3}"/>
              </a:ext>
            </a:extLst>
          </p:cNvPr>
          <p:cNvSpPr>
            <a:spLocks noGrp="1"/>
          </p:cNvSpPr>
          <p:nvPr>
            <p:ph type="title"/>
          </p:nvPr>
        </p:nvSpPr>
        <p:spPr>
          <a:xfrm>
            <a:off x="529804" y="826324"/>
            <a:ext cx="3594688" cy="3564467"/>
          </a:xfrm>
        </p:spPr>
        <p:txBody>
          <a:bodyPr vert="horz" lIns="91440" tIns="45720" rIns="91440" bIns="45720" rtlCol="0" anchor="ctr">
            <a:normAutofit/>
          </a:bodyPr>
          <a:lstStyle/>
          <a:p>
            <a:pPr algn="ctr"/>
            <a:r>
              <a:rPr lang="en-US">
                <a:solidFill>
                  <a:srgbClr val="FFFFFF"/>
                </a:solidFill>
              </a:rPr>
              <a:t>Sierra </a:t>
            </a:r>
            <a:r>
              <a:rPr lang="en-US" dirty="0">
                <a:solidFill>
                  <a:srgbClr val="FFFFFF"/>
                </a:solidFill>
              </a:rPr>
              <a:t>Meadow Partnership Policy Potential</a:t>
            </a:r>
          </a:p>
        </p:txBody>
      </p:sp>
      <p:sp>
        <p:nvSpPr>
          <p:cNvPr id="3" name="Text Placeholder 2">
            <a:extLst>
              <a:ext uri="{FF2B5EF4-FFF2-40B4-BE49-F238E27FC236}">
                <a16:creationId xmlns:a16="http://schemas.microsoft.com/office/drawing/2014/main" id="{C3D6C5FE-4802-4CB2-BDA0-2110D4EBC3C7}"/>
              </a:ext>
            </a:extLst>
          </p:cNvPr>
          <p:cNvSpPr>
            <a:spLocks noGrp="1"/>
          </p:cNvSpPr>
          <p:nvPr>
            <p:ph type="body" idx="1"/>
          </p:nvPr>
        </p:nvSpPr>
        <p:spPr>
          <a:xfrm>
            <a:off x="4921875" y="1040308"/>
            <a:ext cx="6503533" cy="5249334"/>
          </a:xfrm>
        </p:spPr>
        <p:txBody>
          <a:bodyPr vert="horz" lIns="45720" tIns="45720" rIns="45720" bIns="45720" rtlCol="0" anchor="ctr">
            <a:normAutofit/>
          </a:bodyPr>
          <a:lstStyle/>
          <a:p>
            <a:pPr>
              <a:spcAft>
                <a:spcPts val="600"/>
              </a:spcAft>
            </a:pPr>
            <a:endParaRPr lang="en-US" sz="1800" b="1" dirty="0">
              <a:solidFill>
                <a:schemeClr val="tx1"/>
              </a:solidFill>
            </a:endParaRPr>
          </a:p>
          <a:p>
            <a:pPr>
              <a:spcAft>
                <a:spcPts val="600"/>
              </a:spcAft>
            </a:pPr>
            <a:endParaRPr lang="en-US" sz="2000" dirty="0">
              <a:solidFill>
                <a:schemeClr val="tx1"/>
              </a:solidFill>
            </a:endParaRPr>
          </a:p>
          <a:p>
            <a:pPr>
              <a:spcAft>
                <a:spcPts val="600"/>
              </a:spcAft>
            </a:pPr>
            <a:endParaRPr lang="en-US" sz="1800" dirty="0">
              <a:solidFill>
                <a:schemeClr val="tx1"/>
              </a:solidFill>
            </a:endParaRPr>
          </a:p>
        </p:txBody>
      </p:sp>
      <p:pic>
        <p:nvPicPr>
          <p:cNvPr id="7"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3989" y="648435"/>
            <a:ext cx="4287838" cy="5561129"/>
          </a:xfrm>
        </p:spPr>
      </p:pic>
      <p:pic>
        <p:nvPicPr>
          <p:cNvPr id="9" name="Picture 8">
            <a:extLst>
              <a:ext uri="{FF2B5EF4-FFF2-40B4-BE49-F238E27FC236}">
                <a16:creationId xmlns:a16="http://schemas.microsoft.com/office/drawing/2014/main" id="{7632DE34-3CE8-4669-A1D4-7A2DE7AA2F9C}"/>
              </a:ext>
            </a:extLst>
          </p:cNvPr>
          <p:cNvPicPr>
            <a:picLocks noChangeAspect="1"/>
          </p:cNvPicPr>
          <p:nvPr/>
        </p:nvPicPr>
        <p:blipFill rotWithShape="1">
          <a:blip r:embed="rId4"/>
          <a:srcRect t="8111" r="1" b="8758"/>
          <a:stretch/>
        </p:blipFill>
        <p:spPr>
          <a:xfrm>
            <a:off x="1187615" y="5217115"/>
            <a:ext cx="2444309" cy="1422400"/>
          </a:xfrm>
          <a:prstGeom prst="rect">
            <a:avLst/>
          </a:prstGeom>
        </p:spPr>
      </p:pic>
    </p:spTree>
    <p:extLst>
      <p:ext uri="{BB962C8B-B14F-4D97-AF65-F5344CB8AC3E}">
        <p14:creationId xmlns:p14="http://schemas.microsoft.com/office/powerpoint/2010/main" val="63407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23416DF-B283-4D9F-A625-146552CA9E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5">
            <a:extLst>
              <a:ext uri="{FF2B5EF4-FFF2-40B4-BE49-F238E27FC236}">
                <a16:creationId xmlns:a16="http://schemas.microsoft.com/office/drawing/2014/main" id="{73834904-4D9B-41F7-8DA6-0709FD9F7E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C00D1207-ECAF-48E9-8834-2CE4D219823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9A3FD3A-4B27-4028-BA57-0810F205BC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0461F8B-A17E-4AE4-92BC-BA2E49E1AB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661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E450F13-FCAB-474F-93BB-70469013970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749" y="3765314"/>
            <a:ext cx="2834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E7859C-56C8-49DC-ABF5-6C538427CDA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5130" y="1963779"/>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5FA53EC2-F797-4B9C-A36E-6C5DFEB47911}"/>
              </a:ext>
            </a:extLst>
          </p:cNvPr>
          <p:cNvSpPr>
            <a:spLocks noGrp="1"/>
          </p:cNvSpPr>
          <p:nvPr>
            <p:ph type="title"/>
          </p:nvPr>
        </p:nvSpPr>
        <p:spPr>
          <a:xfrm>
            <a:off x="672137" y="1479787"/>
            <a:ext cx="3185917" cy="2201472"/>
          </a:xfrm>
        </p:spPr>
        <p:txBody>
          <a:bodyPr vert="horz" lIns="91440" tIns="45720" rIns="91440" bIns="45720" rtlCol="0" anchor="b">
            <a:normAutofit/>
          </a:bodyPr>
          <a:lstStyle/>
          <a:p>
            <a:r>
              <a:rPr lang="en-US" sz="4400" spc="200" dirty="0">
                <a:solidFill>
                  <a:srgbClr val="FFFFFF"/>
                </a:solidFill>
              </a:rPr>
              <a:t>Current Policy Climate</a:t>
            </a:r>
          </a:p>
        </p:txBody>
      </p:sp>
      <p:sp>
        <p:nvSpPr>
          <p:cNvPr id="2" name="Rectangle 1">
            <a:extLst>
              <a:ext uri="{FF2B5EF4-FFF2-40B4-BE49-F238E27FC236}">
                <a16:creationId xmlns:a16="http://schemas.microsoft.com/office/drawing/2014/main" id="{CD98F1DE-078F-4F42-B77B-D9F6B81E1273}"/>
              </a:ext>
            </a:extLst>
          </p:cNvPr>
          <p:cNvSpPr/>
          <p:nvPr/>
        </p:nvSpPr>
        <p:spPr>
          <a:xfrm>
            <a:off x="8525219" y="1959163"/>
            <a:ext cx="3353846" cy="1200329"/>
          </a:xfrm>
          <a:prstGeom prst="rect">
            <a:avLst/>
          </a:prstGeom>
        </p:spPr>
        <p:txBody>
          <a:bodyPr wrap="square">
            <a:spAutoFit/>
          </a:bodyPr>
          <a:lstStyle/>
          <a:p>
            <a:r>
              <a:rPr lang="en-US" dirty="0">
                <a:solidFill>
                  <a:srgbClr val="0096D6"/>
                </a:solidFill>
              </a:rPr>
              <a:t>PAST SUCCESSES</a:t>
            </a:r>
          </a:p>
          <a:p>
            <a:pPr marL="285750" indent="-285750">
              <a:buClr>
                <a:srgbClr val="0096D6"/>
              </a:buClr>
              <a:buFont typeface="Wingdings" panose="05000000000000000000" pitchFamily="2" charset="2"/>
              <a:buChar char="§"/>
            </a:pPr>
            <a:r>
              <a:rPr lang="en-US" dirty="0">
                <a:solidFill>
                  <a:srgbClr val="000000"/>
                </a:solidFill>
              </a:rPr>
              <a:t>Prop 1</a:t>
            </a:r>
          </a:p>
          <a:p>
            <a:pPr marL="285750" indent="-285750">
              <a:buClr>
                <a:srgbClr val="0096D6"/>
              </a:buClr>
              <a:buFont typeface="Wingdings" panose="05000000000000000000" pitchFamily="2" charset="2"/>
              <a:buChar char="§"/>
            </a:pPr>
            <a:r>
              <a:rPr lang="en-US" dirty="0">
                <a:solidFill>
                  <a:srgbClr val="000000"/>
                </a:solidFill>
              </a:rPr>
              <a:t>GGRF</a:t>
            </a:r>
          </a:p>
          <a:p>
            <a:pPr marL="285750" indent="-285750">
              <a:buClr>
                <a:srgbClr val="0096D6"/>
              </a:buClr>
              <a:buFont typeface="Wingdings" panose="05000000000000000000" pitchFamily="2" charset="2"/>
              <a:buChar char="§"/>
            </a:pPr>
            <a:r>
              <a:rPr lang="en-US" dirty="0">
                <a:solidFill>
                  <a:srgbClr val="000000"/>
                </a:solidFill>
              </a:rPr>
              <a:t>SB 5 (Now Prop 68)</a:t>
            </a:r>
            <a:endParaRPr lang="en-US" dirty="0"/>
          </a:p>
        </p:txBody>
      </p:sp>
      <p:sp>
        <p:nvSpPr>
          <p:cNvPr id="6" name="Rectangle 5">
            <a:extLst>
              <a:ext uri="{FF2B5EF4-FFF2-40B4-BE49-F238E27FC236}">
                <a16:creationId xmlns:a16="http://schemas.microsoft.com/office/drawing/2014/main" id="{52203A75-EED0-48A6-B516-829BA94DBE1B}"/>
              </a:ext>
            </a:extLst>
          </p:cNvPr>
          <p:cNvSpPr/>
          <p:nvPr/>
        </p:nvSpPr>
        <p:spPr>
          <a:xfrm>
            <a:off x="4313808" y="273136"/>
            <a:ext cx="7565257" cy="923330"/>
          </a:xfrm>
          <a:prstGeom prst="rect">
            <a:avLst/>
          </a:prstGeom>
        </p:spPr>
        <p:txBody>
          <a:bodyPr wrap="square">
            <a:spAutoFit/>
          </a:bodyPr>
          <a:lstStyle/>
          <a:p>
            <a:r>
              <a:rPr lang="en-US" dirty="0">
                <a:solidFill>
                  <a:srgbClr val="0096D6"/>
                </a:solidFill>
              </a:rPr>
              <a:t>CURRENT MEADOW POLICY CONVERSATIONS</a:t>
            </a:r>
          </a:p>
          <a:p>
            <a:r>
              <a:rPr lang="en-US" dirty="0"/>
              <a:t>The legislature and SMP partners are currently struggling with how to address the GHG, climate change, climate adaptation challenges.</a:t>
            </a:r>
            <a:endParaRPr lang="en-US" dirty="0">
              <a:solidFill>
                <a:srgbClr val="0096D6"/>
              </a:solidFill>
            </a:endParaRPr>
          </a:p>
        </p:txBody>
      </p:sp>
      <p:sp>
        <p:nvSpPr>
          <p:cNvPr id="7" name="Rectangle 6">
            <a:extLst>
              <a:ext uri="{FF2B5EF4-FFF2-40B4-BE49-F238E27FC236}">
                <a16:creationId xmlns:a16="http://schemas.microsoft.com/office/drawing/2014/main" id="{8EA491D2-8A84-42BB-9AD1-A6617288A8EA}"/>
              </a:ext>
            </a:extLst>
          </p:cNvPr>
          <p:cNvSpPr/>
          <p:nvPr/>
        </p:nvSpPr>
        <p:spPr>
          <a:xfrm>
            <a:off x="8525219" y="3556338"/>
            <a:ext cx="3340398" cy="2308324"/>
          </a:xfrm>
          <a:prstGeom prst="rect">
            <a:avLst/>
          </a:prstGeom>
        </p:spPr>
        <p:txBody>
          <a:bodyPr wrap="square">
            <a:spAutoFit/>
          </a:bodyPr>
          <a:lstStyle/>
          <a:p>
            <a:r>
              <a:rPr lang="en-US" dirty="0">
                <a:solidFill>
                  <a:srgbClr val="0096D6"/>
                </a:solidFill>
              </a:rPr>
              <a:t>FUTURE OPPORTUNITIES</a:t>
            </a:r>
            <a:endParaRPr lang="en-US" dirty="0"/>
          </a:p>
          <a:p>
            <a:pPr marL="285750" indent="-285750">
              <a:buClr>
                <a:srgbClr val="0096D6"/>
              </a:buClr>
              <a:buFont typeface="Wingdings" panose="05000000000000000000" pitchFamily="2" charset="2"/>
              <a:buChar char="§"/>
            </a:pPr>
            <a:r>
              <a:rPr lang="en-US" dirty="0"/>
              <a:t>Prop 68 and </a:t>
            </a:r>
            <a:r>
              <a:rPr lang="en-US" dirty="0" err="1"/>
              <a:t>Meral</a:t>
            </a:r>
            <a:r>
              <a:rPr lang="en-US" dirty="0"/>
              <a:t> Bond passage and implementation</a:t>
            </a:r>
          </a:p>
          <a:p>
            <a:pPr marL="285750" indent="-285750">
              <a:buClr>
                <a:srgbClr val="0096D6"/>
              </a:buClr>
              <a:buFont typeface="Wingdings" panose="05000000000000000000" pitchFamily="2" charset="2"/>
              <a:buChar char="§"/>
            </a:pPr>
            <a:r>
              <a:rPr lang="en-US" dirty="0"/>
              <a:t>AB 2528 and Climate Adaptation legislation</a:t>
            </a:r>
          </a:p>
          <a:p>
            <a:pPr marL="285750" indent="-285750">
              <a:buClr>
                <a:srgbClr val="0096D6"/>
              </a:buClr>
              <a:buFont typeface="Wingdings" panose="05000000000000000000" pitchFamily="2" charset="2"/>
              <a:buChar char="§"/>
            </a:pPr>
            <a:r>
              <a:rPr lang="en-US" dirty="0"/>
              <a:t>GGRF Funding and budget conversation</a:t>
            </a:r>
          </a:p>
          <a:p>
            <a:pPr marL="285750" indent="-285750">
              <a:buClr>
                <a:srgbClr val="0096D6"/>
              </a:buClr>
              <a:buFont typeface="Wingdings" panose="05000000000000000000" pitchFamily="2" charset="2"/>
              <a:buChar char="§"/>
            </a:pPr>
            <a:r>
              <a:rPr lang="en-US" dirty="0"/>
              <a:t>Agency Per</a:t>
            </a:r>
          </a:p>
        </p:txBody>
      </p:sp>
      <p:pic>
        <p:nvPicPr>
          <p:cNvPr id="17" name="Picture 2" descr="https://upload.wikimedia.org/wikipedia/commons/thumb/c/c6/California_State_Capitol%2C_Sacramento.JPG/2048px-California_State_Capitol%2C_Sacramen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19836" y="1469602"/>
            <a:ext cx="3823470" cy="515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79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23416DF-B283-4D9F-A625-146552CA9E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5">
            <a:extLst>
              <a:ext uri="{FF2B5EF4-FFF2-40B4-BE49-F238E27FC236}">
                <a16:creationId xmlns:a16="http://schemas.microsoft.com/office/drawing/2014/main" id="{73834904-4D9B-41F7-8DA6-0709FD9F7E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C00D1207-ECAF-48E9-8834-2CE4D219823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9A3FD3A-4B27-4028-BA57-0810F205BC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0461F8B-A17E-4AE4-92BC-BA2E49E1AB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661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E450F13-FCAB-474F-93BB-70469013970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749" y="3765314"/>
            <a:ext cx="2834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E7859C-56C8-49DC-ABF5-6C538427CDA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5130" y="1963779"/>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5FA53EC2-F797-4B9C-A36E-6C5DFEB47911}"/>
              </a:ext>
            </a:extLst>
          </p:cNvPr>
          <p:cNvSpPr>
            <a:spLocks noGrp="1"/>
          </p:cNvSpPr>
          <p:nvPr>
            <p:ph type="title"/>
          </p:nvPr>
        </p:nvSpPr>
        <p:spPr>
          <a:xfrm>
            <a:off x="672137" y="1479787"/>
            <a:ext cx="3185917" cy="2201472"/>
          </a:xfrm>
        </p:spPr>
        <p:txBody>
          <a:bodyPr vert="horz" lIns="91440" tIns="45720" rIns="91440" bIns="45720" rtlCol="0" anchor="b">
            <a:normAutofit/>
          </a:bodyPr>
          <a:lstStyle/>
          <a:p>
            <a:r>
              <a:rPr lang="en-US" spc="200" dirty="0">
                <a:solidFill>
                  <a:srgbClr val="FFFFFF"/>
                </a:solidFill>
              </a:rPr>
              <a:t>SMP Policy Committee</a:t>
            </a:r>
            <a:endParaRPr lang="en-US" sz="4400" spc="200" dirty="0">
              <a:solidFill>
                <a:srgbClr val="FFFFFF"/>
              </a:solidFill>
            </a:endParaRPr>
          </a:p>
        </p:txBody>
      </p:sp>
      <p:sp>
        <p:nvSpPr>
          <p:cNvPr id="2" name="Rectangle 1">
            <a:extLst>
              <a:ext uri="{FF2B5EF4-FFF2-40B4-BE49-F238E27FC236}">
                <a16:creationId xmlns:a16="http://schemas.microsoft.com/office/drawing/2014/main" id="{CD98F1DE-078F-4F42-B77B-D9F6B81E1273}"/>
              </a:ext>
            </a:extLst>
          </p:cNvPr>
          <p:cNvSpPr/>
          <p:nvPr/>
        </p:nvSpPr>
        <p:spPr>
          <a:xfrm>
            <a:off x="8525219" y="1649934"/>
            <a:ext cx="3353846" cy="1477328"/>
          </a:xfrm>
          <a:prstGeom prst="rect">
            <a:avLst/>
          </a:prstGeom>
        </p:spPr>
        <p:txBody>
          <a:bodyPr wrap="square">
            <a:spAutoFit/>
          </a:bodyPr>
          <a:lstStyle/>
          <a:p>
            <a:r>
              <a:rPr lang="en-US" dirty="0">
                <a:solidFill>
                  <a:srgbClr val="0096D6"/>
                </a:solidFill>
              </a:rPr>
              <a:t>GOAL</a:t>
            </a:r>
          </a:p>
          <a:p>
            <a:r>
              <a:rPr lang="en-US" dirty="0"/>
              <a:t>Funnel the great work you all are doing and turn it into funding and protections for mountain meadows. </a:t>
            </a:r>
            <a:endParaRPr lang="en-US" dirty="0">
              <a:solidFill>
                <a:srgbClr val="0096D6"/>
              </a:solidFill>
            </a:endParaRPr>
          </a:p>
        </p:txBody>
      </p:sp>
      <p:sp>
        <p:nvSpPr>
          <p:cNvPr id="6" name="Rectangle 5">
            <a:extLst>
              <a:ext uri="{FF2B5EF4-FFF2-40B4-BE49-F238E27FC236}">
                <a16:creationId xmlns:a16="http://schemas.microsoft.com/office/drawing/2014/main" id="{52203A75-EED0-48A6-B516-829BA94DBE1B}"/>
              </a:ext>
            </a:extLst>
          </p:cNvPr>
          <p:cNvSpPr/>
          <p:nvPr/>
        </p:nvSpPr>
        <p:spPr>
          <a:xfrm>
            <a:off x="4313808" y="273136"/>
            <a:ext cx="7565257" cy="1200329"/>
          </a:xfrm>
          <a:prstGeom prst="rect">
            <a:avLst/>
          </a:prstGeom>
        </p:spPr>
        <p:txBody>
          <a:bodyPr wrap="square">
            <a:spAutoFit/>
          </a:bodyPr>
          <a:lstStyle/>
          <a:p>
            <a:r>
              <a:rPr lang="en-US" dirty="0">
                <a:solidFill>
                  <a:srgbClr val="0096D6"/>
                </a:solidFill>
              </a:rPr>
              <a:t>SMP POLICY COMMITTEE PITCH</a:t>
            </a:r>
          </a:p>
          <a:p>
            <a:r>
              <a:rPr lang="en-US" dirty="0"/>
              <a:t>Our collective power as a group is stronger than any one advocating organization and a coherent clean message on the important of mountain meadows would go a long way in driving the policy conversation.</a:t>
            </a:r>
            <a:endParaRPr lang="en-US" dirty="0">
              <a:solidFill>
                <a:srgbClr val="0096D6"/>
              </a:solidFill>
            </a:endParaRPr>
          </a:p>
        </p:txBody>
      </p:sp>
      <p:sp>
        <p:nvSpPr>
          <p:cNvPr id="7" name="Rectangle 6">
            <a:extLst>
              <a:ext uri="{FF2B5EF4-FFF2-40B4-BE49-F238E27FC236}">
                <a16:creationId xmlns:a16="http://schemas.microsoft.com/office/drawing/2014/main" id="{8EA491D2-8A84-42BB-9AD1-A6617288A8EA}"/>
              </a:ext>
            </a:extLst>
          </p:cNvPr>
          <p:cNvSpPr/>
          <p:nvPr/>
        </p:nvSpPr>
        <p:spPr>
          <a:xfrm>
            <a:off x="8525219" y="3556338"/>
            <a:ext cx="3340398" cy="3139321"/>
          </a:xfrm>
          <a:prstGeom prst="rect">
            <a:avLst/>
          </a:prstGeom>
        </p:spPr>
        <p:txBody>
          <a:bodyPr wrap="square">
            <a:spAutoFit/>
          </a:bodyPr>
          <a:lstStyle/>
          <a:p>
            <a:r>
              <a:rPr lang="en-US" dirty="0">
                <a:solidFill>
                  <a:srgbClr val="0096D6"/>
                </a:solidFill>
              </a:rPr>
              <a:t>POTENTIAL MODEL</a:t>
            </a:r>
            <a:endParaRPr lang="en-US" dirty="0"/>
          </a:p>
          <a:p>
            <a:pPr marL="285750" indent="-285750">
              <a:buClr>
                <a:srgbClr val="0096D6"/>
              </a:buClr>
              <a:buFont typeface="Wingdings" panose="05000000000000000000" pitchFamily="2" charset="2"/>
              <a:buChar char="§"/>
            </a:pPr>
            <a:r>
              <a:rPr lang="en-US" dirty="0"/>
              <a:t>Joint Venture and CVSHP have established policy committees to help foster policy coordination</a:t>
            </a:r>
          </a:p>
          <a:p>
            <a:pPr marL="285750" indent="-285750">
              <a:buClr>
                <a:srgbClr val="0096D6"/>
              </a:buClr>
              <a:buFont typeface="Wingdings" panose="05000000000000000000" pitchFamily="2" charset="2"/>
              <a:buChar char="§"/>
            </a:pPr>
            <a:r>
              <a:rPr lang="en-US" dirty="0"/>
              <a:t>Agencies have participated with the understanding that they are technical advisors on the policy conversation</a:t>
            </a:r>
          </a:p>
          <a:p>
            <a:pPr marL="285750" indent="-285750">
              <a:buClr>
                <a:srgbClr val="0096D6"/>
              </a:buClr>
              <a:buFont typeface="Wingdings" panose="05000000000000000000" pitchFamily="2" charset="2"/>
              <a:buChar char="§"/>
            </a:pPr>
            <a:r>
              <a:rPr lang="en-US" dirty="0"/>
              <a:t>Charter and committee coordination</a:t>
            </a:r>
          </a:p>
        </p:txBody>
      </p:sp>
      <p:pic>
        <p:nvPicPr>
          <p:cNvPr id="17" name="Picture 2" descr="https://upload.wikimedia.org/wikipedia/commons/thumb/c/c6/California_State_Capitol%2C_Sacramento.JPG/2048px-California_State_Capitol%2C_Sacramen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19836" y="1469602"/>
            <a:ext cx="3823470" cy="515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4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23416DF-B283-4D9F-A625-146552CA9E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5">
            <a:extLst>
              <a:ext uri="{FF2B5EF4-FFF2-40B4-BE49-F238E27FC236}">
                <a16:creationId xmlns:a16="http://schemas.microsoft.com/office/drawing/2014/main" id="{73834904-4D9B-41F7-8DA6-0709FD9F7E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C00D1207-ECAF-48E9-8834-2CE4D219823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9A3FD3A-4B27-4028-BA57-0810F205BC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0461F8B-A17E-4AE4-92BC-BA2E49E1AB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661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00E7859C-56C8-49DC-ABF5-6C538427CDA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5130" y="1963779"/>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D98F1DE-078F-4F42-B77B-D9F6B81E1273}"/>
              </a:ext>
            </a:extLst>
          </p:cNvPr>
          <p:cNvSpPr/>
          <p:nvPr/>
        </p:nvSpPr>
        <p:spPr>
          <a:xfrm>
            <a:off x="8525219" y="1649934"/>
            <a:ext cx="3353846" cy="1477328"/>
          </a:xfrm>
          <a:prstGeom prst="rect">
            <a:avLst/>
          </a:prstGeom>
        </p:spPr>
        <p:txBody>
          <a:bodyPr wrap="square">
            <a:spAutoFit/>
          </a:bodyPr>
          <a:lstStyle/>
          <a:p>
            <a:r>
              <a:rPr lang="en-US" dirty="0">
                <a:solidFill>
                  <a:srgbClr val="0096D6"/>
                </a:solidFill>
              </a:rPr>
              <a:t>GOAL</a:t>
            </a:r>
          </a:p>
          <a:p>
            <a:r>
              <a:rPr lang="en-US" dirty="0"/>
              <a:t>Funnel the great work you all are doing and turn it into funding and protections for mountain meadows. </a:t>
            </a:r>
            <a:endParaRPr lang="en-US" dirty="0">
              <a:solidFill>
                <a:srgbClr val="0096D6"/>
              </a:solidFill>
            </a:endParaRPr>
          </a:p>
        </p:txBody>
      </p:sp>
      <p:sp>
        <p:nvSpPr>
          <p:cNvPr id="6" name="Rectangle 5">
            <a:extLst>
              <a:ext uri="{FF2B5EF4-FFF2-40B4-BE49-F238E27FC236}">
                <a16:creationId xmlns:a16="http://schemas.microsoft.com/office/drawing/2014/main" id="{52203A75-EED0-48A6-B516-829BA94DBE1B}"/>
              </a:ext>
            </a:extLst>
          </p:cNvPr>
          <p:cNvSpPr/>
          <p:nvPr/>
        </p:nvSpPr>
        <p:spPr>
          <a:xfrm>
            <a:off x="4313808" y="273136"/>
            <a:ext cx="7565257" cy="1200329"/>
          </a:xfrm>
          <a:prstGeom prst="rect">
            <a:avLst/>
          </a:prstGeom>
        </p:spPr>
        <p:txBody>
          <a:bodyPr wrap="square">
            <a:spAutoFit/>
          </a:bodyPr>
          <a:lstStyle/>
          <a:p>
            <a:r>
              <a:rPr lang="en-US" dirty="0">
                <a:solidFill>
                  <a:srgbClr val="0096D6"/>
                </a:solidFill>
              </a:rPr>
              <a:t>SMP POLICY COMMITTEE PITCH</a:t>
            </a:r>
          </a:p>
          <a:p>
            <a:r>
              <a:rPr lang="en-US" dirty="0"/>
              <a:t>Our collective power as a group is stronger than any one advocating organization and a coherent clean message on the important of mountain meadows would go a long way in driving the policy conversation.</a:t>
            </a:r>
            <a:endParaRPr lang="en-US" dirty="0">
              <a:solidFill>
                <a:srgbClr val="0096D6"/>
              </a:solidFill>
            </a:endParaRPr>
          </a:p>
        </p:txBody>
      </p:sp>
      <p:sp>
        <p:nvSpPr>
          <p:cNvPr id="7" name="Rectangle 6">
            <a:extLst>
              <a:ext uri="{FF2B5EF4-FFF2-40B4-BE49-F238E27FC236}">
                <a16:creationId xmlns:a16="http://schemas.microsoft.com/office/drawing/2014/main" id="{8EA491D2-8A84-42BB-9AD1-A6617288A8EA}"/>
              </a:ext>
            </a:extLst>
          </p:cNvPr>
          <p:cNvSpPr/>
          <p:nvPr/>
        </p:nvSpPr>
        <p:spPr>
          <a:xfrm>
            <a:off x="8525219" y="3556338"/>
            <a:ext cx="3340398" cy="3139321"/>
          </a:xfrm>
          <a:prstGeom prst="rect">
            <a:avLst/>
          </a:prstGeom>
        </p:spPr>
        <p:txBody>
          <a:bodyPr wrap="square">
            <a:spAutoFit/>
          </a:bodyPr>
          <a:lstStyle/>
          <a:p>
            <a:r>
              <a:rPr lang="en-US" dirty="0">
                <a:solidFill>
                  <a:srgbClr val="0096D6"/>
                </a:solidFill>
              </a:rPr>
              <a:t>POTENTIAL MODEL</a:t>
            </a:r>
            <a:endParaRPr lang="en-US" dirty="0"/>
          </a:p>
          <a:p>
            <a:pPr marL="285750" indent="-285750">
              <a:buClr>
                <a:srgbClr val="0096D6"/>
              </a:buClr>
              <a:buFont typeface="Wingdings" panose="05000000000000000000" pitchFamily="2" charset="2"/>
              <a:buChar char="§"/>
            </a:pPr>
            <a:r>
              <a:rPr lang="en-US" dirty="0"/>
              <a:t>Joint Venture and CVSHP have established policy committees to help foster policy coordination</a:t>
            </a:r>
          </a:p>
          <a:p>
            <a:pPr marL="285750" indent="-285750">
              <a:buClr>
                <a:srgbClr val="0096D6"/>
              </a:buClr>
              <a:buFont typeface="Wingdings" panose="05000000000000000000" pitchFamily="2" charset="2"/>
              <a:buChar char="§"/>
            </a:pPr>
            <a:r>
              <a:rPr lang="en-US" dirty="0"/>
              <a:t>Agencies have participated with the understanding that they are technical advisors on the policy conversation</a:t>
            </a:r>
          </a:p>
          <a:p>
            <a:pPr marL="285750" indent="-285750">
              <a:buClr>
                <a:srgbClr val="0096D6"/>
              </a:buClr>
              <a:buFont typeface="Wingdings" panose="05000000000000000000" pitchFamily="2" charset="2"/>
              <a:buChar char="§"/>
            </a:pPr>
            <a:r>
              <a:rPr lang="en-US" dirty="0"/>
              <a:t>Charter and committee coordination</a:t>
            </a:r>
          </a:p>
        </p:txBody>
      </p:sp>
      <p:pic>
        <p:nvPicPr>
          <p:cNvPr id="17" name="Picture 2" descr="https://upload.wikimedia.org/wikipedia/commons/thumb/c/c6/California_State_Capitol%2C_Sacramento.JPG/2048px-California_State_Capitol%2C_Sacramen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19836" y="1469602"/>
            <a:ext cx="3823470" cy="51527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489" y="0"/>
            <a:ext cx="10312782" cy="6858000"/>
          </a:xfrm>
          <a:prstGeom prst="rect">
            <a:avLst/>
          </a:prstGeom>
        </p:spPr>
      </p:pic>
      <p:sp>
        <p:nvSpPr>
          <p:cNvPr id="4" name="TextBox 3"/>
          <p:cNvSpPr txBox="1"/>
          <p:nvPr/>
        </p:nvSpPr>
        <p:spPr>
          <a:xfrm>
            <a:off x="0" y="645459"/>
            <a:ext cx="2064489" cy="2123658"/>
          </a:xfrm>
          <a:prstGeom prst="rect">
            <a:avLst/>
          </a:prstGeom>
          <a:noFill/>
        </p:spPr>
        <p:txBody>
          <a:bodyPr wrap="square" rtlCol="0">
            <a:spAutoFit/>
          </a:bodyPr>
          <a:lstStyle/>
          <a:p>
            <a:pPr algn="ctr"/>
            <a:r>
              <a:rPr lang="en-US" sz="4400" dirty="0">
                <a:solidFill>
                  <a:schemeClr val="bg1"/>
                </a:solidFill>
              </a:rPr>
              <a:t>Who </a:t>
            </a:r>
          </a:p>
          <a:p>
            <a:pPr algn="ctr"/>
            <a:r>
              <a:rPr lang="en-US" sz="4400" dirty="0">
                <a:solidFill>
                  <a:schemeClr val="bg1"/>
                </a:solidFill>
              </a:rPr>
              <a:t>is </a:t>
            </a:r>
          </a:p>
          <a:p>
            <a:pPr algn="ctr"/>
            <a:r>
              <a:rPr lang="en-US" sz="4400" dirty="0">
                <a:solidFill>
                  <a:schemeClr val="bg1"/>
                </a:solidFill>
              </a:rPr>
              <a:t>in?</a:t>
            </a:r>
          </a:p>
        </p:txBody>
      </p:sp>
      <p:pic>
        <p:nvPicPr>
          <p:cNvPr id="18" name="Picture 17">
            <a:extLst>
              <a:ext uri="{FF2B5EF4-FFF2-40B4-BE49-F238E27FC236}">
                <a16:creationId xmlns:a16="http://schemas.microsoft.com/office/drawing/2014/main" id="{7632DE34-3CE8-4669-A1D4-7A2DE7AA2F9C}"/>
              </a:ext>
            </a:extLst>
          </p:cNvPr>
          <p:cNvPicPr>
            <a:picLocks noChangeAspect="1"/>
          </p:cNvPicPr>
          <p:nvPr/>
        </p:nvPicPr>
        <p:blipFill rotWithShape="1">
          <a:blip r:embed="rId5"/>
          <a:srcRect t="8111" r="1" b="8758"/>
          <a:stretch/>
        </p:blipFill>
        <p:spPr>
          <a:xfrm>
            <a:off x="9744417" y="5273747"/>
            <a:ext cx="2444309" cy="1422400"/>
          </a:xfrm>
          <a:prstGeom prst="rect">
            <a:avLst/>
          </a:prstGeom>
        </p:spPr>
      </p:pic>
    </p:spTree>
    <p:extLst>
      <p:ext uri="{BB962C8B-B14F-4D97-AF65-F5344CB8AC3E}">
        <p14:creationId xmlns:p14="http://schemas.microsoft.com/office/powerpoint/2010/main" val="243306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TotalTime>
  <Words>1275</Words>
  <Application>Microsoft Office PowerPoint</Application>
  <PresentationFormat>Widescreen</PresentationFormat>
  <Paragraphs>78</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Mangal</vt:lpstr>
      <vt:lpstr>Wingdings</vt:lpstr>
      <vt:lpstr>Office Theme</vt:lpstr>
      <vt:lpstr>Sierra Meadow Partnership Policy Potential</vt:lpstr>
      <vt:lpstr>Current Policy Climate</vt:lpstr>
      <vt:lpstr>SMP Policy Committee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Sierra Meadow Partnership Policy Potential</dc:title>
  <dc:creator>Microsoft Office User</dc:creator>
  <cp:lastModifiedBy>Kristen Podolak</cp:lastModifiedBy>
  <cp:revision>13</cp:revision>
  <dcterms:created xsi:type="dcterms:W3CDTF">2018-05-30T21:15:21Z</dcterms:created>
  <dcterms:modified xsi:type="dcterms:W3CDTF">2018-05-31T15:38:31Z</dcterms:modified>
</cp:coreProperties>
</file>