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6" r:id="rId8"/>
    <p:sldId id="268" r:id="rId9"/>
    <p:sldId id="267" r:id="rId10"/>
    <p:sldId id="265" r:id="rId11"/>
    <p:sldId id="264" r:id="rId12"/>
    <p:sldId id="262" r:id="rId13"/>
    <p:sldId id="263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50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DA33C-AED4-4610-9892-C007C450EB0C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9E91C-A3EB-4191-BE97-1E03ADFDA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69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DA33C-AED4-4610-9892-C007C450EB0C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9E91C-A3EB-4191-BE97-1E03ADFDA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526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DA33C-AED4-4610-9892-C007C450EB0C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9E91C-A3EB-4191-BE97-1E03ADFDA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771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DA33C-AED4-4610-9892-C007C450EB0C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9E91C-A3EB-4191-BE97-1E03ADFDA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252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DA33C-AED4-4610-9892-C007C450EB0C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9E91C-A3EB-4191-BE97-1E03ADFDA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18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DA33C-AED4-4610-9892-C007C450EB0C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9E91C-A3EB-4191-BE97-1E03ADFDA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69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DA33C-AED4-4610-9892-C007C450EB0C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9E91C-A3EB-4191-BE97-1E03ADFDA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705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DA33C-AED4-4610-9892-C007C450EB0C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9E91C-A3EB-4191-BE97-1E03ADFDA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144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DA33C-AED4-4610-9892-C007C450EB0C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9E91C-A3EB-4191-BE97-1E03ADFDA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61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DA33C-AED4-4610-9892-C007C450EB0C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9E91C-A3EB-4191-BE97-1E03ADFDA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054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DA33C-AED4-4610-9892-C007C450EB0C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9E91C-A3EB-4191-BE97-1E03ADFDA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375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DA33C-AED4-4610-9892-C007C450EB0C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9E91C-A3EB-4191-BE97-1E03ADFDA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Proposition 1 DFW-Funded Cap and Trade Projects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South Yuba River Citizens League</a:t>
            </a:r>
          </a:p>
          <a:p>
            <a:r>
              <a:rPr lang="en-US" dirty="0"/>
              <a:t>Rachel Hutchinson</a:t>
            </a:r>
          </a:p>
        </p:txBody>
      </p:sp>
    </p:spTree>
    <p:extLst>
      <p:ext uri="{BB962C8B-B14F-4D97-AF65-F5344CB8AC3E}">
        <p14:creationId xmlns:p14="http://schemas.microsoft.com/office/powerpoint/2010/main" val="106614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08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Restoration </a:t>
            </a:r>
            <a:r>
              <a:rPr lang="en-US" smtClean="0"/>
              <a:t>Status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4070549"/>
              </p:ext>
            </p:extLst>
          </p:nvPr>
        </p:nvGraphicFramePr>
        <p:xfrm>
          <a:off x="914400" y="1524000"/>
          <a:ext cx="7315200" cy="202692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Meadow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Restoration</a:t>
                      </a:r>
                      <a:r>
                        <a:rPr lang="en-US" baseline="0" dirty="0"/>
                        <a:t> Year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Loney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NEPA</a:t>
                      </a:r>
                      <a:r>
                        <a:rPr lang="en-US" baseline="0" dirty="0"/>
                        <a:t> by March/April 2017; </a:t>
                      </a:r>
                      <a:r>
                        <a:rPr lang="en-US" baseline="0"/>
                        <a:t>Implementation </a:t>
                      </a:r>
                      <a:r>
                        <a:rPr lang="en-US" baseline="0" smtClean="0"/>
                        <a:t>Fall </a:t>
                      </a:r>
                      <a:r>
                        <a:rPr lang="en-US" baseline="0" dirty="0"/>
                        <a:t>2017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NEPA </a:t>
                      </a:r>
                      <a:r>
                        <a:rPr lang="en-US"/>
                        <a:t>in </a:t>
                      </a:r>
                      <a:r>
                        <a:rPr lang="en-US" smtClean="0"/>
                        <a:t>fall </a:t>
                      </a:r>
                      <a:r>
                        <a:rPr lang="en-US" dirty="0"/>
                        <a:t>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W" noProof="0" dirty="0" err="1" smtClean="0"/>
                        <a:t>Beartrap</a:t>
                      </a:r>
                      <a:endParaRPr lang="en-ZW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NEPA </a:t>
                      </a:r>
                      <a:r>
                        <a:rPr lang="en-US"/>
                        <a:t>in </a:t>
                      </a:r>
                      <a:r>
                        <a:rPr lang="en-US" smtClean="0"/>
                        <a:t>fall</a:t>
                      </a:r>
                      <a:r>
                        <a:rPr lang="en-US" baseline="0" smtClean="0"/>
                        <a:t> </a:t>
                      </a:r>
                      <a:r>
                        <a:rPr lang="en-US" baseline="0" dirty="0"/>
                        <a:t>2017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42" y="4415509"/>
            <a:ext cx="3252112" cy="2438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415509"/>
            <a:ext cx="2438400" cy="2438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415509"/>
            <a:ext cx="32512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91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495800" cy="655638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Restoration Plans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" t="4005" r="3637" b="14445"/>
          <a:stretch/>
        </p:blipFill>
        <p:spPr>
          <a:xfrm>
            <a:off x="0" y="731838"/>
            <a:ext cx="9014485" cy="612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42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9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Yuba Headwater Meadows</a:t>
            </a:r>
            <a:br>
              <a:rPr lang="en-US" dirty="0"/>
            </a:br>
            <a:r>
              <a:rPr lang="en-US" sz="2200" dirty="0"/>
              <a:t>Loney, Upper Loney, Deer Meadow, Freeman Meadow, </a:t>
            </a:r>
            <a:r>
              <a:rPr lang="en-US" sz="2200" dirty="0" err="1"/>
              <a:t>Beartrap</a:t>
            </a:r>
            <a:r>
              <a:rPr lang="en-US" sz="2200" dirty="0"/>
              <a:t> Meadow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/>
              <a:t>South Yuba River Citizens League</a:t>
            </a:r>
            <a:endParaRPr lang="en-US" dirty="0"/>
          </a:p>
          <a:p>
            <a:pPr marL="0" indent="0">
              <a:buNone/>
            </a:pPr>
            <a:r>
              <a:rPr lang="en-US" sz="2800" dirty="0"/>
              <a:t>Project lead, greenhouse gas field sampling, meadow monitoring</a:t>
            </a:r>
          </a:p>
          <a:p>
            <a:r>
              <a:rPr lang="en-US" b="1" dirty="0"/>
              <a:t>Tahoe National Forest</a:t>
            </a:r>
          </a:p>
          <a:p>
            <a:pPr marL="0" indent="0">
              <a:buNone/>
            </a:pPr>
            <a:r>
              <a:rPr lang="en-US" sz="2800" dirty="0"/>
              <a:t>Landowner and restoration design</a:t>
            </a:r>
          </a:p>
          <a:p>
            <a:r>
              <a:rPr lang="en-US" b="1" dirty="0"/>
              <a:t>Stillwater Sciences</a:t>
            </a:r>
            <a:endParaRPr lang="en-US" dirty="0"/>
          </a:p>
          <a:p>
            <a:pPr marL="0" indent="0">
              <a:buNone/>
            </a:pPr>
            <a:r>
              <a:rPr lang="en-US" sz="2800" dirty="0"/>
              <a:t>Grid set-up, Greenhouse gas lab sampling and data analysis</a:t>
            </a:r>
            <a:endParaRPr lang="en-US" dirty="0"/>
          </a:p>
          <a:p>
            <a:r>
              <a:rPr lang="en-US" b="1" dirty="0" err="1"/>
              <a:t>Earthwatch</a:t>
            </a:r>
            <a:endParaRPr lang="en-US" dirty="0"/>
          </a:p>
          <a:p>
            <a:pPr marL="0" indent="0">
              <a:buNone/>
            </a:pPr>
            <a:r>
              <a:rPr lang="en-US" sz="2800" dirty="0"/>
              <a:t>Greenhouse gas, soil, biomass, and vegetation sampling</a:t>
            </a:r>
          </a:p>
          <a:p>
            <a:r>
              <a:rPr lang="en-US" b="1" dirty="0"/>
              <a:t>UNR</a:t>
            </a:r>
          </a:p>
          <a:p>
            <a:pPr marL="0" indent="0">
              <a:buNone/>
            </a:pPr>
            <a:r>
              <a:rPr lang="en-US" sz="2800" dirty="0"/>
              <a:t>Soil carbon analysis</a:t>
            </a:r>
          </a:p>
          <a:p>
            <a:r>
              <a:rPr lang="en-US" b="1" dirty="0"/>
              <a:t>UC Davis</a:t>
            </a:r>
          </a:p>
          <a:p>
            <a:pPr marL="0" indent="0">
              <a:buNone/>
            </a:pPr>
            <a:r>
              <a:rPr lang="en-US" sz="2800" dirty="0"/>
              <a:t>Amphibian surveys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6869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4"/>
          <a:stretch/>
        </p:blipFill>
        <p:spPr>
          <a:xfrm>
            <a:off x="53570" y="113109"/>
            <a:ext cx="4440436" cy="663178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228600"/>
            <a:ext cx="8229600" cy="1143000"/>
          </a:xfrm>
        </p:spPr>
        <p:txBody>
          <a:bodyPr/>
          <a:lstStyle/>
          <a:p>
            <a:r>
              <a:rPr lang="en-US" dirty="0"/>
              <a:t>Location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2" t="17667" r="8777" b="24243"/>
          <a:stretch/>
        </p:blipFill>
        <p:spPr>
          <a:xfrm>
            <a:off x="3691240" y="716665"/>
            <a:ext cx="5450541" cy="2895600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622" y="3583413"/>
            <a:ext cx="4647775" cy="3103034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37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Land-use History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2327336"/>
              </p:ext>
            </p:extLst>
          </p:nvPr>
        </p:nvGraphicFramePr>
        <p:xfrm>
          <a:off x="769302" y="1417638"/>
          <a:ext cx="7605395" cy="384048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999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Meadow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Project</a:t>
                      </a:r>
                      <a:r>
                        <a:rPr lang="en-US" baseline="0" dirty="0"/>
                        <a:t> Status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Historical Degradation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Current Management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Loney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Restoration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Grazing,</a:t>
                      </a:r>
                      <a:r>
                        <a:rPr lang="en-US" baseline="0" dirty="0"/>
                        <a:t> logging, fire suppression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Trails, Grazing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Upper Loney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Reference</a:t>
                      </a:r>
                      <a:r>
                        <a:rPr lang="en-US" baseline="0" dirty="0"/>
                        <a:t> Control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Grazing,</a:t>
                      </a:r>
                      <a:r>
                        <a:rPr lang="en-US" baseline="0" dirty="0"/>
                        <a:t> logging, fire suppression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Trails, Grazing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Degraded</a:t>
                      </a:r>
                      <a:r>
                        <a:rPr lang="en-US" baseline="0" dirty="0"/>
                        <a:t> Control/Restoration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Grazing,</a:t>
                      </a:r>
                      <a:r>
                        <a:rPr lang="en-US" baseline="0" dirty="0"/>
                        <a:t> logging, fire suppression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Grazing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Freeman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Degraded Control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Grazing,</a:t>
                      </a:r>
                      <a:r>
                        <a:rPr lang="en-US" baseline="0" dirty="0"/>
                        <a:t> logging, fire suppression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Grazing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Beartrap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Restoration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Grazing,</a:t>
                      </a:r>
                      <a:r>
                        <a:rPr lang="en-US" baseline="0" dirty="0"/>
                        <a:t> logging, fire suppression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Grazing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713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Pre-Restoration meadow conditions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513242"/>
              </p:ext>
            </p:extLst>
          </p:nvPr>
        </p:nvGraphicFramePr>
        <p:xfrm>
          <a:off x="838200" y="1828800"/>
          <a:ext cx="7239000" cy="45770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8097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860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Meadow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Hydrologic Status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AR Scorecard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Critical Species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Loney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Fair</a:t>
                      </a:r>
                      <a:r>
                        <a:rPr lang="en-US" baseline="0" dirty="0"/>
                        <a:t>, some head cutting and channel incision.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Willow</a:t>
                      </a:r>
                      <a:r>
                        <a:rPr lang="en-US" baseline="0" dirty="0"/>
                        <a:t> Flycatcher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Upper</a:t>
                      </a:r>
                      <a:r>
                        <a:rPr lang="en-US" baseline="0" dirty="0"/>
                        <a:t> meadow is dry, incision area between upper and lower meadow. Failing berm within the meadow where cattle pond exists.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Willow</a:t>
                      </a:r>
                      <a:r>
                        <a:rPr lang="en-US" baseline="0" dirty="0"/>
                        <a:t> Flycatcher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Beartrap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Channel</a:t>
                      </a:r>
                      <a:r>
                        <a:rPr lang="en-US" baseline="0" dirty="0"/>
                        <a:t> incision and head cutting. Issues with drainage from an above road.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Willow</a:t>
                      </a:r>
                      <a:r>
                        <a:rPr lang="en-US" baseline="0" dirty="0"/>
                        <a:t> Flycatcher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844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smtClean="0"/>
              <a:t>Data Collection</a:t>
            </a:r>
            <a:endParaRPr lang="en-US" dirty="0"/>
          </a:p>
        </p:txBody>
      </p:sp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4" t="8043" r="11143"/>
          <a:stretch/>
        </p:blipFill>
        <p:spPr>
          <a:xfrm>
            <a:off x="4876800" y="759618"/>
            <a:ext cx="3886200" cy="609838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37" y="797718"/>
            <a:ext cx="2344937" cy="3126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922" y="3924300"/>
            <a:ext cx="4910666" cy="2762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504950"/>
            <a:ext cx="3081867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0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Pre-restoration Data Collection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GHG pre-restoration monitoring complete for Deer and </a:t>
            </a:r>
            <a:r>
              <a:rPr lang="en-US" dirty="0" err="1"/>
              <a:t>Loney</a:t>
            </a:r>
            <a:r>
              <a:rPr lang="en-US" dirty="0"/>
              <a:t> Meadows &amp; will be complete for Upper </a:t>
            </a:r>
            <a:r>
              <a:rPr lang="en-US" dirty="0" err="1"/>
              <a:t>Loney</a:t>
            </a:r>
            <a:r>
              <a:rPr lang="en-US" dirty="0"/>
              <a:t> Meadow in by the end of June 2017</a:t>
            </a:r>
          </a:p>
          <a:p>
            <a:r>
              <a:rPr lang="en-US" dirty="0"/>
              <a:t>All soil samples have been collected at Deer, </a:t>
            </a:r>
            <a:r>
              <a:rPr lang="en-US" dirty="0" err="1"/>
              <a:t>Loney</a:t>
            </a:r>
            <a:r>
              <a:rPr lang="en-US" dirty="0"/>
              <a:t>, Upper </a:t>
            </a:r>
            <a:r>
              <a:rPr lang="en-US" dirty="0" err="1"/>
              <a:t>Loney</a:t>
            </a:r>
            <a:r>
              <a:rPr lang="en-US" dirty="0"/>
              <a:t>, and Bear Trap Meadows</a:t>
            </a:r>
          </a:p>
          <a:p>
            <a:r>
              <a:rPr lang="en-US" dirty="0"/>
              <a:t>All biomass samples and associated vegetation surveys (peak and senescent) have been collected at </a:t>
            </a:r>
            <a:r>
              <a:rPr lang="en-US" dirty="0" err="1"/>
              <a:t>Loney</a:t>
            </a:r>
            <a:r>
              <a:rPr lang="en-US" dirty="0"/>
              <a:t>, Upper </a:t>
            </a:r>
            <a:r>
              <a:rPr lang="en-US" dirty="0" err="1"/>
              <a:t>Loney</a:t>
            </a:r>
            <a:r>
              <a:rPr lang="en-US" dirty="0"/>
              <a:t>, and Deer</a:t>
            </a:r>
          </a:p>
          <a:p>
            <a:r>
              <a:rPr lang="en-US" dirty="0"/>
              <a:t>Monitoring of hydrologic regime continues in </a:t>
            </a:r>
            <a:r>
              <a:rPr lang="en-US" dirty="0" err="1"/>
              <a:t>Loney</a:t>
            </a:r>
            <a:r>
              <a:rPr lang="en-US" dirty="0"/>
              <a:t>; additional piezometers installed at Upper </a:t>
            </a:r>
            <a:r>
              <a:rPr lang="en-US" dirty="0" err="1"/>
              <a:t>Loney</a:t>
            </a:r>
            <a:r>
              <a:rPr lang="en-US" dirty="0"/>
              <a:t>, Deer, Bear Trap, and Freeman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495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6105951"/>
              </p:ext>
            </p:extLst>
          </p:nvPr>
        </p:nvGraphicFramePr>
        <p:xfrm>
          <a:off x="457200" y="533399"/>
          <a:ext cx="8458200" cy="6009641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409700"/>
                <a:gridCol w="1409700"/>
                <a:gridCol w="1409700"/>
                <a:gridCol w="1409700"/>
                <a:gridCol w="1409700"/>
                <a:gridCol w="1409700"/>
              </a:tblGrid>
              <a:tr h="450877">
                <a:tc>
                  <a:txBody>
                    <a:bodyPr/>
                    <a:lstStyle/>
                    <a:p>
                      <a:r>
                        <a:rPr lang="en-US" smtClean="0"/>
                        <a:t>Meadow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GHG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Vegetation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Soil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Biomass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Hydro</a:t>
                      </a:r>
                      <a:endParaRPr lang="en-US"/>
                    </a:p>
                  </a:txBody>
                  <a:tcPr/>
                </a:tc>
              </a:tr>
              <a:tr h="1111753">
                <a:tc>
                  <a:txBody>
                    <a:bodyPr/>
                    <a:lstStyle/>
                    <a:p>
                      <a:r>
                        <a:rPr lang="en-US" smtClean="0"/>
                        <a:t>Loney</a:t>
                      </a:r>
                    </a:p>
                    <a:p>
                      <a:r>
                        <a:rPr lang="en-US" b="1" smtClean="0"/>
                        <a:t>Restoration</a:t>
                      </a:r>
                    </a:p>
                    <a:p>
                      <a:r>
                        <a:rPr lang="en-US" b="1" smtClean="0"/>
                        <a:t>2017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1 year pre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Pre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Pre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Pre</a:t>
                      </a:r>
                      <a:r>
                        <a:rPr lang="en-US" baseline="0" smtClean="0"/>
                        <a:t>: P/S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/>
                        <a:t>10 </a:t>
                      </a:r>
                      <a:r>
                        <a:rPr lang="en-US" smtClean="0"/>
                        <a:t>GW/stream</a:t>
                      </a:r>
                      <a:r>
                        <a:rPr lang="en-US" baseline="0" smtClean="0"/>
                        <a:t> gages</a:t>
                      </a:r>
                      <a:endParaRPr lang="en-US"/>
                    </a:p>
                  </a:txBody>
                  <a:tcPr/>
                </a:tc>
              </a:tr>
              <a:tr h="1445278">
                <a:tc>
                  <a:txBody>
                    <a:bodyPr/>
                    <a:lstStyle/>
                    <a:p>
                      <a:r>
                        <a:rPr lang="en-US" smtClean="0"/>
                        <a:t>Upper Loney</a:t>
                      </a:r>
                    </a:p>
                    <a:p>
                      <a:r>
                        <a:rPr lang="en-US" b="1" smtClean="0"/>
                        <a:t>Reference 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6 months pre (June ‘17 end date)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Pre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Pre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Pre</a:t>
                      </a:r>
                      <a:r>
                        <a:rPr lang="en-US" baseline="0" smtClean="0"/>
                        <a:t>: P/S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3 GW/stream gage</a:t>
                      </a:r>
                      <a:endParaRPr lang="en-US"/>
                    </a:p>
                  </a:txBody>
                  <a:tcPr/>
                </a:tc>
              </a:tr>
              <a:tr h="778227">
                <a:tc>
                  <a:txBody>
                    <a:bodyPr/>
                    <a:lstStyle/>
                    <a:p>
                      <a:r>
                        <a:rPr lang="en-US" smtClean="0"/>
                        <a:t>Deer</a:t>
                      </a:r>
                    </a:p>
                    <a:p>
                      <a:r>
                        <a:rPr lang="en-US" b="1" smtClean="0"/>
                        <a:t>Degraded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1 year pre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Pre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Pre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Pre</a:t>
                      </a:r>
                      <a:r>
                        <a:rPr lang="en-US" baseline="0" smtClean="0"/>
                        <a:t>: P/S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4 GW/no</a:t>
                      </a:r>
                      <a:r>
                        <a:rPr lang="en-US" baseline="0" smtClean="0"/>
                        <a:t> gages</a:t>
                      </a:r>
                      <a:endParaRPr lang="en-US"/>
                    </a:p>
                  </a:txBody>
                  <a:tcPr/>
                </a:tc>
              </a:tr>
              <a:tr h="1111753">
                <a:tc>
                  <a:txBody>
                    <a:bodyPr/>
                    <a:lstStyle/>
                    <a:p>
                      <a:r>
                        <a:rPr lang="en-US" smtClean="0"/>
                        <a:t>Bear Trap</a:t>
                      </a:r>
                    </a:p>
                    <a:p>
                      <a:r>
                        <a:rPr lang="en-US" b="1" smtClean="0"/>
                        <a:t>Restoration</a:t>
                      </a:r>
                    </a:p>
                    <a:p>
                      <a:r>
                        <a:rPr lang="en-US" b="1" smtClean="0"/>
                        <a:t>2018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Not</a:t>
                      </a:r>
                      <a:r>
                        <a:rPr lang="en-US" baseline="0" smtClean="0"/>
                        <a:t> funded</a:t>
                      </a:r>
                    </a:p>
                    <a:p>
                      <a:pPr algn="ctr"/>
                      <a:r>
                        <a:rPr lang="en-US" baseline="0" smtClean="0"/>
                        <a:t>Grid installed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2017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Pre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2017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r>
                        <a:rPr lang="en-US" smtClean="0"/>
                        <a:t> GW/stream</a:t>
                      </a:r>
                      <a:r>
                        <a:rPr lang="en-US" baseline="0" smtClean="0"/>
                        <a:t> gage</a:t>
                      </a:r>
                      <a:endParaRPr lang="en-US" dirty="0"/>
                    </a:p>
                  </a:txBody>
                  <a:tcPr/>
                </a:tc>
              </a:tr>
              <a:tr h="1111753">
                <a:tc>
                  <a:txBody>
                    <a:bodyPr/>
                    <a:lstStyle/>
                    <a:p>
                      <a:r>
                        <a:rPr lang="en-US" smtClean="0"/>
                        <a:t>Freeman</a:t>
                      </a:r>
                    </a:p>
                    <a:p>
                      <a:r>
                        <a:rPr lang="en-US" b="1" smtClean="0"/>
                        <a:t>Degraded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Not funded</a:t>
                      </a:r>
                    </a:p>
                    <a:p>
                      <a:pPr algn="ctr"/>
                      <a:r>
                        <a:rPr lang="en-US" smtClean="0"/>
                        <a:t>Grid</a:t>
                      </a:r>
                      <a:r>
                        <a:rPr lang="en-US" baseline="0" smtClean="0"/>
                        <a:t> installed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2017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2017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2017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3 GW/ no stream</a:t>
                      </a:r>
                      <a:r>
                        <a:rPr lang="en-US" baseline="0" smtClean="0"/>
                        <a:t> gage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247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Volunteer Effort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025027"/>
            <a:ext cx="3260600" cy="2445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00" y="1203239"/>
            <a:ext cx="3187785" cy="23908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387" y="3760722"/>
            <a:ext cx="3965413" cy="29740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49550" y="1618251"/>
            <a:ext cx="3047850" cy="22858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16"/>
          <a:stretch/>
        </p:blipFill>
        <p:spPr>
          <a:xfrm rot="5400000">
            <a:off x="6251888" y="864178"/>
            <a:ext cx="2196778" cy="260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67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9143</TotalTime>
  <Words>411</Words>
  <Application>Microsoft Office PowerPoint</Application>
  <PresentationFormat>On-screen Show (4:3)</PresentationFormat>
  <Paragraphs>126</Paragraphs>
  <Slides>13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Proposition 1 DFW-Funded Cap and Trade Projects</vt:lpstr>
      <vt:lpstr>Yuba Headwater Meadows Loney, Upper Loney, Deer Meadow, Freeman Meadow, Beartrap Meadow</vt:lpstr>
      <vt:lpstr>Location</vt:lpstr>
      <vt:lpstr>Land-use History</vt:lpstr>
      <vt:lpstr>Pre-Restoration meadow conditions</vt:lpstr>
      <vt:lpstr>Data Collection</vt:lpstr>
      <vt:lpstr>Pre-restoration Data Collection</vt:lpstr>
      <vt:lpstr>PowerPoint Presentation</vt:lpstr>
      <vt:lpstr>Volunteer Effort</vt:lpstr>
      <vt:lpstr>PowerPoint Presentation</vt:lpstr>
      <vt:lpstr>Restoration Status</vt:lpstr>
      <vt:lpstr>Restoration Plans</vt:lpstr>
      <vt:lpstr>Questions?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Proposition 1 DFW-Funded Cap and Trade Projects</dc:title>
  <dc:creator>Levi</dc:creator>
  <cp:lastModifiedBy>Rachel Hutchinson</cp:lastModifiedBy>
  <cp:revision>24</cp:revision>
  <dcterms:created xsi:type="dcterms:W3CDTF">2016-02-01T20:01:45Z</dcterms:created>
  <dcterms:modified xsi:type="dcterms:W3CDTF">2017-02-08T15:18:18Z</dcterms:modified>
</cp:coreProperties>
</file>